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6" r:id="rId2"/>
    <p:sldId id="505" r:id="rId3"/>
    <p:sldId id="374" r:id="rId4"/>
    <p:sldId id="451" r:id="rId5"/>
    <p:sldId id="261" r:id="rId6"/>
    <p:sldId id="381" r:id="rId7"/>
    <p:sldId id="380" r:id="rId8"/>
    <p:sldId id="382" r:id="rId9"/>
    <p:sldId id="383" r:id="rId10"/>
    <p:sldId id="457" r:id="rId11"/>
    <p:sldId id="458" r:id="rId12"/>
    <p:sldId id="399" r:id="rId13"/>
    <p:sldId id="387" r:id="rId14"/>
    <p:sldId id="459" r:id="rId15"/>
    <p:sldId id="460" r:id="rId16"/>
    <p:sldId id="389" r:id="rId17"/>
    <p:sldId id="461" r:id="rId18"/>
    <p:sldId id="462" r:id="rId19"/>
    <p:sldId id="465" r:id="rId20"/>
    <p:sldId id="507" r:id="rId21"/>
    <p:sldId id="463" r:id="rId22"/>
    <p:sldId id="464" r:id="rId23"/>
    <p:sldId id="466" r:id="rId24"/>
    <p:sldId id="467" r:id="rId25"/>
    <p:sldId id="508" r:id="rId26"/>
    <p:sldId id="509" r:id="rId27"/>
    <p:sldId id="510" r:id="rId28"/>
    <p:sldId id="511" r:id="rId29"/>
    <p:sldId id="516" r:id="rId30"/>
    <p:sldId id="400" r:id="rId31"/>
    <p:sldId id="506" r:id="rId32"/>
    <p:sldId id="393" r:id="rId33"/>
    <p:sldId id="394" r:id="rId34"/>
    <p:sldId id="395" r:id="rId35"/>
    <p:sldId id="396" r:id="rId36"/>
    <p:sldId id="397" r:id="rId37"/>
    <p:sldId id="398" r:id="rId38"/>
    <p:sldId id="401" r:id="rId39"/>
    <p:sldId id="468" r:id="rId40"/>
    <p:sldId id="512" r:id="rId41"/>
    <p:sldId id="514" r:id="rId42"/>
    <p:sldId id="403" r:id="rId43"/>
    <p:sldId id="515" r:id="rId44"/>
    <p:sldId id="517" r:id="rId45"/>
    <p:sldId id="518" r:id="rId46"/>
    <p:sldId id="519" r:id="rId47"/>
    <p:sldId id="406" r:id="rId48"/>
    <p:sldId id="520" r:id="rId49"/>
    <p:sldId id="521" r:id="rId50"/>
    <p:sldId id="522" r:id="rId51"/>
    <p:sldId id="407" r:id="rId52"/>
    <p:sldId id="470" r:id="rId53"/>
    <p:sldId id="473" r:id="rId54"/>
    <p:sldId id="475" r:id="rId55"/>
    <p:sldId id="436" r:id="rId56"/>
    <p:sldId id="477" r:id="rId57"/>
    <p:sldId id="484" r:id="rId58"/>
    <p:sldId id="478" r:id="rId59"/>
    <p:sldId id="480" r:id="rId60"/>
    <p:sldId id="482" r:id="rId61"/>
    <p:sldId id="479" r:id="rId62"/>
    <p:sldId id="483" r:id="rId63"/>
    <p:sldId id="488" r:id="rId64"/>
    <p:sldId id="495" r:id="rId65"/>
    <p:sldId id="496" r:id="rId66"/>
    <p:sldId id="497" r:id="rId67"/>
    <p:sldId id="498" r:id="rId68"/>
    <p:sldId id="499" r:id="rId69"/>
    <p:sldId id="501" r:id="rId70"/>
    <p:sldId id="502" r:id="rId71"/>
    <p:sldId id="500" r:id="rId72"/>
    <p:sldId id="503" r:id="rId73"/>
    <p:sldId id="526" r:id="rId74"/>
    <p:sldId id="524" r:id="rId75"/>
    <p:sldId id="525" r:id="rId76"/>
    <p:sldId id="527" r:id="rId77"/>
    <p:sldId id="528" r:id="rId78"/>
    <p:sldId id="327" r:id="rId79"/>
    <p:sldId id="504" r:id="rId80"/>
    <p:sldId id="447" r:id="rId81"/>
  </p:sldIdLst>
  <p:sldSz cx="8128000" cy="4572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625">
          <p15:clr>
            <a:srgbClr val="A4A3A4"/>
          </p15:clr>
        </p15:guide>
        <p15:guide id="2" pos="246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奕辉 杨" initials="奕辉" lastIdx="1" clrIdx="0">
    <p:extLst>
      <p:ext uri="{19B8F6BF-5375-455C-9EA6-DF929625EA0E}">
        <p15:presenceInfo xmlns:p15="http://schemas.microsoft.com/office/powerpoint/2012/main" userId="8e208907eacd2c3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F81BD"/>
    <a:srgbClr val="3A4A6A"/>
    <a:srgbClr val="9C2D2A"/>
    <a:srgbClr val="CD3C38"/>
    <a:srgbClr val="9376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05" autoAdjust="0"/>
    <p:restoredTop sz="80879" autoAdjust="0"/>
  </p:normalViewPr>
  <p:slideViewPr>
    <p:cSldViewPr snapToGrid="0">
      <p:cViewPr>
        <p:scale>
          <a:sx n="207" d="100"/>
          <a:sy n="207" d="100"/>
        </p:scale>
        <p:origin x="208" y="96"/>
      </p:cViewPr>
      <p:guideLst>
        <p:guide orient="horz" pos="2625"/>
        <p:guide pos="2464"/>
      </p:guideLst>
    </p:cSldViewPr>
  </p:slideViewPr>
  <p:notesTextViewPr>
    <p:cViewPr>
      <p:scale>
        <a:sx n="3" d="2"/>
        <a:sy n="3" d="2"/>
      </p:scale>
      <p:origin x="0" y="0"/>
    </p:cViewPr>
  </p:notesTextViewPr>
  <p:sorterViewPr>
    <p:cViewPr>
      <p:scale>
        <a:sx n="80" d="100"/>
        <a:sy n="80" d="100"/>
      </p:scale>
      <p:origin x="0" y="0"/>
    </p:cViewPr>
  </p:sorter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4333A1A-D218-4395-A2EB-4DE1A115C4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defRPr sz="1200" noProof="1"/>
            </a:lvl1pPr>
          </a:lstStyle>
          <a:p>
            <a:endParaRPr lang="zh-CN" altLang="en-US"/>
          </a:p>
        </p:txBody>
      </p:sp>
      <p:sp>
        <p:nvSpPr>
          <p:cNvPr id="3" name="日期占位符 2">
            <a:extLst>
              <a:ext uri="{FF2B5EF4-FFF2-40B4-BE49-F238E27FC236}">
                <a16:creationId xmlns:a16="http://schemas.microsoft.com/office/drawing/2014/main" id="{3825B48B-B66A-4161-8AFD-ED48BAE0FAC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defRPr sz="1200" noProof="1" smtClean="0">
                <a:latin typeface="+mn-lt"/>
                <a:ea typeface="+mn-ea"/>
              </a:defRPr>
            </a:lvl1pPr>
          </a:lstStyle>
          <a:p>
            <a:fld id="{AAF45AFC-CB7F-42C6-A333-45EF9333C533}" type="datetimeFigureOut">
              <a:rPr lang="zh-CN" altLang="en-US"/>
              <a:pPr/>
              <a:t>2024/10/3</a:t>
            </a:fld>
            <a:endParaRPr lang="zh-CN" altLang="en-US">
              <a:latin typeface="Times New Roman" panose="02020603050405020304" pitchFamily="18" charset="0"/>
              <a:ea typeface="黑体" panose="02010609060101010101" pitchFamily="49" charset="-122"/>
            </a:endParaRPr>
          </a:p>
        </p:txBody>
      </p:sp>
      <p:sp>
        <p:nvSpPr>
          <p:cNvPr id="12292" name="幻灯片图像占位符 3">
            <a:extLst>
              <a:ext uri="{FF2B5EF4-FFF2-40B4-BE49-F238E27FC236}">
                <a16:creationId xmlns:a16="http://schemas.microsoft.com/office/drawing/2014/main" id="{B638DEE9-B92C-430E-B4A0-58B7F2813C5C}"/>
              </a:ext>
            </a:extLst>
          </p:cNvPr>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12293" name="备注占位符 4">
            <a:extLst>
              <a:ext uri="{FF2B5EF4-FFF2-40B4-BE49-F238E27FC236}">
                <a16:creationId xmlns:a16="http://schemas.microsoft.com/office/drawing/2014/main" id="{39527B04-C96B-4C6B-BDB5-5CAB161D1F7F}"/>
              </a:ext>
            </a:extLst>
          </p:cNvPr>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a:extLst>
              <a:ext uri="{FF2B5EF4-FFF2-40B4-BE49-F238E27FC236}">
                <a16:creationId xmlns:a16="http://schemas.microsoft.com/office/drawing/2014/main" id="{2A2E8C94-BEE0-493A-B7B8-6B78FB9572D1}"/>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defRPr sz="1200" noProof="1"/>
            </a:lvl1pPr>
          </a:lstStyle>
          <a:p>
            <a:endParaRPr lang="zh-CN" altLang="en-US"/>
          </a:p>
        </p:txBody>
      </p:sp>
      <p:sp>
        <p:nvSpPr>
          <p:cNvPr id="7" name="灯片编号占位符 6">
            <a:extLst>
              <a:ext uri="{FF2B5EF4-FFF2-40B4-BE49-F238E27FC236}">
                <a16:creationId xmlns:a16="http://schemas.microsoft.com/office/drawing/2014/main" id="{23AD1E57-576C-443D-92BE-9F591F66B8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defRPr sz="1200" noProof="1" smtClean="0">
                <a:latin typeface="+mn-lt"/>
                <a:ea typeface="+mn-ea"/>
              </a:defRPr>
            </a:lvl1pPr>
          </a:lstStyle>
          <a:p>
            <a:fld id="{4DECC4C5-113D-47A8-95C8-0C8CB15B13EB}" type="slidenum">
              <a:rPr lang="zh-CN" altLang="en-US"/>
              <a:pPr/>
              <a:t>‹#›</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065665942"/>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a:extLst>
              <a:ext uri="{FF2B5EF4-FFF2-40B4-BE49-F238E27FC236}">
                <a16:creationId xmlns:a16="http://schemas.microsoft.com/office/drawing/2014/main" id="{27277280-5AFC-4667-9E05-CB0F019EB0D2}"/>
              </a:ext>
            </a:extLst>
          </p:cNvPr>
          <p:cNvSpPr>
            <a:spLocks noGrp="1" noRot="1" noChangeAspect="1" noChangeArrowheads="1"/>
          </p:cNvSpPr>
          <p:nvPr>
            <p:ph type="sldImg" idx="4294967295"/>
          </p:nvPr>
        </p:nvSpPr>
        <p:spPr>
          <a:ln>
            <a:miter lim="800000"/>
          </a:ln>
        </p:spPr>
      </p:sp>
      <p:sp>
        <p:nvSpPr>
          <p:cNvPr id="14338" name="备注占位符 2">
            <a:extLst>
              <a:ext uri="{FF2B5EF4-FFF2-40B4-BE49-F238E27FC236}">
                <a16:creationId xmlns:a16="http://schemas.microsoft.com/office/drawing/2014/main" id="{8B06246B-E51A-4865-ADB5-C586699AC997}"/>
              </a:ext>
            </a:extLst>
          </p:cNvPr>
          <p:cNvSpPr>
            <a:spLocks noGrp="1" noChangeArrowheads="1"/>
          </p:cNvSpPr>
          <p:nvPr>
            <p:ph type="body" idx="4294967295"/>
          </p:nvPr>
        </p:nvSpPr>
        <p:spPr/>
        <p:txBody>
          <a:bodyPr/>
          <a:lstStyle/>
          <a:p>
            <a:r>
              <a:rPr lang="zh-CN" altLang="en-US" dirty="0"/>
              <a:t>第二次作业是一个</a:t>
            </a:r>
            <a:r>
              <a:rPr lang="en-US" altLang="zh-CN" dirty="0" err="1"/>
              <a:t>Dapp</a:t>
            </a:r>
            <a:r>
              <a:rPr lang="zh-CN" altLang="en-US" dirty="0"/>
              <a:t>，先看一下</a:t>
            </a:r>
            <a:endParaRPr lang="en-US" altLang="zh-CN" dirty="0"/>
          </a:p>
        </p:txBody>
      </p:sp>
      <p:sp>
        <p:nvSpPr>
          <p:cNvPr id="14339" name="幻灯片编号占位符 3">
            <a:extLst>
              <a:ext uri="{FF2B5EF4-FFF2-40B4-BE49-F238E27FC236}">
                <a16:creationId xmlns:a16="http://schemas.microsoft.com/office/drawing/2014/main" id="{0CCA10BA-99D5-4139-9162-CB7D203A6B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1754DD92-D6EB-4BAA-A19A-9C2DC07EDFEC}" type="slidenum">
              <a:rPr lang="zh-CN" altLang="en-US">
                <a:latin typeface="Calibri" panose="020F0502020204030204" pitchFamily="34" charset="0"/>
                <a:ea typeface="宋体" panose="02010600030101010101" pitchFamily="2" charset="-122"/>
              </a:rPr>
              <a:pPr fontAlgn="base"/>
              <a:t>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866527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a:extLst>
              <a:ext uri="{FF2B5EF4-FFF2-40B4-BE49-F238E27FC236}">
                <a16:creationId xmlns:a16="http://schemas.microsoft.com/office/drawing/2014/main" id="{E8AA9ED9-41B6-47A7-9054-7BBDD5E96558}"/>
              </a:ext>
            </a:extLst>
          </p:cNvPr>
          <p:cNvSpPr>
            <a:spLocks noGrp="1" noRot="1" noChangeAspect="1" noChangeArrowheads="1"/>
          </p:cNvSpPr>
          <p:nvPr>
            <p:ph type="sldImg" idx="4294967295"/>
          </p:nvPr>
        </p:nvSpPr>
        <p:spPr>
          <a:ln>
            <a:miter lim="800000"/>
          </a:ln>
        </p:spPr>
      </p:sp>
      <p:sp>
        <p:nvSpPr>
          <p:cNvPr id="36866" name="备注占位符 2">
            <a:extLst>
              <a:ext uri="{FF2B5EF4-FFF2-40B4-BE49-F238E27FC236}">
                <a16:creationId xmlns:a16="http://schemas.microsoft.com/office/drawing/2014/main" id="{877D52FF-A7C9-4909-AE89-C8D07439C93F}"/>
              </a:ext>
            </a:extLst>
          </p:cNvPr>
          <p:cNvSpPr>
            <a:spLocks noGrp="1" noChangeArrowheads="1"/>
          </p:cNvSpPr>
          <p:nvPr>
            <p:ph type="body" idx="4294967295"/>
          </p:nvPr>
        </p:nvSpPr>
        <p:spPr/>
        <p:txBody>
          <a:bodyPr/>
          <a:lstStyle/>
          <a:p>
            <a:endParaRPr lang="zh-CN" altLang="en-US"/>
          </a:p>
        </p:txBody>
      </p:sp>
      <p:sp>
        <p:nvSpPr>
          <p:cNvPr id="36867" name="幻灯片编号占位符 3">
            <a:extLst>
              <a:ext uri="{FF2B5EF4-FFF2-40B4-BE49-F238E27FC236}">
                <a16:creationId xmlns:a16="http://schemas.microsoft.com/office/drawing/2014/main" id="{E02B00EC-5B04-4E58-BA9C-DA38C84E7A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D252EB4A-116D-4553-BC8B-39F731A2D83B}" type="slidenum">
              <a:rPr lang="zh-CN" altLang="en-US">
                <a:latin typeface="Calibri" panose="020F0502020204030204" pitchFamily="34" charset="0"/>
                <a:ea typeface="宋体" panose="02010600030101010101" pitchFamily="2" charset="-122"/>
              </a:rPr>
              <a:pPr fontAlgn="base"/>
              <a:t>14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81985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a:extLst>
              <a:ext uri="{FF2B5EF4-FFF2-40B4-BE49-F238E27FC236}">
                <a16:creationId xmlns:a16="http://schemas.microsoft.com/office/drawing/2014/main" id="{85A95A80-8785-4513-8B79-28D250C8D7E0}"/>
              </a:ext>
            </a:extLst>
          </p:cNvPr>
          <p:cNvSpPr>
            <a:spLocks noGrp="1" noRot="1" noChangeAspect="1" noChangeArrowheads="1"/>
          </p:cNvSpPr>
          <p:nvPr>
            <p:ph type="sldImg" idx="4294967295"/>
          </p:nvPr>
        </p:nvSpPr>
        <p:spPr>
          <a:ln>
            <a:miter lim="800000"/>
          </a:ln>
        </p:spPr>
      </p:sp>
      <p:sp>
        <p:nvSpPr>
          <p:cNvPr id="38914" name="备注占位符 2">
            <a:extLst>
              <a:ext uri="{FF2B5EF4-FFF2-40B4-BE49-F238E27FC236}">
                <a16:creationId xmlns:a16="http://schemas.microsoft.com/office/drawing/2014/main" id="{31FFC890-FAF5-4B6B-925E-4D0BDB7B03DD}"/>
              </a:ext>
            </a:extLst>
          </p:cNvPr>
          <p:cNvSpPr>
            <a:spLocks noGrp="1" noChangeArrowheads="1"/>
          </p:cNvSpPr>
          <p:nvPr>
            <p:ph type="body" idx="4294967295"/>
          </p:nvPr>
        </p:nvSpPr>
        <p:spPr/>
        <p:txBody>
          <a:bodyPr/>
          <a:lstStyle/>
          <a:p>
            <a:endParaRPr lang="zh-CN" altLang="en-US"/>
          </a:p>
        </p:txBody>
      </p:sp>
      <p:sp>
        <p:nvSpPr>
          <p:cNvPr id="38915" name="幻灯片编号占位符 3">
            <a:extLst>
              <a:ext uri="{FF2B5EF4-FFF2-40B4-BE49-F238E27FC236}">
                <a16:creationId xmlns:a16="http://schemas.microsoft.com/office/drawing/2014/main" id="{B0524C93-379B-42CA-AFD4-B4DEE3AFE0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136864A3-D5B8-47C7-86ED-CA1996D10B0A}" type="slidenum">
              <a:rPr lang="zh-CN" altLang="en-US">
                <a:latin typeface="Calibri" panose="020F0502020204030204" pitchFamily="34" charset="0"/>
                <a:ea typeface="宋体" panose="02010600030101010101" pitchFamily="2" charset="-122"/>
              </a:rPr>
              <a:pPr fontAlgn="base"/>
              <a:t>15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041537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9DBB1733-E0DC-42E4-894E-5C0D0261A8B7}"/>
              </a:ext>
            </a:extLst>
          </p:cNvPr>
          <p:cNvSpPr>
            <a:spLocks noGrp="1" noRot="1" noChangeAspect="1" noChangeArrowheads="1"/>
          </p:cNvSpPr>
          <p:nvPr>
            <p:ph type="sldImg" idx="4294967295"/>
          </p:nvPr>
        </p:nvSpPr>
        <p:spPr>
          <a:ln>
            <a:miter lim="800000"/>
          </a:ln>
        </p:spPr>
      </p:sp>
      <p:sp>
        <p:nvSpPr>
          <p:cNvPr id="40962" name="备注占位符 2">
            <a:extLst>
              <a:ext uri="{FF2B5EF4-FFF2-40B4-BE49-F238E27FC236}">
                <a16:creationId xmlns:a16="http://schemas.microsoft.com/office/drawing/2014/main" id="{5021514D-463A-4AC4-8420-A1C33C557ABE}"/>
              </a:ext>
            </a:extLst>
          </p:cNvPr>
          <p:cNvSpPr>
            <a:spLocks noGrp="1" noChangeArrowheads="1"/>
          </p:cNvSpPr>
          <p:nvPr>
            <p:ph type="body" idx="4294967295"/>
          </p:nvPr>
        </p:nvSpPr>
        <p:spPr/>
        <p:txBody>
          <a:bodyPr/>
          <a:lstStyle/>
          <a:p>
            <a:endParaRPr lang="zh-CN" altLang="en-US"/>
          </a:p>
        </p:txBody>
      </p:sp>
      <p:sp>
        <p:nvSpPr>
          <p:cNvPr id="40963" name="幻灯片编号占位符 3">
            <a:extLst>
              <a:ext uri="{FF2B5EF4-FFF2-40B4-BE49-F238E27FC236}">
                <a16:creationId xmlns:a16="http://schemas.microsoft.com/office/drawing/2014/main" id="{4422BF0E-272B-4011-A682-E164F05582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BDA477CC-438B-4CB8-8DDD-9D541704263B}" type="slidenum">
              <a:rPr lang="zh-CN" altLang="en-US">
                <a:latin typeface="Calibri" panose="020F0502020204030204" pitchFamily="34" charset="0"/>
                <a:ea typeface="宋体" panose="02010600030101010101" pitchFamily="2" charset="-122"/>
              </a:rPr>
              <a:pPr fontAlgn="base"/>
              <a:t>16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211291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9DBB1733-E0DC-42E4-894E-5C0D0261A8B7}"/>
              </a:ext>
            </a:extLst>
          </p:cNvPr>
          <p:cNvSpPr>
            <a:spLocks noGrp="1" noRot="1" noChangeAspect="1" noChangeArrowheads="1"/>
          </p:cNvSpPr>
          <p:nvPr>
            <p:ph type="sldImg" idx="4294967295"/>
          </p:nvPr>
        </p:nvSpPr>
        <p:spPr>
          <a:ln>
            <a:miter lim="800000"/>
          </a:ln>
        </p:spPr>
      </p:sp>
      <p:sp>
        <p:nvSpPr>
          <p:cNvPr id="40962" name="备注占位符 2">
            <a:extLst>
              <a:ext uri="{FF2B5EF4-FFF2-40B4-BE49-F238E27FC236}">
                <a16:creationId xmlns:a16="http://schemas.microsoft.com/office/drawing/2014/main" id="{5021514D-463A-4AC4-8420-A1C33C557ABE}"/>
              </a:ext>
            </a:extLst>
          </p:cNvPr>
          <p:cNvSpPr>
            <a:spLocks noGrp="1" noChangeArrowheads="1"/>
          </p:cNvSpPr>
          <p:nvPr>
            <p:ph type="body" idx="4294967295"/>
          </p:nvPr>
        </p:nvSpPr>
        <p:spPr/>
        <p:txBody>
          <a:bodyPr/>
          <a:lstStyle/>
          <a:p>
            <a:endParaRPr lang="zh-CN" altLang="en-US"/>
          </a:p>
        </p:txBody>
      </p:sp>
      <p:sp>
        <p:nvSpPr>
          <p:cNvPr id="40963" name="幻灯片编号占位符 3">
            <a:extLst>
              <a:ext uri="{FF2B5EF4-FFF2-40B4-BE49-F238E27FC236}">
                <a16:creationId xmlns:a16="http://schemas.microsoft.com/office/drawing/2014/main" id="{4422BF0E-272B-4011-A682-E164F05582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BDA477CC-438B-4CB8-8DDD-9D541704263B}" type="slidenum">
              <a:rPr lang="zh-CN" altLang="en-US">
                <a:latin typeface="Calibri" panose="020F0502020204030204" pitchFamily="34" charset="0"/>
                <a:ea typeface="宋体" panose="02010600030101010101" pitchFamily="2" charset="-122"/>
              </a:rPr>
              <a:pPr fontAlgn="base"/>
              <a:t>17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97759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A138E6B0-8D32-44F2-BBE3-AB851C5932CE}"/>
              </a:ext>
            </a:extLst>
          </p:cNvPr>
          <p:cNvSpPr>
            <a:spLocks noGrp="1" noRot="1" noChangeAspect="1" noChangeArrowheads="1"/>
          </p:cNvSpPr>
          <p:nvPr>
            <p:ph type="sldImg" idx="4294967295"/>
          </p:nvPr>
        </p:nvSpPr>
        <p:spPr>
          <a:ln>
            <a:miter lim="800000"/>
          </a:ln>
        </p:spPr>
      </p:sp>
      <p:sp>
        <p:nvSpPr>
          <p:cNvPr id="47106" name="备注占位符 2">
            <a:extLst>
              <a:ext uri="{FF2B5EF4-FFF2-40B4-BE49-F238E27FC236}">
                <a16:creationId xmlns:a16="http://schemas.microsoft.com/office/drawing/2014/main" id="{68848B42-CBB8-42CA-9143-FDBB45A8C2CA}"/>
              </a:ext>
            </a:extLst>
          </p:cNvPr>
          <p:cNvSpPr>
            <a:spLocks noGrp="1" noChangeArrowheads="1"/>
          </p:cNvSpPr>
          <p:nvPr>
            <p:ph type="body" idx="4294967295"/>
          </p:nvPr>
        </p:nvSpPr>
        <p:spPr/>
        <p:txBody>
          <a:bodyPr/>
          <a:lstStyle/>
          <a:p>
            <a:endParaRPr lang="zh-CN" altLang="en-US"/>
          </a:p>
        </p:txBody>
      </p:sp>
      <p:sp>
        <p:nvSpPr>
          <p:cNvPr id="47107" name="幻灯片编号占位符 3">
            <a:extLst>
              <a:ext uri="{FF2B5EF4-FFF2-40B4-BE49-F238E27FC236}">
                <a16:creationId xmlns:a16="http://schemas.microsoft.com/office/drawing/2014/main" id="{94A1E77E-E90A-4E07-81E9-C7458EEF5D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9BEB9333-CFC8-4A40-A79F-C2CA4A6B29EA}" type="slidenum">
              <a:rPr lang="zh-CN" altLang="en-US">
                <a:latin typeface="Calibri" panose="020F0502020204030204" pitchFamily="34" charset="0"/>
                <a:ea typeface="宋体" panose="02010600030101010101" pitchFamily="2" charset="-122"/>
              </a:rPr>
              <a:pPr fontAlgn="base"/>
              <a:t>18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926770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A138E6B0-8D32-44F2-BBE3-AB851C5932CE}"/>
              </a:ext>
            </a:extLst>
          </p:cNvPr>
          <p:cNvSpPr>
            <a:spLocks noGrp="1" noRot="1" noChangeAspect="1" noChangeArrowheads="1"/>
          </p:cNvSpPr>
          <p:nvPr>
            <p:ph type="sldImg" idx="4294967295"/>
          </p:nvPr>
        </p:nvSpPr>
        <p:spPr>
          <a:ln>
            <a:miter lim="800000"/>
          </a:ln>
        </p:spPr>
      </p:sp>
      <p:sp>
        <p:nvSpPr>
          <p:cNvPr id="47106" name="备注占位符 2">
            <a:extLst>
              <a:ext uri="{FF2B5EF4-FFF2-40B4-BE49-F238E27FC236}">
                <a16:creationId xmlns:a16="http://schemas.microsoft.com/office/drawing/2014/main" id="{68848B42-CBB8-42CA-9143-FDBB45A8C2CA}"/>
              </a:ext>
            </a:extLst>
          </p:cNvPr>
          <p:cNvSpPr>
            <a:spLocks noGrp="1" noChangeArrowheads="1"/>
          </p:cNvSpPr>
          <p:nvPr>
            <p:ph type="body" idx="4294967295"/>
          </p:nvPr>
        </p:nvSpPr>
        <p:spPr/>
        <p:txBody>
          <a:bodyPr/>
          <a:lstStyle/>
          <a:p>
            <a:endParaRPr lang="zh-CN" altLang="en-US"/>
          </a:p>
        </p:txBody>
      </p:sp>
      <p:sp>
        <p:nvSpPr>
          <p:cNvPr id="47107" name="幻灯片编号占位符 3">
            <a:extLst>
              <a:ext uri="{FF2B5EF4-FFF2-40B4-BE49-F238E27FC236}">
                <a16:creationId xmlns:a16="http://schemas.microsoft.com/office/drawing/2014/main" id="{94A1E77E-E90A-4E07-81E9-C7458EEF5D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9BEB9333-CFC8-4A40-A79F-C2CA4A6B29EA}" type="slidenum">
              <a:rPr lang="zh-CN" altLang="en-US">
                <a:latin typeface="Calibri" panose="020F0502020204030204" pitchFamily="34" charset="0"/>
                <a:ea typeface="宋体" panose="02010600030101010101" pitchFamily="2" charset="-122"/>
              </a:rPr>
              <a:pPr fontAlgn="base"/>
              <a:t>19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25186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A138E6B0-8D32-44F2-BBE3-AB851C5932CE}"/>
              </a:ext>
            </a:extLst>
          </p:cNvPr>
          <p:cNvSpPr>
            <a:spLocks noGrp="1" noRot="1" noChangeAspect="1" noChangeArrowheads="1"/>
          </p:cNvSpPr>
          <p:nvPr>
            <p:ph type="sldImg" idx="4294967295"/>
          </p:nvPr>
        </p:nvSpPr>
        <p:spPr>
          <a:ln>
            <a:miter lim="800000"/>
          </a:ln>
        </p:spPr>
      </p:sp>
      <p:sp>
        <p:nvSpPr>
          <p:cNvPr id="47106" name="备注占位符 2">
            <a:extLst>
              <a:ext uri="{FF2B5EF4-FFF2-40B4-BE49-F238E27FC236}">
                <a16:creationId xmlns:a16="http://schemas.microsoft.com/office/drawing/2014/main" id="{68848B42-CBB8-42CA-9143-FDBB45A8C2CA}"/>
              </a:ext>
            </a:extLst>
          </p:cNvPr>
          <p:cNvSpPr>
            <a:spLocks noGrp="1" noChangeArrowheads="1"/>
          </p:cNvSpPr>
          <p:nvPr>
            <p:ph type="body" idx="4294967295"/>
          </p:nvPr>
        </p:nvSpPr>
        <p:spPr/>
        <p:txBody>
          <a:bodyPr/>
          <a:lstStyle/>
          <a:p>
            <a:endParaRPr lang="zh-CN" altLang="en-US"/>
          </a:p>
        </p:txBody>
      </p:sp>
      <p:sp>
        <p:nvSpPr>
          <p:cNvPr id="47107" name="幻灯片编号占位符 3">
            <a:extLst>
              <a:ext uri="{FF2B5EF4-FFF2-40B4-BE49-F238E27FC236}">
                <a16:creationId xmlns:a16="http://schemas.microsoft.com/office/drawing/2014/main" id="{94A1E77E-E90A-4E07-81E9-C7458EEF5D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9BEB9333-CFC8-4A40-A79F-C2CA4A6B29EA}" type="slidenum">
              <a:rPr lang="zh-CN" altLang="en-US">
                <a:latin typeface="Calibri" panose="020F0502020204030204" pitchFamily="34" charset="0"/>
                <a:ea typeface="宋体" panose="02010600030101010101" pitchFamily="2" charset="-122"/>
              </a:rPr>
              <a:pPr fontAlgn="base"/>
              <a:t>20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03090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A138E6B0-8D32-44F2-BBE3-AB851C5932CE}"/>
              </a:ext>
            </a:extLst>
          </p:cNvPr>
          <p:cNvSpPr>
            <a:spLocks noGrp="1" noRot="1" noChangeAspect="1" noChangeArrowheads="1"/>
          </p:cNvSpPr>
          <p:nvPr>
            <p:ph type="sldImg" idx="4294967295"/>
          </p:nvPr>
        </p:nvSpPr>
        <p:spPr>
          <a:ln>
            <a:miter lim="800000"/>
          </a:ln>
        </p:spPr>
      </p:sp>
      <p:sp>
        <p:nvSpPr>
          <p:cNvPr id="47106" name="备注占位符 2">
            <a:extLst>
              <a:ext uri="{FF2B5EF4-FFF2-40B4-BE49-F238E27FC236}">
                <a16:creationId xmlns:a16="http://schemas.microsoft.com/office/drawing/2014/main" id="{68848B42-CBB8-42CA-9143-FDBB45A8C2CA}"/>
              </a:ext>
            </a:extLst>
          </p:cNvPr>
          <p:cNvSpPr>
            <a:spLocks noGrp="1" noChangeArrowheads="1"/>
          </p:cNvSpPr>
          <p:nvPr>
            <p:ph type="body" idx="4294967295"/>
          </p:nvPr>
        </p:nvSpPr>
        <p:spPr/>
        <p:txBody>
          <a:bodyPr/>
          <a:lstStyle/>
          <a:p>
            <a:r>
              <a:rPr lang="zh-CN" altLang="en-US" dirty="0"/>
              <a:t>推荐大家使用</a:t>
            </a:r>
            <a:r>
              <a:rPr lang="en-US" altLang="zh-CN" dirty="0"/>
              <a:t>hardhat</a:t>
            </a:r>
            <a:endParaRPr lang="zh-CN" altLang="en-US" dirty="0"/>
          </a:p>
        </p:txBody>
      </p:sp>
      <p:sp>
        <p:nvSpPr>
          <p:cNvPr id="47107" name="幻灯片编号占位符 3">
            <a:extLst>
              <a:ext uri="{FF2B5EF4-FFF2-40B4-BE49-F238E27FC236}">
                <a16:creationId xmlns:a16="http://schemas.microsoft.com/office/drawing/2014/main" id="{94A1E77E-E90A-4E07-81E9-C7458EEF5D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9BEB9333-CFC8-4A40-A79F-C2CA4A6B29EA}" type="slidenum">
              <a:rPr lang="zh-CN" altLang="en-US">
                <a:latin typeface="Calibri" panose="020F0502020204030204" pitchFamily="34" charset="0"/>
                <a:ea typeface="宋体" panose="02010600030101010101" pitchFamily="2" charset="-122"/>
              </a:rPr>
              <a:pPr fontAlgn="base"/>
              <a:t>21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0080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A138E6B0-8D32-44F2-BBE3-AB851C5932CE}"/>
              </a:ext>
            </a:extLst>
          </p:cNvPr>
          <p:cNvSpPr>
            <a:spLocks noGrp="1" noRot="1" noChangeAspect="1" noChangeArrowheads="1"/>
          </p:cNvSpPr>
          <p:nvPr>
            <p:ph type="sldImg" idx="4294967295"/>
          </p:nvPr>
        </p:nvSpPr>
        <p:spPr>
          <a:ln>
            <a:miter lim="800000"/>
          </a:ln>
        </p:spPr>
      </p:sp>
      <p:sp>
        <p:nvSpPr>
          <p:cNvPr id="47106" name="备注占位符 2">
            <a:extLst>
              <a:ext uri="{FF2B5EF4-FFF2-40B4-BE49-F238E27FC236}">
                <a16:creationId xmlns:a16="http://schemas.microsoft.com/office/drawing/2014/main" id="{68848B42-CBB8-42CA-9143-FDBB45A8C2CA}"/>
              </a:ext>
            </a:extLst>
          </p:cNvPr>
          <p:cNvSpPr>
            <a:spLocks noGrp="1" noChangeArrowheads="1"/>
          </p:cNvSpPr>
          <p:nvPr>
            <p:ph type="body" idx="4294967295"/>
          </p:nvPr>
        </p:nvSpPr>
        <p:spPr/>
        <p:txBody>
          <a:bodyPr/>
          <a:lstStyle/>
          <a:p>
            <a:endParaRPr lang="zh-CN" altLang="en-US"/>
          </a:p>
        </p:txBody>
      </p:sp>
      <p:sp>
        <p:nvSpPr>
          <p:cNvPr id="47107" name="幻灯片编号占位符 3">
            <a:extLst>
              <a:ext uri="{FF2B5EF4-FFF2-40B4-BE49-F238E27FC236}">
                <a16:creationId xmlns:a16="http://schemas.microsoft.com/office/drawing/2014/main" id="{94A1E77E-E90A-4E07-81E9-C7458EEF5D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9BEB9333-CFC8-4A40-A79F-C2CA4A6B29EA}" type="slidenum">
              <a:rPr lang="zh-CN" altLang="en-US">
                <a:latin typeface="Calibri" panose="020F0502020204030204" pitchFamily="34" charset="0"/>
                <a:ea typeface="宋体" panose="02010600030101010101" pitchFamily="2" charset="-122"/>
              </a:rPr>
              <a:pPr fontAlgn="base"/>
              <a:t>22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049446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A138E6B0-8D32-44F2-BBE3-AB851C5932CE}"/>
              </a:ext>
            </a:extLst>
          </p:cNvPr>
          <p:cNvSpPr>
            <a:spLocks noGrp="1" noRot="1" noChangeAspect="1" noChangeArrowheads="1"/>
          </p:cNvSpPr>
          <p:nvPr>
            <p:ph type="sldImg" idx="4294967295"/>
          </p:nvPr>
        </p:nvSpPr>
        <p:spPr>
          <a:ln>
            <a:miter lim="800000"/>
          </a:ln>
        </p:spPr>
      </p:sp>
      <p:sp>
        <p:nvSpPr>
          <p:cNvPr id="47106" name="备注占位符 2">
            <a:extLst>
              <a:ext uri="{FF2B5EF4-FFF2-40B4-BE49-F238E27FC236}">
                <a16:creationId xmlns:a16="http://schemas.microsoft.com/office/drawing/2014/main" id="{68848B42-CBB8-42CA-9143-FDBB45A8C2CA}"/>
              </a:ext>
            </a:extLst>
          </p:cNvPr>
          <p:cNvSpPr>
            <a:spLocks noGrp="1" noChangeArrowheads="1"/>
          </p:cNvSpPr>
          <p:nvPr>
            <p:ph type="body" idx="4294967295"/>
          </p:nvPr>
        </p:nvSpPr>
        <p:spPr/>
        <p:txBody>
          <a:bodyPr/>
          <a:lstStyle/>
          <a:p>
            <a:endParaRPr lang="zh-CN" altLang="en-US"/>
          </a:p>
        </p:txBody>
      </p:sp>
      <p:sp>
        <p:nvSpPr>
          <p:cNvPr id="47107" name="幻灯片编号占位符 3">
            <a:extLst>
              <a:ext uri="{FF2B5EF4-FFF2-40B4-BE49-F238E27FC236}">
                <a16:creationId xmlns:a16="http://schemas.microsoft.com/office/drawing/2014/main" id="{94A1E77E-E90A-4E07-81E9-C7458EEF5D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9BEB9333-CFC8-4A40-A79F-C2CA4A6B29EA}" type="slidenum">
              <a:rPr lang="zh-CN" altLang="en-US">
                <a:latin typeface="Calibri" panose="020F0502020204030204" pitchFamily="34" charset="0"/>
                <a:ea typeface="宋体" panose="02010600030101010101" pitchFamily="2" charset="-122"/>
              </a:rPr>
              <a:pPr fontAlgn="base"/>
              <a:t>23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090182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r>
              <a:rPr lang="zh-CN" altLang="en-US" dirty="0"/>
              <a:t>推荐使用</a:t>
            </a:r>
            <a:r>
              <a:rPr lang="en-US" altLang="zh-CN" dirty="0"/>
              <a:t>18</a:t>
            </a:r>
            <a:r>
              <a:rPr lang="zh-CN" altLang="en-US" dirty="0"/>
              <a:t>版本</a:t>
            </a:r>
            <a:r>
              <a:rPr lang="en-US" altLang="zh-CN" dirty="0"/>
              <a:t> </a:t>
            </a:r>
            <a:r>
              <a:rPr lang="en-US" altLang="zh-CN" dirty="0" err="1"/>
              <a:t>nvm</a:t>
            </a:r>
            <a:endParaRPr lang="zh-CN" altLang="en-US" dirty="0"/>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27266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A138E6B0-8D32-44F2-BBE3-AB851C5932CE}"/>
              </a:ext>
            </a:extLst>
          </p:cNvPr>
          <p:cNvSpPr>
            <a:spLocks noGrp="1" noRot="1" noChangeAspect="1" noChangeArrowheads="1"/>
          </p:cNvSpPr>
          <p:nvPr>
            <p:ph type="sldImg" idx="4294967295"/>
          </p:nvPr>
        </p:nvSpPr>
        <p:spPr>
          <a:ln>
            <a:miter lim="800000"/>
          </a:ln>
        </p:spPr>
      </p:sp>
      <p:sp>
        <p:nvSpPr>
          <p:cNvPr id="47106" name="备注占位符 2">
            <a:extLst>
              <a:ext uri="{FF2B5EF4-FFF2-40B4-BE49-F238E27FC236}">
                <a16:creationId xmlns:a16="http://schemas.microsoft.com/office/drawing/2014/main" id="{68848B42-CBB8-42CA-9143-FDBB45A8C2CA}"/>
              </a:ext>
            </a:extLst>
          </p:cNvPr>
          <p:cNvSpPr>
            <a:spLocks noGrp="1" noChangeArrowheads="1"/>
          </p:cNvSpPr>
          <p:nvPr>
            <p:ph type="body" idx="4294967295"/>
          </p:nvPr>
        </p:nvSpPr>
        <p:spPr/>
        <p:txBody>
          <a:bodyPr/>
          <a:lstStyle/>
          <a:p>
            <a:endParaRPr lang="zh-CN" altLang="en-US"/>
          </a:p>
        </p:txBody>
      </p:sp>
      <p:sp>
        <p:nvSpPr>
          <p:cNvPr id="47107" name="幻灯片编号占位符 3">
            <a:extLst>
              <a:ext uri="{FF2B5EF4-FFF2-40B4-BE49-F238E27FC236}">
                <a16:creationId xmlns:a16="http://schemas.microsoft.com/office/drawing/2014/main" id="{94A1E77E-E90A-4E07-81E9-C7458EEF5D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9BEB9333-CFC8-4A40-A79F-C2CA4A6B29EA}" type="slidenum">
              <a:rPr lang="zh-CN" altLang="en-US">
                <a:latin typeface="Calibri" panose="020F0502020204030204" pitchFamily="34" charset="0"/>
                <a:ea typeface="宋体" panose="02010600030101010101" pitchFamily="2" charset="-122"/>
              </a:rPr>
              <a:pPr fontAlgn="base"/>
              <a:t>24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54544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A138E6B0-8D32-44F2-BBE3-AB851C5932CE}"/>
              </a:ext>
            </a:extLst>
          </p:cNvPr>
          <p:cNvSpPr>
            <a:spLocks noGrp="1" noRot="1" noChangeAspect="1" noChangeArrowheads="1"/>
          </p:cNvSpPr>
          <p:nvPr>
            <p:ph type="sldImg" idx="4294967295"/>
          </p:nvPr>
        </p:nvSpPr>
        <p:spPr>
          <a:ln>
            <a:miter lim="800000"/>
          </a:ln>
        </p:spPr>
      </p:sp>
      <p:sp>
        <p:nvSpPr>
          <p:cNvPr id="47106" name="备注占位符 2">
            <a:extLst>
              <a:ext uri="{FF2B5EF4-FFF2-40B4-BE49-F238E27FC236}">
                <a16:creationId xmlns:a16="http://schemas.microsoft.com/office/drawing/2014/main" id="{68848B42-CBB8-42CA-9143-FDBB45A8C2CA}"/>
              </a:ext>
            </a:extLst>
          </p:cNvPr>
          <p:cNvSpPr>
            <a:spLocks noGrp="1" noChangeArrowheads="1"/>
          </p:cNvSpPr>
          <p:nvPr>
            <p:ph type="body" idx="4294967295"/>
          </p:nvPr>
        </p:nvSpPr>
        <p:spPr/>
        <p:txBody>
          <a:bodyPr/>
          <a:lstStyle/>
          <a:p>
            <a:endParaRPr lang="zh-CN" altLang="en-US"/>
          </a:p>
        </p:txBody>
      </p:sp>
      <p:sp>
        <p:nvSpPr>
          <p:cNvPr id="47107" name="幻灯片编号占位符 3">
            <a:extLst>
              <a:ext uri="{FF2B5EF4-FFF2-40B4-BE49-F238E27FC236}">
                <a16:creationId xmlns:a16="http://schemas.microsoft.com/office/drawing/2014/main" id="{94A1E77E-E90A-4E07-81E9-C7458EEF5D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9BEB9333-CFC8-4A40-A79F-C2CA4A6B29EA}" type="slidenum">
              <a:rPr lang="zh-CN" altLang="en-US">
                <a:latin typeface="Calibri" panose="020F0502020204030204" pitchFamily="34" charset="0"/>
                <a:ea typeface="宋体" panose="02010600030101010101" pitchFamily="2" charset="-122"/>
              </a:rPr>
              <a:pPr fontAlgn="base"/>
              <a:t>25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20123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A138E6B0-8D32-44F2-BBE3-AB851C5932CE}"/>
              </a:ext>
            </a:extLst>
          </p:cNvPr>
          <p:cNvSpPr>
            <a:spLocks noGrp="1" noRot="1" noChangeAspect="1" noChangeArrowheads="1"/>
          </p:cNvSpPr>
          <p:nvPr>
            <p:ph type="sldImg" idx="4294967295"/>
          </p:nvPr>
        </p:nvSpPr>
        <p:spPr>
          <a:ln>
            <a:miter lim="800000"/>
          </a:ln>
        </p:spPr>
      </p:sp>
      <p:sp>
        <p:nvSpPr>
          <p:cNvPr id="47106" name="备注占位符 2">
            <a:extLst>
              <a:ext uri="{FF2B5EF4-FFF2-40B4-BE49-F238E27FC236}">
                <a16:creationId xmlns:a16="http://schemas.microsoft.com/office/drawing/2014/main" id="{68848B42-CBB8-42CA-9143-FDBB45A8C2CA}"/>
              </a:ext>
            </a:extLst>
          </p:cNvPr>
          <p:cNvSpPr>
            <a:spLocks noGrp="1" noChangeArrowheads="1"/>
          </p:cNvSpPr>
          <p:nvPr>
            <p:ph type="body" idx="4294967295"/>
          </p:nvPr>
        </p:nvSpPr>
        <p:spPr/>
        <p:txBody>
          <a:bodyPr/>
          <a:lstStyle/>
          <a:p>
            <a:endParaRPr lang="zh-CN" altLang="en-US"/>
          </a:p>
        </p:txBody>
      </p:sp>
      <p:sp>
        <p:nvSpPr>
          <p:cNvPr id="47107" name="幻灯片编号占位符 3">
            <a:extLst>
              <a:ext uri="{FF2B5EF4-FFF2-40B4-BE49-F238E27FC236}">
                <a16:creationId xmlns:a16="http://schemas.microsoft.com/office/drawing/2014/main" id="{94A1E77E-E90A-4E07-81E9-C7458EEF5D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9BEB9333-CFC8-4A40-A79F-C2CA4A6B29EA}" type="slidenum">
              <a:rPr lang="zh-CN" altLang="en-US">
                <a:latin typeface="Calibri" panose="020F0502020204030204" pitchFamily="34" charset="0"/>
                <a:ea typeface="宋体" panose="02010600030101010101" pitchFamily="2" charset="-122"/>
              </a:rPr>
              <a:pPr fontAlgn="base"/>
              <a:t>26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358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A138E6B0-8D32-44F2-BBE3-AB851C5932CE}"/>
              </a:ext>
            </a:extLst>
          </p:cNvPr>
          <p:cNvSpPr>
            <a:spLocks noGrp="1" noRot="1" noChangeAspect="1" noChangeArrowheads="1"/>
          </p:cNvSpPr>
          <p:nvPr>
            <p:ph type="sldImg" idx="4294967295"/>
          </p:nvPr>
        </p:nvSpPr>
        <p:spPr>
          <a:ln>
            <a:miter lim="800000"/>
          </a:ln>
        </p:spPr>
      </p:sp>
      <p:sp>
        <p:nvSpPr>
          <p:cNvPr id="47106" name="备注占位符 2">
            <a:extLst>
              <a:ext uri="{FF2B5EF4-FFF2-40B4-BE49-F238E27FC236}">
                <a16:creationId xmlns:a16="http://schemas.microsoft.com/office/drawing/2014/main" id="{68848B42-CBB8-42CA-9143-FDBB45A8C2CA}"/>
              </a:ext>
            </a:extLst>
          </p:cNvPr>
          <p:cNvSpPr>
            <a:spLocks noGrp="1" noChangeArrowheads="1"/>
          </p:cNvSpPr>
          <p:nvPr>
            <p:ph type="body" idx="4294967295"/>
          </p:nvPr>
        </p:nvSpPr>
        <p:spPr/>
        <p:txBody>
          <a:bodyPr/>
          <a:lstStyle/>
          <a:p>
            <a:endParaRPr lang="zh-CN" altLang="en-US"/>
          </a:p>
        </p:txBody>
      </p:sp>
      <p:sp>
        <p:nvSpPr>
          <p:cNvPr id="47107" name="幻灯片编号占位符 3">
            <a:extLst>
              <a:ext uri="{FF2B5EF4-FFF2-40B4-BE49-F238E27FC236}">
                <a16:creationId xmlns:a16="http://schemas.microsoft.com/office/drawing/2014/main" id="{94A1E77E-E90A-4E07-81E9-C7458EEF5D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9BEB9333-CFC8-4A40-A79F-C2CA4A6B29EA}" type="slidenum">
              <a:rPr lang="zh-CN" altLang="en-US">
                <a:latin typeface="Calibri" panose="020F0502020204030204" pitchFamily="34" charset="0"/>
                <a:ea typeface="宋体" panose="02010600030101010101" pitchFamily="2" charset="-122"/>
              </a:rPr>
              <a:pPr fontAlgn="base"/>
              <a:t>27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142496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A138E6B0-8D32-44F2-BBE3-AB851C5932CE}"/>
              </a:ext>
            </a:extLst>
          </p:cNvPr>
          <p:cNvSpPr>
            <a:spLocks noGrp="1" noRot="1" noChangeAspect="1" noChangeArrowheads="1"/>
          </p:cNvSpPr>
          <p:nvPr>
            <p:ph type="sldImg" idx="4294967295"/>
          </p:nvPr>
        </p:nvSpPr>
        <p:spPr>
          <a:ln>
            <a:miter lim="800000"/>
          </a:ln>
        </p:spPr>
      </p:sp>
      <p:sp>
        <p:nvSpPr>
          <p:cNvPr id="47106" name="备注占位符 2">
            <a:extLst>
              <a:ext uri="{FF2B5EF4-FFF2-40B4-BE49-F238E27FC236}">
                <a16:creationId xmlns:a16="http://schemas.microsoft.com/office/drawing/2014/main" id="{68848B42-CBB8-42CA-9143-FDBB45A8C2CA}"/>
              </a:ext>
            </a:extLst>
          </p:cNvPr>
          <p:cNvSpPr>
            <a:spLocks noGrp="1" noChangeArrowheads="1"/>
          </p:cNvSpPr>
          <p:nvPr>
            <p:ph type="body" idx="4294967295"/>
          </p:nvPr>
        </p:nvSpPr>
        <p:spPr/>
        <p:txBody>
          <a:bodyPr/>
          <a:lstStyle/>
          <a:p>
            <a:r>
              <a:rPr lang="en-US" altLang="zh-CN" dirty="0"/>
              <a:t>Hardhat</a:t>
            </a:r>
            <a:r>
              <a:rPr lang="zh-CN" altLang="en-US" dirty="0"/>
              <a:t>最大的好处</a:t>
            </a:r>
          </a:p>
        </p:txBody>
      </p:sp>
      <p:sp>
        <p:nvSpPr>
          <p:cNvPr id="47107" name="幻灯片编号占位符 3">
            <a:extLst>
              <a:ext uri="{FF2B5EF4-FFF2-40B4-BE49-F238E27FC236}">
                <a16:creationId xmlns:a16="http://schemas.microsoft.com/office/drawing/2014/main" id="{94A1E77E-E90A-4E07-81E9-C7458EEF5D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9BEB9333-CFC8-4A40-A79F-C2CA4A6B29EA}" type="slidenum">
              <a:rPr lang="zh-CN" altLang="en-US">
                <a:latin typeface="Calibri" panose="020F0502020204030204" pitchFamily="34" charset="0"/>
                <a:ea typeface="宋体" panose="02010600030101010101" pitchFamily="2" charset="-122"/>
              </a:rPr>
              <a:pPr fontAlgn="base"/>
              <a:t>28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57356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Hardhat.config</a:t>
            </a:r>
            <a:r>
              <a:rPr kumimoji="1" lang="zh-CN" altLang="en-US" dirty="0"/>
              <a:t> </a:t>
            </a:r>
            <a:r>
              <a:rPr kumimoji="1" lang="en-US" altLang="zh-CN" dirty="0" err="1"/>
              <a:t>deploy.ts</a:t>
            </a:r>
            <a:r>
              <a:rPr kumimoji="1" lang="zh-CN" altLang="en-US" dirty="0"/>
              <a:t>演示</a:t>
            </a:r>
            <a:r>
              <a:rPr kumimoji="1" lang="en-US" altLang="zh-CN" dirty="0"/>
              <a:t>calculator</a:t>
            </a:r>
            <a:r>
              <a:rPr kumimoji="1" lang="zh-CN" altLang="en-US" dirty="0"/>
              <a:t>的部署</a:t>
            </a:r>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29</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312965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31</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73868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这里的</a:t>
            </a:r>
            <a:r>
              <a:rPr kumimoji="1" lang="en-US" altLang="zh-CN" dirty="0"/>
              <a:t>data</a:t>
            </a:r>
            <a:r>
              <a:rPr kumimoji="1" lang="zh-CN" altLang="en-US" dirty="0"/>
              <a:t>是签名的结果</a:t>
            </a:r>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35</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261885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我们待会的例子使用的</a:t>
            </a:r>
            <a:r>
              <a:rPr kumimoji="1" lang="en-US" altLang="zh-CN" dirty="0"/>
              <a:t>web3</a:t>
            </a:r>
            <a:r>
              <a:rPr kumimoji="1" lang="zh-CN" altLang="en-US" dirty="0"/>
              <a:t>版本是</a:t>
            </a:r>
            <a:r>
              <a:rPr kumimoji="1" lang="en-US" altLang="zh-CN" dirty="0"/>
              <a:t>1.10.0</a:t>
            </a:r>
            <a:endParaRPr kumimoji="1"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39</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80906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call</a:t>
            </a:r>
            <a:endParaRPr kumimoji="1"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40</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837216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a:extLst>
              <a:ext uri="{FF2B5EF4-FFF2-40B4-BE49-F238E27FC236}">
                <a16:creationId xmlns:a16="http://schemas.microsoft.com/office/drawing/2014/main" id="{131317BD-8153-434B-9594-66733203B08A}"/>
              </a:ext>
            </a:extLst>
          </p:cNvPr>
          <p:cNvSpPr>
            <a:spLocks noGrp="1" noRot="1" noChangeAspect="1" noChangeArrowheads="1"/>
          </p:cNvSpPr>
          <p:nvPr>
            <p:ph type="sldImg" idx="4294967295"/>
          </p:nvPr>
        </p:nvSpPr>
        <p:spPr>
          <a:ln>
            <a:miter lim="800000"/>
          </a:ln>
        </p:spPr>
      </p:sp>
      <p:sp>
        <p:nvSpPr>
          <p:cNvPr id="23554" name="备注占位符 2">
            <a:extLst>
              <a:ext uri="{FF2B5EF4-FFF2-40B4-BE49-F238E27FC236}">
                <a16:creationId xmlns:a16="http://schemas.microsoft.com/office/drawing/2014/main" id="{9A98833F-6CFD-426C-8430-4E94C1FA6B87}"/>
              </a:ext>
            </a:extLst>
          </p:cNvPr>
          <p:cNvSpPr>
            <a:spLocks noGrp="1" noChangeArrowheads="1"/>
          </p:cNvSpPr>
          <p:nvPr>
            <p:ph type="body" idx="4294967295"/>
          </p:nvPr>
        </p:nvSpPr>
        <p:spPr/>
        <p:txBody>
          <a:bodyPr/>
          <a:lstStyle/>
          <a:p>
            <a:endParaRPr lang="zh-CN" altLang="en-US"/>
          </a:p>
        </p:txBody>
      </p:sp>
      <p:sp>
        <p:nvSpPr>
          <p:cNvPr id="23555" name="幻灯片编号占位符 3">
            <a:extLst>
              <a:ext uri="{FF2B5EF4-FFF2-40B4-BE49-F238E27FC236}">
                <a16:creationId xmlns:a16="http://schemas.microsoft.com/office/drawing/2014/main" id="{BC7A5838-39FA-4733-9CC7-220114A690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414A9D36-8088-40CE-AE0D-1810028AF44F}" type="slidenum">
              <a:rPr lang="zh-CN" altLang="en-US">
                <a:latin typeface="Calibri" panose="020F0502020204030204" pitchFamily="34" charset="0"/>
                <a:ea typeface="宋体" panose="02010600030101010101" pitchFamily="2" charset="-122"/>
              </a:rPr>
              <a:pPr fontAlgn="base"/>
              <a:t>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139564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演示</a:t>
            </a:r>
            <a:r>
              <a:rPr kumimoji="1" lang="en-US" altLang="zh-CN" dirty="0"/>
              <a:t>ABI</a:t>
            </a:r>
            <a:r>
              <a:rPr kumimoji="1" lang="zh-CN" altLang="en-US" dirty="0"/>
              <a:t>的生成和读取流程</a:t>
            </a:r>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41</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4216034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演示</a:t>
            </a:r>
            <a:r>
              <a:rPr kumimoji="1" lang="en-US" altLang="zh-CN" dirty="0"/>
              <a:t>Web3</a:t>
            </a:r>
            <a:r>
              <a:rPr kumimoji="1" lang="zh-CN" altLang="en-US" dirty="0"/>
              <a:t>对象创建</a:t>
            </a:r>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42</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893115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111</a:t>
            </a:r>
            <a:endParaRPr kumimoji="1"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46</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1165571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每只猫都是一个</a:t>
            </a:r>
            <a:r>
              <a:rPr kumimoji="1" lang="en-US" altLang="zh-CN" dirty="0"/>
              <a:t>NFT</a:t>
            </a:r>
          </a:p>
          <a:p>
            <a:r>
              <a:rPr kumimoji="1" lang="zh-CN" altLang="en-US" dirty="0"/>
              <a:t>每个猫有不同的属性</a:t>
            </a:r>
            <a:endParaRPr kumimoji="1" lang="en-US" altLang="zh-CN" dirty="0"/>
          </a:p>
          <a:p>
            <a:r>
              <a:rPr kumimoji="1" lang="zh-CN" altLang="en-US" dirty="0"/>
              <a:t>猫的繁衍通过遗传算法完成</a:t>
            </a:r>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56</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481390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代数是</a:t>
            </a:r>
            <a:r>
              <a:rPr kumimoji="1" lang="en-US" altLang="zh-CN" dirty="0"/>
              <a:t>max</a:t>
            </a:r>
            <a:r>
              <a:rPr kumimoji="1" lang="zh-CN" altLang="en-US" dirty="0"/>
              <a:t>（父，母）</a:t>
            </a:r>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59</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8102958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63</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89254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64</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101252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65</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3011239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66</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4253772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67</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748834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a:extLst>
              <a:ext uri="{FF2B5EF4-FFF2-40B4-BE49-F238E27FC236}">
                <a16:creationId xmlns:a16="http://schemas.microsoft.com/office/drawing/2014/main" id="{543B1012-E619-4E36-84D4-9A23B794B7CA}"/>
              </a:ext>
            </a:extLst>
          </p:cNvPr>
          <p:cNvSpPr>
            <a:spLocks noGrp="1" noRot="1" noChangeAspect="1" noChangeArrowheads="1"/>
          </p:cNvSpPr>
          <p:nvPr>
            <p:ph type="sldImg" idx="4294967295"/>
          </p:nvPr>
        </p:nvSpPr>
        <p:spPr>
          <a:ln>
            <a:miter lim="800000"/>
          </a:ln>
        </p:spPr>
      </p:sp>
      <p:sp>
        <p:nvSpPr>
          <p:cNvPr id="21506" name="备注占位符 2">
            <a:extLst>
              <a:ext uri="{FF2B5EF4-FFF2-40B4-BE49-F238E27FC236}">
                <a16:creationId xmlns:a16="http://schemas.microsoft.com/office/drawing/2014/main" id="{5C175661-800C-498E-858D-260CC92233C5}"/>
              </a:ext>
            </a:extLst>
          </p:cNvPr>
          <p:cNvSpPr>
            <a:spLocks noGrp="1" noChangeArrowheads="1"/>
          </p:cNvSpPr>
          <p:nvPr>
            <p:ph type="body" idx="4294967295"/>
          </p:nvPr>
        </p:nvSpPr>
        <p:spPr/>
        <p:txBody>
          <a:bodyPr/>
          <a:lstStyle/>
          <a:p>
            <a:endParaRPr lang="zh-CN" altLang="en-US" dirty="0"/>
          </a:p>
        </p:txBody>
      </p:sp>
      <p:sp>
        <p:nvSpPr>
          <p:cNvPr id="21507" name="幻灯片编号占位符 3">
            <a:extLst>
              <a:ext uri="{FF2B5EF4-FFF2-40B4-BE49-F238E27FC236}">
                <a16:creationId xmlns:a16="http://schemas.microsoft.com/office/drawing/2014/main" id="{F4464E96-9811-4EB4-912A-E915A7FC71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11B59388-516C-4EF6-BC28-A46409F86293}" type="slidenum">
              <a:rPr lang="zh-CN" altLang="en-US">
                <a:latin typeface="Calibri" panose="020F0502020204030204" pitchFamily="34" charset="0"/>
                <a:ea typeface="宋体" panose="02010600030101010101" pitchFamily="2" charset="-122"/>
              </a:rPr>
              <a:pPr fontAlgn="base"/>
              <a:t>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294302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68</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84650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滑点</a:t>
            </a:r>
            <a:r>
              <a:rPr lang="en-US" altLang="zh-CN" dirty="0"/>
              <a:t>(</a:t>
            </a:r>
            <a:r>
              <a:rPr lang="zh-CN" altLang="en-US" dirty="0"/>
              <a:t>偏离幅度</a:t>
            </a:r>
            <a:r>
              <a:rPr lang="en-US" altLang="zh-CN" dirty="0"/>
              <a:t>)</a:t>
            </a:r>
            <a:r>
              <a:rPr lang="zh-CN" altLang="en-US" dirty="0"/>
              <a:t>取决于</a:t>
            </a:r>
            <a:r>
              <a:rPr lang="en-US" altLang="zh-CN" dirty="0"/>
              <a:t>ΔX/ , </a:t>
            </a:r>
            <a:r>
              <a:rPr lang="zh-CN" altLang="en-US" dirty="0"/>
              <a:t>当资金池中足够大时，滑点越小，资金池固定时，一个区块时间内净交易量越小，滑点越小，一个区块时间内的净交易量又与两个因素相关，一个是区块确认速度，一个是市场价格波动率，因此 </a:t>
            </a:r>
            <a:r>
              <a:rPr lang="en-US" altLang="zh-CN" dirty="0" err="1"/>
              <a:t>Uniswap</a:t>
            </a:r>
            <a:r>
              <a:rPr lang="en-US" altLang="zh-CN" dirty="0"/>
              <a:t> </a:t>
            </a:r>
            <a:r>
              <a:rPr lang="zh-CN" altLang="en-US" dirty="0"/>
              <a:t>恒定乘积做市的滑点与下面三个因素高度相关：</a:t>
            </a:r>
          </a:p>
          <a:p>
            <a:r>
              <a:rPr lang="zh-CN" altLang="en-US" dirty="0"/>
              <a:t>资金池的大小</a:t>
            </a:r>
          </a:p>
          <a:p>
            <a:r>
              <a:rPr lang="zh-CN" altLang="en-US" dirty="0"/>
              <a:t>区块确认速度</a:t>
            </a:r>
          </a:p>
          <a:p>
            <a:r>
              <a:rPr lang="zh-CN" altLang="en-US" dirty="0"/>
              <a:t>市场波动率</a:t>
            </a:r>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69</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7704958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70</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6536513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71</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6397564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72</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65680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73</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8053038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74</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685654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75</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5087186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A206D-E703-E64A-7983-2CFAD5EACC0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8491AA-9B61-CA5A-FA65-30F555700B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329439-7904-1CB6-CDC4-7D7F5930B87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EB22220-EE1F-3520-F80A-BD2C87CABC3D}"/>
              </a:ext>
            </a:extLst>
          </p:cNvPr>
          <p:cNvSpPr>
            <a:spLocks noGrp="1"/>
          </p:cNvSpPr>
          <p:nvPr>
            <p:ph type="sldNum" sz="quarter" idx="5"/>
          </p:nvPr>
        </p:nvSpPr>
        <p:spPr/>
        <p:txBody>
          <a:bodyPr/>
          <a:lstStyle/>
          <a:p>
            <a:fld id="{4DECC4C5-113D-47A8-95C8-0C8CB15B13EB}" type="slidenum">
              <a:rPr lang="zh-CN" altLang="en-US" smtClean="0"/>
              <a:pPr/>
              <a:t>76</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477812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BBD79-D906-55B9-0EF5-92DB771E68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CB515D-A4D8-86EA-449E-B6145FA7A5A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BF447A-0B1D-6156-7F3D-A147B3FD6FF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32C9522-A054-736A-387B-FFE7CB6E491C}"/>
              </a:ext>
            </a:extLst>
          </p:cNvPr>
          <p:cNvSpPr>
            <a:spLocks noGrp="1"/>
          </p:cNvSpPr>
          <p:nvPr>
            <p:ph type="sldNum" sz="quarter" idx="5"/>
          </p:nvPr>
        </p:nvSpPr>
        <p:spPr/>
        <p:txBody>
          <a:bodyPr/>
          <a:lstStyle/>
          <a:p>
            <a:fld id="{4DECC4C5-113D-47A8-95C8-0C8CB15B13EB}" type="slidenum">
              <a:rPr lang="zh-CN" altLang="en-US" smtClean="0"/>
              <a:pPr/>
              <a:t>77</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399079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a:extLst>
              <a:ext uri="{FF2B5EF4-FFF2-40B4-BE49-F238E27FC236}">
                <a16:creationId xmlns:a16="http://schemas.microsoft.com/office/drawing/2014/main" id="{F3A25F2D-4CD8-437B-872F-BEF9C1DF2923}"/>
              </a:ext>
            </a:extLst>
          </p:cNvPr>
          <p:cNvSpPr>
            <a:spLocks noGrp="1" noRot="1" noChangeAspect="1" noChangeArrowheads="1"/>
          </p:cNvSpPr>
          <p:nvPr>
            <p:ph type="sldImg" idx="4294967295"/>
          </p:nvPr>
        </p:nvSpPr>
        <p:spPr>
          <a:ln>
            <a:miter lim="800000"/>
          </a:ln>
        </p:spPr>
      </p:sp>
      <p:sp>
        <p:nvSpPr>
          <p:cNvPr id="25602" name="备注占位符 2">
            <a:extLst>
              <a:ext uri="{FF2B5EF4-FFF2-40B4-BE49-F238E27FC236}">
                <a16:creationId xmlns:a16="http://schemas.microsoft.com/office/drawing/2014/main" id="{99675158-D5AA-4243-BCCF-51F7C4421F53}"/>
              </a:ext>
            </a:extLst>
          </p:cNvPr>
          <p:cNvSpPr>
            <a:spLocks noGrp="1" noChangeArrowheads="1"/>
          </p:cNvSpPr>
          <p:nvPr>
            <p:ph type="body" idx="4294967295"/>
          </p:nvPr>
        </p:nvSpPr>
        <p:spPr/>
        <p:txBody>
          <a:bodyPr/>
          <a:lstStyle/>
          <a:p>
            <a:endParaRPr lang="zh-CN" altLang="en-US" dirty="0"/>
          </a:p>
        </p:txBody>
      </p:sp>
      <p:sp>
        <p:nvSpPr>
          <p:cNvPr id="25603" name="幻灯片编号占位符 3">
            <a:extLst>
              <a:ext uri="{FF2B5EF4-FFF2-40B4-BE49-F238E27FC236}">
                <a16:creationId xmlns:a16="http://schemas.microsoft.com/office/drawing/2014/main" id="{19D6E520-1D4F-4797-89A6-7E17ABE5B6E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FB921544-4699-491E-8687-B7ADC71F5D06}" type="slidenum">
              <a:rPr lang="zh-CN" altLang="en-US">
                <a:latin typeface="Calibri" panose="020F0502020204030204" pitchFamily="34" charset="0"/>
                <a:ea typeface="宋体" panose="02010600030101010101" pitchFamily="2" charset="-122"/>
              </a:rPr>
              <a:pPr fontAlgn="base"/>
              <a:t>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7662029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88F61D00-2CAE-A645-8398-80DAB40EE2B5}" type="slidenum">
              <a:rPr kumimoji="1" lang="zh-CN" altLang="en-US" smtClean="0"/>
              <a:t>78</a:t>
            </a:fld>
            <a:endParaRPr kumimoji="1" lang="zh-CN" altLang="en-US"/>
          </a:p>
        </p:txBody>
      </p:sp>
    </p:spTree>
    <p:extLst>
      <p:ext uri="{BB962C8B-B14F-4D97-AF65-F5344CB8AC3E}">
        <p14:creationId xmlns:p14="http://schemas.microsoft.com/office/powerpoint/2010/main" val="7933468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注意检查交的东西是否齐全，检查是否</a:t>
            </a:r>
            <a:r>
              <a:rPr lang="en-US" altLang="zh-CN" dirty="0"/>
              <a:t>push</a:t>
            </a:r>
            <a:r>
              <a:rPr lang="zh-CN" altLang="en-US" dirty="0"/>
              <a:t>提交成功。</a:t>
            </a:r>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79</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730142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a:extLst>
              <a:ext uri="{FF2B5EF4-FFF2-40B4-BE49-F238E27FC236}">
                <a16:creationId xmlns:a16="http://schemas.microsoft.com/office/drawing/2014/main" id="{D9878130-A339-48B4-BD87-3533D9227624}"/>
              </a:ext>
            </a:extLst>
          </p:cNvPr>
          <p:cNvSpPr>
            <a:spLocks noGrp="1" noRot="1" noChangeAspect="1" noChangeArrowheads="1"/>
          </p:cNvSpPr>
          <p:nvPr>
            <p:ph type="sldImg" idx="4294967295"/>
          </p:nvPr>
        </p:nvSpPr>
        <p:spPr>
          <a:ln>
            <a:miter lim="800000"/>
          </a:ln>
        </p:spPr>
      </p:sp>
      <p:sp>
        <p:nvSpPr>
          <p:cNvPr id="27650" name="备注占位符 2">
            <a:extLst>
              <a:ext uri="{FF2B5EF4-FFF2-40B4-BE49-F238E27FC236}">
                <a16:creationId xmlns:a16="http://schemas.microsoft.com/office/drawing/2014/main" id="{F4A5AD11-4A0E-4459-B639-DBE6A8617B4D}"/>
              </a:ext>
            </a:extLst>
          </p:cNvPr>
          <p:cNvSpPr>
            <a:spLocks noGrp="1" noChangeArrowheads="1"/>
          </p:cNvSpPr>
          <p:nvPr>
            <p:ph type="body" idx="4294967295"/>
          </p:nvPr>
        </p:nvSpPr>
        <p:spPr/>
        <p:txBody>
          <a:bodyPr/>
          <a:lstStyle/>
          <a:p>
            <a:endParaRPr lang="zh-CN" altLang="en-US"/>
          </a:p>
        </p:txBody>
      </p:sp>
      <p:sp>
        <p:nvSpPr>
          <p:cNvPr id="27651" name="幻灯片编号占位符 3">
            <a:extLst>
              <a:ext uri="{FF2B5EF4-FFF2-40B4-BE49-F238E27FC236}">
                <a16:creationId xmlns:a16="http://schemas.microsoft.com/office/drawing/2014/main" id="{C6AB444D-2979-4DC6-B76A-F0D8A0B91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14E10DD7-220D-466F-A2A5-E7FD2D6C7BEC}" type="slidenum">
              <a:rPr lang="zh-CN" altLang="en-US">
                <a:latin typeface="Calibri" panose="020F0502020204030204" pitchFamily="34" charset="0"/>
                <a:ea typeface="宋体" panose="02010600030101010101" pitchFamily="2" charset="-122"/>
              </a:rPr>
              <a:pPr fontAlgn="base"/>
              <a:t>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722058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a:extLst>
              <a:ext uri="{FF2B5EF4-FFF2-40B4-BE49-F238E27FC236}">
                <a16:creationId xmlns:a16="http://schemas.microsoft.com/office/drawing/2014/main" id="{D9878130-A339-48B4-BD87-3533D9227624}"/>
              </a:ext>
            </a:extLst>
          </p:cNvPr>
          <p:cNvSpPr>
            <a:spLocks noGrp="1" noRot="1" noChangeAspect="1" noChangeArrowheads="1"/>
          </p:cNvSpPr>
          <p:nvPr>
            <p:ph type="sldImg" idx="4294967295"/>
          </p:nvPr>
        </p:nvSpPr>
        <p:spPr>
          <a:ln>
            <a:miter lim="800000"/>
          </a:ln>
        </p:spPr>
      </p:sp>
      <p:sp>
        <p:nvSpPr>
          <p:cNvPr id="27650" name="备注占位符 2">
            <a:extLst>
              <a:ext uri="{FF2B5EF4-FFF2-40B4-BE49-F238E27FC236}">
                <a16:creationId xmlns:a16="http://schemas.microsoft.com/office/drawing/2014/main" id="{F4A5AD11-4A0E-4459-B639-DBE6A8617B4D}"/>
              </a:ext>
            </a:extLst>
          </p:cNvPr>
          <p:cNvSpPr>
            <a:spLocks noGrp="1" noChangeArrowheads="1"/>
          </p:cNvSpPr>
          <p:nvPr>
            <p:ph type="body" idx="4294967295"/>
          </p:nvPr>
        </p:nvSpPr>
        <p:spPr/>
        <p:txBody>
          <a:bodyPr/>
          <a:lstStyle/>
          <a:p>
            <a:endParaRPr lang="zh-CN" altLang="en-US" dirty="0"/>
          </a:p>
        </p:txBody>
      </p:sp>
      <p:sp>
        <p:nvSpPr>
          <p:cNvPr id="27651" name="幻灯片编号占位符 3">
            <a:extLst>
              <a:ext uri="{FF2B5EF4-FFF2-40B4-BE49-F238E27FC236}">
                <a16:creationId xmlns:a16="http://schemas.microsoft.com/office/drawing/2014/main" id="{C6AB444D-2979-4DC6-B76A-F0D8A0B91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14E10DD7-220D-466F-A2A5-E7FD2D6C7BEC}" type="slidenum">
              <a:rPr lang="zh-CN" altLang="en-US">
                <a:latin typeface="Calibri" panose="020F0502020204030204" pitchFamily="34" charset="0"/>
                <a:ea typeface="宋体" panose="02010600030101010101" pitchFamily="2" charset="-122"/>
              </a:rPr>
              <a:pPr fontAlgn="base"/>
              <a:t>10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476668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a:extLst>
              <a:ext uri="{FF2B5EF4-FFF2-40B4-BE49-F238E27FC236}">
                <a16:creationId xmlns:a16="http://schemas.microsoft.com/office/drawing/2014/main" id="{D9878130-A339-48B4-BD87-3533D9227624}"/>
              </a:ext>
            </a:extLst>
          </p:cNvPr>
          <p:cNvSpPr>
            <a:spLocks noGrp="1" noRot="1" noChangeAspect="1" noChangeArrowheads="1"/>
          </p:cNvSpPr>
          <p:nvPr>
            <p:ph type="sldImg" idx="4294967295"/>
          </p:nvPr>
        </p:nvSpPr>
        <p:spPr>
          <a:ln>
            <a:miter lim="800000"/>
          </a:ln>
        </p:spPr>
      </p:sp>
      <p:sp>
        <p:nvSpPr>
          <p:cNvPr id="27650" name="备注占位符 2">
            <a:extLst>
              <a:ext uri="{FF2B5EF4-FFF2-40B4-BE49-F238E27FC236}">
                <a16:creationId xmlns:a16="http://schemas.microsoft.com/office/drawing/2014/main" id="{F4A5AD11-4A0E-4459-B639-DBE6A8617B4D}"/>
              </a:ext>
            </a:extLst>
          </p:cNvPr>
          <p:cNvSpPr>
            <a:spLocks noGrp="1" noChangeArrowheads="1"/>
          </p:cNvSpPr>
          <p:nvPr>
            <p:ph type="body" idx="4294967295"/>
          </p:nvPr>
        </p:nvSpPr>
        <p:spPr/>
        <p:txBody>
          <a:bodyPr/>
          <a:lstStyle/>
          <a:p>
            <a:r>
              <a:rPr lang="zh-CN" altLang="en-US" dirty="0"/>
              <a:t>把账户导入小狐狸中</a:t>
            </a:r>
            <a:endParaRPr lang="en-US" altLang="zh-CN" dirty="0"/>
          </a:p>
          <a:p>
            <a:r>
              <a:rPr lang="zh-CN" altLang="en-US" dirty="0"/>
              <a:t>一定要在</a:t>
            </a:r>
            <a:r>
              <a:rPr lang="en-US" altLang="zh-CN" dirty="0"/>
              <a:t>85445</a:t>
            </a:r>
            <a:r>
              <a:rPr lang="zh-CN" altLang="en-US" dirty="0"/>
              <a:t>端口 现在就是你的电脑上有一个链在跑，并有一个端口</a:t>
            </a:r>
            <a:r>
              <a:rPr lang="en-US" altLang="zh-CN" dirty="0"/>
              <a:t>8545</a:t>
            </a:r>
            <a:r>
              <a:rPr lang="zh-CN" altLang="en-US" dirty="0"/>
              <a:t>，可以用来和他进行交互</a:t>
            </a:r>
          </a:p>
        </p:txBody>
      </p:sp>
      <p:sp>
        <p:nvSpPr>
          <p:cNvPr id="27651" name="幻灯片编号占位符 3">
            <a:extLst>
              <a:ext uri="{FF2B5EF4-FFF2-40B4-BE49-F238E27FC236}">
                <a16:creationId xmlns:a16="http://schemas.microsoft.com/office/drawing/2014/main" id="{C6AB444D-2979-4DC6-B76A-F0D8A0B91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14E10DD7-220D-466F-A2A5-E7FD2D6C7BEC}" type="slidenum">
              <a:rPr lang="zh-CN" altLang="en-US">
                <a:latin typeface="Calibri" panose="020F0502020204030204" pitchFamily="34" charset="0"/>
                <a:ea typeface="宋体" panose="02010600030101010101" pitchFamily="2" charset="-122"/>
              </a:rPr>
              <a:pPr fontAlgn="base"/>
              <a:t>11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39841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a:extLst>
              <a:ext uri="{FF2B5EF4-FFF2-40B4-BE49-F238E27FC236}">
                <a16:creationId xmlns:a16="http://schemas.microsoft.com/office/drawing/2014/main" id="{E8AA9ED9-41B6-47A7-9054-7BBDD5E96558}"/>
              </a:ext>
            </a:extLst>
          </p:cNvPr>
          <p:cNvSpPr>
            <a:spLocks noGrp="1" noRot="1" noChangeAspect="1" noChangeArrowheads="1"/>
          </p:cNvSpPr>
          <p:nvPr>
            <p:ph type="sldImg" idx="4294967295"/>
          </p:nvPr>
        </p:nvSpPr>
        <p:spPr>
          <a:ln>
            <a:miter lim="800000"/>
          </a:ln>
        </p:spPr>
      </p:sp>
      <p:sp>
        <p:nvSpPr>
          <p:cNvPr id="36866" name="备注占位符 2">
            <a:extLst>
              <a:ext uri="{FF2B5EF4-FFF2-40B4-BE49-F238E27FC236}">
                <a16:creationId xmlns:a16="http://schemas.microsoft.com/office/drawing/2014/main" id="{877D52FF-A7C9-4909-AE89-C8D07439C93F}"/>
              </a:ext>
            </a:extLst>
          </p:cNvPr>
          <p:cNvSpPr>
            <a:spLocks noGrp="1" noChangeArrowheads="1"/>
          </p:cNvSpPr>
          <p:nvPr>
            <p:ph type="body" idx="4294967295"/>
          </p:nvPr>
        </p:nvSpPr>
        <p:spPr/>
        <p:txBody>
          <a:bodyPr/>
          <a:lstStyle/>
          <a:p>
            <a:endParaRPr lang="zh-CN" altLang="en-US"/>
          </a:p>
        </p:txBody>
      </p:sp>
      <p:sp>
        <p:nvSpPr>
          <p:cNvPr id="36867" name="幻灯片编号占位符 3">
            <a:extLst>
              <a:ext uri="{FF2B5EF4-FFF2-40B4-BE49-F238E27FC236}">
                <a16:creationId xmlns:a16="http://schemas.microsoft.com/office/drawing/2014/main" id="{E02B00EC-5B04-4E58-BA9C-DA38C84E7A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D252EB4A-116D-4553-BC8B-39F731A2D83B}" type="slidenum">
              <a:rPr lang="zh-CN" altLang="en-US">
                <a:latin typeface="Calibri" panose="020F0502020204030204" pitchFamily="34" charset="0"/>
                <a:ea typeface="宋体" panose="02010600030101010101" pitchFamily="2" charset="-122"/>
              </a:rPr>
              <a:pPr fontAlgn="base"/>
              <a:t>13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5684525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4" descr="浙江大学">
            <a:extLst>
              <a:ext uri="{FF2B5EF4-FFF2-40B4-BE49-F238E27FC236}">
                <a16:creationId xmlns:a16="http://schemas.microsoft.com/office/drawing/2014/main" id="{B04EC8B0-5CBB-4C4B-8344-F260A1BDC19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09600" y="1085876"/>
            <a:ext cx="6908800" cy="980017"/>
          </a:xfrm>
        </p:spPr>
        <p:txBody>
          <a:bodyPr/>
          <a:lstStyle>
            <a:lvl1pPr algn="ctr">
              <a:defRPr sz="2370">
                <a:solidFill>
                  <a:srgbClr val="C00000"/>
                </a:solidFill>
              </a:defRPr>
            </a:lvl1pPr>
          </a:lstStyle>
          <a:p>
            <a:r>
              <a:rPr lang="zh-CN" altLang="en-US" noProof="1"/>
              <a:t>单击此处编辑母版标题样式</a:t>
            </a:r>
            <a:endParaRPr lang="zh-TW" altLang="en-US" noProof="1"/>
          </a:p>
        </p:txBody>
      </p:sp>
      <p:sp>
        <p:nvSpPr>
          <p:cNvPr id="3" name="副标题 2"/>
          <p:cNvSpPr>
            <a:spLocks noGrp="1"/>
          </p:cNvSpPr>
          <p:nvPr>
            <p:ph type="subTitle" idx="1"/>
          </p:nvPr>
        </p:nvSpPr>
        <p:spPr>
          <a:xfrm>
            <a:off x="1219200" y="2877039"/>
            <a:ext cx="5689600" cy="945141"/>
          </a:xfrm>
        </p:spPr>
        <p:txBody>
          <a:bodyPr/>
          <a:lstStyle>
            <a:lvl1pPr marL="0" indent="0" algn="ctr">
              <a:buNone/>
              <a:defRPr>
                <a:solidFill>
                  <a:srgbClr val="002060"/>
                </a:solidFill>
              </a:defRPr>
            </a:lvl1pPr>
            <a:lvl2pPr marL="271145" indent="0" algn="ctr">
              <a:buNone/>
              <a:defRPr>
                <a:solidFill>
                  <a:schemeClr val="tx1">
                    <a:tint val="75000"/>
                  </a:schemeClr>
                </a:solidFill>
              </a:defRPr>
            </a:lvl2pPr>
            <a:lvl3pPr marL="541655" indent="0" algn="ctr">
              <a:buNone/>
              <a:defRPr>
                <a:solidFill>
                  <a:schemeClr val="tx1">
                    <a:tint val="75000"/>
                  </a:schemeClr>
                </a:solidFill>
              </a:defRPr>
            </a:lvl3pPr>
            <a:lvl4pPr marL="812800" indent="0" algn="ctr">
              <a:buNone/>
              <a:defRPr>
                <a:solidFill>
                  <a:schemeClr val="tx1">
                    <a:tint val="75000"/>
                  </a:schemeClr>
                </a:solidFill>
              </a:defRPr>
            </a:lvl4pPr>
            <a:lvl5pPr marL="1083945" indent="0" algn="ctr">
              <a:buNone/>
              <a:defRPr>
                <a:solidFill>
                  <a:schemeClr val="tx1">
                    <a:tint val="75000"/>
                  </a:schemeClr>
                </a:solidFill>
              </a:defRPr>
            </a:lvl5pPr>
            <a:lvl6pPr marL="1355090" indent="0" algn="ctr">
              <a:buNone/>
              <a:defRPr>
                <a:solidFill>
                  <a:schemeClr val="tx1">
                    <a:tint val="75000"/>
                  </a:schemeClr>
                </a:solidFill>
              </a:defRPr>
            </a:lvl6pPr>
            <a:lvl7pPr marL="1625600" indent="0" algn="ctr">
              <a:buNone/>
              <a:defRPr>
                <a:solidFill>
                  <a:schemeClr val="tx1">
                    <a:tint val="75000"/>
                  </a:schemeClr>
                </a:solidFill>
              </a:defRPr>
            </a:lvl7pPr>
            <a:lvl8pPr marL="1896745" indent="0" algn="ctr">
              <a:buNone/>
              <a:defRPr>
                <a:solidFill>
                  <a:schemeClr val="tx1">
                    <a:tint val="75000"/>
                  </a:schemeClr>
                </a:solidFill>
              </a:defRPr>
            </a:lvl8pPr>
            <a:lvl9pPr marL="2167890" indent="0" algn="ctr">
              <a:buNone/>
              <a:defRPr>
                <a:solidFill>
                  <a:schemeClr val="tx1">
                    <a:tint val="75000"/>
                  </a:schemeClr>
                </a:solidFill>
              </a:defRPr>
            </a:lvl9pPr>
          </a:lstStyle>
          <a:p>
            <a:r>
              <a:rPr lang="zh-CN" altLang="en-US" noProof="1"/>
              <a:t>单击此处编辑母版副标题样式</a:t>
            </a:r>
            <a:endParaRPr lang="zh-TW" altLang="en-US" noProof="1"/>
          </a:p>
        </p:txBody>
      </p:sp>
      <p:sp>
        <p:nvSpPr>
          <p:cNvPr id="5" name="日期占位符 3">
            <a:extLst>
              <a:ext uri="{FF2B5EF4-FFF2-40B4-BE49-F238E27FC236}">
                <a16:creationId xmlns:a16="http://schemas.microsoft.com/office/drawing/2014/main" id="{F2C0DCE5-3EED-4752-90EE-16B3F5EA451B}"/>
              </a:ext>
            </a:extLst>
          </p:cNvPr>
          <p:cNvSpPr>
            <a:spLocks noGrp="1"/>
          </p:cNvSpPr>
          <p:nvPr>
            <p:ph type="dt" sz="half" idx="10"/>
          </p:nvPr>
        </p:nvSpPr>
        <p:spPr/>
        <p:txBody>
          <a:bodyPr/>
          <a:lstStyle>
            <a:lvl1pPr>
              <a:defRPr smtClean="0"/>
            </a:lvl1pPr>
          </a:lstStyle>
          <a:p>
            <a:fld id="{275CF5A2-F042-43FD-B156-DCC8AE85EECF}" type="datetime1">
              <a:rPr lang="zh-CN" altLang="en-US"/>
              <a:pPr/>
              <a:t>2024/10/3</a:t>
            </a:fld>
            <a:endParaRPr lang="zh-CN" altLang="en-US"/>
          </a:p>
        </p:txBody>
      </p:sp>
      <p:sp>
        <p:nvSpPr>
          <p:cNvPr id="6" name="页脚占位符 4">
            <a:extLst>
              <a:ext uri="{FF2B5EF4-FFF2-40B4-BE49-F238E27FC236}">
                <a16:creationId xmlns:a16="http://schemas.microsoft.com/office/drawing/2014/main" id="{4F3F895F-AE96-48C0-8F2E-CF163F5344CB}"/>
              </a:ext>
            </a:extLst>
          </p:cNvPr>
          <p:cNvSpPr>
            <a:spLocks noGrp="1"/>
          </p:cNvSpPr>
          <p:nvPr>
            <p:ph type="ftr" sz="quarter" idx="11"/>
          </p:nvPr>
        </p:nvSpPr>
        <p:spPr/>
        <p:txBody>
          <a:bodyPr/>
          <a:lstStyle>
            <a:lvl1pPr>
              <a:defRPr/>
            </a:lvl1pPr>
          </a:lstStyle>
          <a:p>
            <a:endParaRPr lang="zh-CN" altLang="en-US"/>
          </a:p>
        </p:txBody>
      </p:sp>
      <p:sp>
        <p:nvSpPr>
          <p:cNvPr id="7" name="灯片编号占位符 5">
            <a:extLst>
              <a:ext uri="{FF2B5EF4-FFF2-40B4-BE49-F238E27FC236}">
                <a16:creationId xmlns:a16="http://schemas.microsoft.com/office/drawing/2014/main" id="{E627BD40-FFB7-4B6D-AA93-0400FB496495}"/>
              </a:ext>
            </a:extLst>
          </p:cNvPr>
          <p:cNvSpPr>
            <a:spLocks noGrp="1"/>
          </p:cNvSpPr>
          <p:nvPr>
            <p:ph type="sldNum" sz="quarter" idx="12"/>
          </p:nvPr>
        </p:nvSpPr>
        <p:spPr/>
        <p:txBody>
          <a:bodyPr/>
          <a:lstStyle>
            <a:lvl1pPr algn="r">
              <a:defRPr smtClean="0"/>
            </a:lvl1pPr>
          </a:lstStyle>
          <a:p>
            <a:fld id="{11CC23F7-074E-4939-A537-1B6E89BFB1C0}" type="slidenum">
              <a:rPr lang="zh-CN" altLang="en-US"/>
              <a:pPr/>
              <a:t>‹#›</a:t>
            </a:fld>
            <a:endParaRPr lang="zh-CN" altLang="en-US" dirty="0"/>
          </a:p>
        </p:txBody>
      </p:sp>
    </p:spTree>
    <p:extLst>
      <p:ext uri="{BB962C8B-B14F-4D97-AF65-F5344CB8AC3E}">
        <p14:creationId xmlns:p14="http://schemas.microsoft.com/office/powerpoint/2010/main" val="2956544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pic>
        <p:nvPicPr>
          <p:cNvPr id="4" name="Picture 4" descr="浙江大学">
            <a:extLst>
              <a:ext uri="{FF2B5EF4-FFF2-40B4-BE49-F238E27FC236}">
                <a16:creationId xmlns:a16="http://schemas.microsoft.com/office/drawing/2014/main" id="{6AF3F098-A3AF-4564-9AC7-B85588C21A0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表格占位符 2"/>
          <p:cNvSpPr>
            <a:spLocks noGrp="1"/>
          </p:cNvSpPr>
          <p:nvPr>
            <p:ph type="tbl" idx="1" hasCustomPrompt="1"/>
          </p:nvPr>
        </p:nvSpPr>
        <p:spPr>
          <a:xfrm>
            <a:off x="416278" y="797992"/>
            <a:ext cx="7315200" cy="3271309"/>
          </a:xfrm>
        </p:spPr>
        <p:txBody>
          <a:bodyPr rtlCol="0">
            <a:noAutofit/>
          </a:bodyPr>
          <a:lstStyle/>
          <a:p>
            <a:pPr lvl="0"/>
            <a:r>
              <a:rPr lang="zh-CN" altLang="en-US" noProof="0"/>
              <a:t>单击图标添加表格</a:t>
            </a:r>
          </a:p>
        </p:txBody>
      </p:sp>
      <p:sp>
        <p:nvSpPr>
          <p:cNvPr id="8" name="标题 7"/>
          <p:cNvSpPr>
            <a:spLocks noGrp="1"/>
          </p:cNvSpPr>
          <p:nvPr>
            <p:ph type="title"/>
          </p:nvPr>
        </p:nvSpPr>
        <p:spPr/>
        <p:txBody>
          <a:bodyPr/>
          <a:lstStyle/>
          <a:p>
            <a:r>
              <a:rPr lang="zh-CN" altLang="en-US" noProof="1"/>
              <a:t>单击此处编辑母版标题样式</a:t>
            </a:r>
          </a:p>
        </p:txBody>
      </p:sp>
      <p:sp>
        <p:nvSpPr>
          <p:cNvPr id="5" name="Rectangle 4">
            <a:extLst>
              <a:ext uri="{FF2B5EF4-FFF2-40B4-BE49-F238E27FC236}">
                <a16:creationId xmlns:a16="http://schemas.microsoft.com/office/drawing/2014/main" id="{873AF35A-7078-4D5D-BB7E-DA1915EB1930}"/>
              </a:ext>
            </a:extLst>
          </p:cNvPr>
          <p:cNvSpPr>
            <a:spLocks noGrp="1" noChangeArrowheads="1"/>
          </p:cNvSpPr>
          <p:nvPr>
            <p:ph type="dt" sz="half" idx="10"/>
          </p:nvPr>
        </p:nvSpPr>
        <p:spPr/>
        <p:txBody>
          <a:bodyPr/>
          <a:lstStyle>
            <a:lvl1pPr>
              <a:defRPr smtClean="0"/>
            </a:lvl1pPr>
          </a:lstStyle>
          <a:p>
            <a:fld id="{E61FBA08-91CC-4FB4-84BB-51B9B5DE7325}" type="datetime1">
              <a:rPr lang="zh-CN" altLang="en-US"/>
              <a:pPr/>
              <a:t>2024/10/3</a:t>
            </a:fld>
            <a:endParaRPr lang="zh-CN" altLang="en-US"/>
          </a:p>
        </p:txBody>
      </p:sp>
      <p:sp>
        <p:nvSpPr>
          <p:cNvPr id="6" name="Rectangle 5">
            <a:extLst>
              <a:ext uri="{FF2B5EF4-FFF2-40B4-BE49-F238E27FC236}">
                <a16:creationId xmlns:a16="http://schemas.microsoft.com/office/drawing/2014/main" id="{5822B82C-A697-4FEC-9BDD-EDDED3C32C5D}"/>
              </a:ext>
            </a:extLst>
          </p:cNvPr>
          <p:cNvSpPr>
            <a:spLocks noGrp="1" noChangeArrowheads="1"/>
          </p:cNvSpPr>
          <p:nvPr>
            <p:ph type="ftr" sz="quarter" idx="11"/>
          </p:nvPr>
        </p:nvSpPr>
        <p:spPr/>
        <p:txBody>
          <a:bodyPr/>
          <a:lstStyle>
            <a:lvl1pPr>
              <a:defRPr/>
            </a:lvl1pPr>
          </a:lstStyle>
          <a:p>
            <a:endParaRPr lang="zh-CN" altLang="en-US"/>
          </a:p>
        </p:txBody>
      </p:sp>
      <p:sp>
        <p:nvSpPr>
          <p:cNvPr id="7" name="灯片编号占位符 5">
            <a:extLst>
              <a:ext uri="{FF2B5EF4-FFF2-40B4-BE49-F238E27FC236}">
                <a16:creationId xmlns:a16="http://schemas.microsoft.com/office/drawing/2014/main" id="{F6860C37-8069-4886-8D97-D72390CE9C6D}"/>
              </a:ext>
            </a:extLst>
          </p:cNvPr>
          <p:cNvSpPr>
            <a:spLocks noGrp="1"/>
          </p:cNvSpPr>
          <p:nvPr>
            <p:ph type="sldNum" sz="quarter" idx="12"/>
          </p:nvPr>
        </p:nvSpPr>
        <p:spPr>
          <a:xfrm>
            <a:off x="6072188" y="4430713"/>
            <a:ext cx="1897062" cy="133350"/>
          </a:xfrm>
        </p:spPr>
        <p:txBody>
          <a:bodyPr/>
          <a:lstStyle>
            <a:lvl1pPr>
              <a:defRPr smtClean="0"/>
            </a:lvl1pPr>
          </a:lstStyle>
          <a:p>
            <a:fld id="{E809B124-0177-47BB-8ECD-2B8F2661BC2D}" type="slidenum">
              <a:rPr lang="zh-CN" altLang="en-US"/>
              <a:pPr/>
              <a:t>‹#›</a:t>
            </a:fld>
            <a:endParaRPr lang="zh-CN" altLang="en-US"/>
          </a:p>
        </p:txBody>
      </p:sp>
    </p:spTree>
    <p:extLst>
      <p:ext uri="{BB962C8B-B14F-4D97-AF65-F5344CB8AC3E}">
        <p14:creationId xmlns:p14="http://schemas.microsoft.com/office/powerpoint/2010/main" val="3105324056"/>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4" descr="浙江大学">
            <a:extLst>
              <a:ext uri="{FF2B5EF4-FFF2-40B4-BE49-F238E27FC236}">
                <a16:creationId xmlns:a16="http://schemas.microsoft.com/office/drawing/2014/main" id="{C4D0E8F5-8B28-458F-A992-C7095BBE24C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endParaRPr lang="zh-TW" altLang="en-US" noProof="1"/>
          </a:p>
        </p:txBody>
      </p:sp>
      <p:sp>
        <p:nvSpPr>
          <p:cNvPr id="3" name="内容占位符 2"/>
          <p:cNvSpPr>
            <a:spLocks noGrp="1"/>
          </p:cNvSpPr>
          <p:nvPr>
            <p:ph idx="1"/>
          </p:nvPr>
        </p:nvSpPr>
        <p:spPr/>
        <p:txBody>
          <a:bodyPr/>
          <a:lstStyle>
            <a:lvl1pPr marL="158750" indent="-158750">
              <a:defRPr lang="zh-CN" altLang="en-US" sz="1420" b="0" kern="1200" baseline="0" dirty="0" smtClean="0">
                <a:solidFill>
                  <a:srgbClr val="002060"/>
                </a:solidFill>
                <a:latin typeface="+mn-lt"/>
                <a:ea typeface="+mn-ea"/>
                <a:cs typeface="+mn-cs"/>
              </a:defRPr>
            </a:lvl1pPr>
            <a:lvl2pPr marL="415925" indent="-203200">
              <a:defRPr lang="zh-CN" altLang="en-US" sz="1185" b="0" kern="1200" baseline="0" dirty="0" smtClean="0">
                <a:solidFill>
                  <a:srgbClr val="002060"/>
                </a:solidFill>
                <a:latin typeface="+mn-lt"/>
                <a:ea typeface="+mn-ea"/>
                <a:cs typeface="+mn-cs"/>
              </a:defRPr>
            </a:lvl2pPr>
            <a:lvl3pPr marL="561975" indent="-169545">
              <a:defRPr lang="zh-CN" altLang="en-US" b="0" kern="1200" baseline="0" dirty="0" smtClean="0">
                <a:solidFill>
                  <a:srgbClr val="002060"/>
                </a:solidFill>
                <a:latin typeface="+mn-lt"/>
                <a:ea typeface="+mn-ea"/>
                <a:cs typeface="+mn-cs"/>
              </a:defRPr>
            </a:lvl3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TW" altLang="en-US" noProof="1"/>
          </a:p>
        </p:txBody>
      </p:sp>
      <p:sp>
        <p:nvSpPr>
          <p:cNvPr id="5" name="日期占位符 3">
            <a:extLst>
              <a:ext uri="{FF2B5EF4-FFF2-40B4-BE49-F238E27FC236}">
                <a16:creationId xmlns:a16="http://schemas.microsoft.com/office/drawing/2014/main" id="{C05E0AAC-CB3B-4E2A-A58B-E32C24317CB5}"/>
              </a:ext>
            </a:extLst>
          </p:cNvPr>
          <p:cNvSpPr>
            <a:spLocks noGrp="1"/>
          </p:cNvSpPr>
          <p:nvPr>
            <p:ph type="dt" sz="half" idx="10"/>
          </p:nvPr>
        </p:nvSpPr>
        <p:spPr/>
        <p:txBody>
          <a:bodyPr/>
          <a:lstStyle>
            <a:lvl1pPr>
              <a:defRPr smtClean="0"/>
            </a:lvl1pPr>
          </a:lstStyle>
          <a:p>
            <a:fld id="{2DF32C2A-48CD-43D4-8F44-86643E149E68}" type="datetime1">
              <a:rPr lang="zh-CN" altLang="en-US"/>
              <a:pPr/>
              <a:t>2024/10/3</a:t>
            </a:fld>
            <a:endParaRPr lang="zh-CN" altLang="en-US"/>
          </a:p>
        </p:txBody>
      </p:sp>
      <p:sp>
        <p:nvSpPr>
          <p:cNvPr id="6" name="页脚占位符 4">
            <a:extLst>
              <a:ext uri="{FF2B5EF4-FFF2-40B4-BE49-F238E27FC236}">
                <a16:creationId xmlns:a16="http://schemas.microsoft.com/office/drawing/2014/main" id="{F661B7C5-D85C-47B2-891A-3D3F77691887}"/>
              </a:ext>
            </a:extLst>
          </p:cNvPr>
          <p:cNvSpPr>
            <a:spLocks noGrp="1"/>
          </p:cNvSpPr>
          <p:nvPr>
            <p:ph type="ftr" sz="quarter" idx="11"/>
          </p:nvPr>
        </p:nvSpPr>
        <p:spPr/>
        <p:txBody>
          <a:bodyPr/>
          <a:lstStyle>
            <a:lvl1pPr>
              <a:defRPr/>
            </a:lvl1pPr>
          </a:lstStyle>
          <a:p>
            <a:endParaRPr lang="zh-CN" altLang="en-US"/>
          </a:p>
        </p:txBody>
      </p:sp>
      <p:sp>
        <p:nvSpPr>
          <p:cNvPr id="7" name="灯片编号占位符 5">
            <a:extLst>
              <a:ext uri="{FF2B5EF4-FFF2-40B4-BE49-F238E27FC236}">
                <a16:creationId xmlns:a16="http://schemas.microsoft.com/office/drawing/2014/main" id="{0FDE84C6-EE0C-442D-9FC4-97BBE0EF855B}"/>
              </a:ext>
            </a:extLst>
          </p:cNvPr>
          <p:cNvSpPr>
            <a:spLocks noGrp="1"/>
          </p:cNvSpPr>
          <p:nvPr>
            <p:ph type="sldNum" sz="quarter" idx="12"/>
          </p:nvPr>
        </p:nvSpPr>
        <p:spPr>
          <a:xfrm>
            <a:off x="6164263" y="4422775"/>
            <a:ext cx="1897062" cy="133350"/>
          </a:xfrm>
        </p:spPr>
        <p:txBody>
          <a:bodyPr/>
          <a:lstStyle>
            <a:lvl1pPr>
              <a:defRPr smtClean="0"/>
            </a:lvl1pPr>
          </a:lstStyle>
          <a:p>
            <a:fld id="{540A992F-5DCC-4158-8F65-2931565470F3}" type="slidenum">
              <a:rPr lang="zh-CN" altLang="en-US"/>
              <a:pPr/>
              <a:t>‹#›</a:t>
            </a:fld>
            <a:r>
              <a:rPr lang="en-US" altLang="zh-CN" dirty="0"/>
              <a:t>/34</a:t>
            </a:r>
            <a:endParaRPr lang="zh-CN" altLang="en-US" dirty="0"/>
          </a:p>
        </p:txBody>
      </p:sp>
    </p:spTree>
    <p:extLst>
      <p:ext uri="{BB962C8B-B14F-4D97-AF65-F5344CB8AC3E}">
        <p14:creationId xmlns:p14="http://schemas.microsoft.com/office/powerpoint/2010/main" val="1316460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pic>
        <p:nvPicPr>
          <p:cNvPr id="4" name="Picture 4" descr="浙江大学">
            <a:extLst>
              <a:ext uri="{FF2B5EF4-FFF2-40B4-BE49-F238E27FC236}">
                <a16:creationId xmlns:a16="http://schemas.microsoft.com/office/drawing/2014/main" id="{41A836E0-9E07-4C1A-A90A-97EA9AF0B27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占位符 2"/>
          <p:cNvSpPr>
            <a:spLocks noGrp="1"/>
          </p:cNvSpPr>
          <p:nvPr>
            <p:ph type="body" idx="1"/>
          </p:nvPr>
        </p:nvSpPr>
        <p:spPr>
          <a:xfrm>
            <a:off x="642056" y="1529553"/>
            <a:ext cx="6908800" cy="1000125"/>
          </a:xfrm>
        </p:spPr>
        <p:txBody>
          <a:bodyPr anchor="ctr"/>
          <a:lstStyle>
            <a:lvl1pPr marL="0" indent="0" algn="ctr">
              <a:buNone/>
              <a:defRPr sz="2135">
                <a:solidFill>
                  <a:srgbClr val="C00000"/>
                </a:solidFill>
              </a:defRPr>
            </a:lvl1pPr>
            <a:lvl2pPr marL="271145" indent="0">
              <a:buNone/>
              <a:defRPr sz="1065">
                <a:solidFill>
                  <a:schemeClr val="tx1">
                    <a:tint val="75000"/>
                  </a:schemeClr>
                </a:solidFill>
              </a:defRPr>
            </a:lvl2pPr>
            <a:lvl3pPr marL="541655" indent="0">
              <a:buNone/>
              <a:defRPr sz="950">
                <a:solidFill>
                  <a:schemeClr val="tx1">
                    <a:tint val="75000"/>
                  </a:schemeClr>
                </a:solidFill>
              </a:defRPr>
            </a:lvl3pPr>
            <a:lvl4pPr marL="812800" indent="0">
              <a:buNone/>
              <a:defRPr sz="830">
                <a:solidFill>
                  <a:schemeClr val="tx1">
                    <a:tint val="75000"/>
                  </a:schemeClr>
                </a:solidFill>
              </a:defRPr>
            </a:lvl4pPr>
            <a:lvl5pPr marL="1083945" indent="0">
              <a:buNone/>
              <a:defRPr sz="830">
                <a:solidFill>
                  <a:schemeClr val="tx1">
                    <a:tint val="75000"/>
                  </a:schemeClr>
                </a:solidFill>
              </a:defRPr>
            </a:lvl5pPr>
            <a:lvl6pPr marL="1355090" indent="0">
              <a:buNone/>
              <a:defRPr sz="830">
                <a:solidFill>
                  <a:schemeClr val="tx1">
                    <a:tint val="75000"/>
                  </a:schemeClr>
                </a:solidFill>
              </a:defRPr>
            </a:lvl6pPr>
            <a:lvl7pPr marL="1625600" indent="0">
              <a:buNone/>
              <a:defRPr sz="830">
                <a:solidFill>
                  <a:schemeClr val="tx1">
                    <a:tint val="75000"/>
                  </a:schemeClr>
                </a:solidFill>
              </a:defRPr>
            </a:lvl7pPr>
            <a:lvl8pPr marL="1896745" indent="0">
              <a:buNone/>
              <a:defRPr sz="830">
                <a:solidFill>
                  <a:schemeClr val="tx1">
                    <a:tint val="75000"/>
                  </a:schemeClr>
                </a:solidFill>
              </a:defRPr>
            </a:lvl8pPr>
            <a:lvl9pPr marL="2167890" indent="0">
              <a:buNone/>
              <a:defRPr sz="830">
                <a:solidFill>
                  <a:schemeClr val="tx1">
                    <a:tint val="75000"/>
                  </a:schemeClr>
                </a:solidFill>
              </a:defRPr>
            </a:lvl9pPr>
          </a:lstStyle>
          <a:p>
            <a:pPr lvl="0"/>
            <a:r>
              <a:rPr lang="zh-CN" altLang="en-US" noProof="1"/>
              <a:t>单击此处编辑母版文本样式</a:t>
            </a:r>
          </a:p>
        </p:txBody>
      </p:sp>
      <p:sp>
        <p:nvSpPr>
          <p:cNvPr id="7" name="标题 6"/>
          <p:cNvSpPr>
            <a:spLocks noGrp="1"/>
          </p:cNvSpPr>
          <p:nvPr>
            <p:ph type="title"/>
          </p:nvPr>
        </p:nvSpPr>
        <p:spPr/>
        <p:txBody>
          <a:bodyPr/>
          <a:lstStyle/>
          <a:p>
            <a:r>
              <a:rPr lang="zh-CN" altLang="en-US" noProof="1"/>
              <a:t>单击此处编辑母版标题样式</a:t>
            </a:r>
          </a:p>
        </p:txBody>
      </p:sp>
      <p:sp>
        <p:nvSpPr>
          <p:cNvPr id="5" name="日期占位符 3">
            <a:extLst>
              <a:ext uri="{FF2B5EF4-FFF2-40B4-BE49-F238E27FC236}">
                <a16:creationId xmlns:a16="http://schemas.microsoft.com/office/drawing/2014/main" id="{A52F111A-1FF7-4423-90A3-E2CE9901576E}"/>
              </a:ext>
            </a:extLst>
          </p:cNvPr>
          <p:cNvSpPr>
            <a:spLocks noGrp="1"/>
          </p:cNvSpPr>
          <p:nvPr>
            <p:ph type="dt" sz="half" idx="10"/>
          </p:nvPr>
        </p:nvSpPr>
        <p:spPr/>
        <p:txBody>
          <a:bodyPr/>
          <a:lstStyle>
            <a:lvl1pPr>
              <a:defRPr smtClean="0"/>
            </a:lvl1pPr>
          </a:lstStyle>
          <a:p>
            <a:fld id="{6C799146-1CDB-4B1E-AC97-9B39605BB7D5}" type="datetime1">
              <a:rPr lang="zh-CN" altLang="en-US"/>
              <a:pPr/>
              <a:t>2024/10/3</a:t>
            </a:fld>
            <a:endParaRPr lang="zh-CN" altLang="en-US"/>
          </a:p>
        </p:txBody>
      </p:sp>
      <p:sp>
        <p:nvSpPr>
          <p:cNvPr id="6" name="页脚占位符 4">
            <a:extLst>
              <a:ext uri="{FF2B5EF4-FFF2-40B4-BE49-F238E27FC236}">
                <a16:creationId xmlns:a16="http://schemas.microsoft.com/office/drawing/2014/main" id="{B042392D-97C8-4660-B8FB-6362EBCF2F33}"/>
              </a:ext>
            </a:extLst>
          </p:cNvPr>
          <p:cNvSpPr>
            <a:spLocks noGrp="1"/>
          </p:cNvSpPr>
          <p:nvPr>
            <p:ph type="ftr" sz="quarter" idx="11"/>
          </p:nvPr>
        </p:nvSpPr>
        <p:spPr/>
        <p:txBody>
          <a:bodyPr/>
          <a:lstStyle>
            <a:lvl1pPr>
              <a:defRPr/>
            </a:lvl1pPr>
          </a:lstStyle>
          <a:p>
            <a:endParaRPr lang="zh-CN" altLang="en-US"/>
          </a:p>
        </p:txBody>
      </p:sp>
      <p:sp>
        <p:nvSpPr>
          <p:cNvPr id="8" name="灯片编号占位符 5">
            <a:extLst>
              <a:ext uri="{FF2B5EF4-FFF2-40B4-BE49-F238E27FC236}">
                <a16:creationId xmlns:a16="http://schemas.microsoft.com/office/drawing/2014/main" id="{27182AD4-25A5-43F7-8085-F4B392BAA9D7}"/>
              </a:ext>
            </a:extLst>
          </p:cNvPr>
          <p:cNvSpPr>
            <a:spLocks noGrp="1"/>
          </p:cNvSpPr>
          <p:nvPr>
            <p:ph type="sldNum" sz="quarter" idx="12"/>
          </p:nvPr>
        </p:nvSpPr>
        <p:spPr>
          <a:xfrm>
            <a:off x="6164263" y="4427538"/>
            <a:ext cx="1897062" cy="133350"/>
          </a:xfrm>
        </p:spPr>
        <p:txBody>
          <a:bodyPr/>
          <a:lstStyle>
            <a:lvl1pPr>
              <a:defRPr smtClean="0"/>
            </a:lvl1pPr>
          </a:lstStyle>
          <a:p>
            <a:fld id="{CDB34413-C6D9-4FCE-8A72-A5832E45A485}" type="slidenum">
              <a:rPr lang="zh-CN" altLang="en-US"/>
              <a:pPr/>
              <a:t>‹#›</a:t>
            </a:fld>
            <a:endParaRPr lang="zh-CN" altLang="en-US"/>
          </a:p>
        </p:txBody>
      </p:sp>
    </p:spTree>
    <p:extLst>
      <p:ext uri="{BB962C8B-B14F-4D97-AF65-F5344CB8AC3E}">
        <p14:creationId xmlns:p14="http://schemas.microsoft.com/office/powerpoint/2010/main" val="720884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5" name="Picture 4" descr="浙江大学">
            <a:extLst>
              <a:ext uri="{FF2B5EF4-FFF2-40B4-BE49-F238E27FC236}">
                <a16:creationId xmlns:a16="http://schemas.microsoft.com/office/drawing/2014/main" id="{480BCBD7-0BAE-4B62-B024-A17324BEE7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endParaRPr lang="zh-TW" altLang="en-US" noProof="1"/>
          </a:p>
        </p:txBody>
      </p:sp>
      <p:sp>
        <p:nvSpPr>
          <p:cNvPr id="3" name="内容占位符 2"/>
          <p:cNvSpPr>
            <a:spLocks noGrp="1"/>
          </p:cNvSpPr>
          <p:nvPr>
            <p:ph sz="half" idx="1"/>
          </p:nvPr>
        </p:nvSpPr>
        <p:spPr>
          <a:xfrm>
            <a:off x="406403" y="1066809"/>
            <a:ext cx="3589867" cy="3017309"/>
          </a:xfrm>
        </p:spPr>
        <p:txBody>
          <a:bodyPr/>
          <a:lstStyle>
            <a:lvl1pPr>
              <a:defRPr sz="1660"/>
            </a:lvl1pPr>
            <a:lvl2pPr>
              <a:defRPr sz="1420"/>
            </a:lvl2pPr>
            <a:lvl3pPr>
              <a:defRPr sz="1185"/>
            </a:lvl3pPr>
            <a:lvl4pPr>
              <a:defRPr sz="1065"/>
            </a:lvl4pPr>
            <a:lvl5pPr>
              <a:defRPr sz="1065"/>
            </a:lvl5pPr>
            <a:lvl6pPr>
              <a:defRPr sz="1065"/>
            </a:lvl6pPr>
            <a:lvl7pPr>
              <a:defRPr sz="1065"/>
            </a:lvl7pPr>
            <a:lvl8pPr>
              <a:defRPr sz="1065"/>
            </a:lvl8pPr>
            <a:lvl9pPr>
              <a:defRPr sz="106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TW" altLang="en-US" noProof="1"/>
          </a:p>
        </p:txBody>
      </p:sp>
      <p:sp>
        <p:nvSpPr>
          <p:cNvPr id="4" name="内容占位符 3"/>
          <p:cNvSpPr>
            <a:spLocks noGrp="1"/>
          </p:cNvSpPr>
          <p:nvPr>
            <p:ph sz="half" idx="2"/>
          </p:nvPr>
        </p:nvSpPr>
        <p:spPr>
          <a:xfrm>
            <a:off x="4131733" y="1066809"/>
            <a:ext cx="3589867" cy="3017309"/>
          </a:xfrm>
        </p:spPr>
        <p:txBody>
          <a:bodyPr/>
          <a:lstStyle>
            <a:lvl1pPr>
              <a:defRPr sz="1660"/>
            </a:lvl1pPr>
            <a:lvl2pPr>
              <a:defRPr sz="1420"/>
            </a:lvl2pPr>
            <a:lvl3pPr>
              <a:defRPr sz="1185"/>
            </a:lvl3pPr>
            <a:lvl4pPr>
              <a:defRPr sz="1065"/>
            </a:lvl4pPr>
            <a:lvl5pPr>
              <a:defRPr sz="1065"/>
            </a:lvl5pPr>
            <a:lvl6pPr>
              <a:defRPr sz="1065"/>
            </a:lvl6pPr>
            <a:lvl7pPr>
              <a:defRPr sz="1065"/>
            </a:lvl7pPr>
            <a:lvl8pPr>
              <a:defRPr sz="1065"/>
            </a:lvl8pPr>
            <a:lvl9pPr>
              <a:defRPr sz="106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TW" altLang="en-US" noProof="1"/>
          </a:p>
        </p:txBody>
      </p:sp>
      <p:sp>
        <p:nvSpPr>
          <p:cNvPr id="6" name="日期占位符 3">
            <a:extLst>
              <a:ext uri="{FF2B5EF4-FFF2-40B4-BE49-F238E27FC236}">
                <a16:creationId xmlns:a16="http://schemas.microsoft.com/office/drawing/2014/main" id="{DA3BD889-6C11-414A-9E5F-D5073D2C75D2}"/>
              </a:ext>
            </a:extLst>
          </p:cNvPr>
          <p:cNvSpPr>
            <a:spLocks noGrp="1"/>
          </p:cNvSpPr>
          <p:nvPr>
            <p:ph type="dt" sz="half" idx="10"/>
          </p:nvPr>
        </p:nvSpPr>
        <p:spPr/>
        <p:txBody>
          <a:bodyPr/>
          <a:lstStyle>
            <a:lvl1pPr>
              <a:defRPr smtClean="0"/>
            </a:lvl1pPr>
          </a:lstStyle>
          <a:p>
            <a:fld id="{8C5264EA-829C-4D8A-B94F-EDBA143BFB79}" type="datetime1">
              <a:rPr lang="zh-CN" altLang="en-US"/>
              <a:pPr/>
              <a:t>2024/10/3</a:t>
            </a:fld>
            <a:endParaRPr lang="zh-CN" altLang="en-US"/>
          </a:p>
        </p:txBody>
      </p:sp>
      <p:sp>
        <p:nvSpPr>
          <p:cNvPr id="7" name="页脚占位符 4">
            <a:extLst>
              <a:ext uri="{FF2B5EF4-FFF2-40B4-BE49-F238E27FC236}">
                <a16:creationId xmlns:a16="http://schemas.microsoft.com/office/drawing/2014/main" id="{27A56C61-228B-4CC2-98E4-5AA55F5D7863}"/>
              </a:ext>
            </a:extLst>
          </p:cNvPr>
          <p:cNvSpPr>
            <a:spLocks noGrp="1"/>
          </p:cNvSpPr>
          <p:nvPr>
            <p:ph type="ftr" sz="quarter" idx="11"/>
          </p:nvPr>
        </p:nvSpPr>
        <p:spPr/>
        <p:txBody>
          <a:bodyPr/>
          <a:lstStyle>
            <a:lvl1pPr>
              <a:defRPr/>
            </a:lvl1pPr>
          </a:lstStyle>
          <a:p>
            <a:endParaRPr lang="zh-CN" altLang="en-US"/>
          </a:p>
        </p:txBody>
      </p:sp>
      <p:sp>
        <p:nvSpPr>
          <p:cNvPr id="8" name="灯片编号占位符 5">
            <a:extLst>
              <a:ext uri="{FF2B5EF4-FFF2-40B4-BE49-F238E27FC236}">
                <a16:creationId xmlns:a16="http://schemas.microsoft.com/office/drawing/2014/main" id="{3E5E4ABC-FB1A-4109-9318-453FECA0EF14}"/>
              </a:ext>
            </a:extLst>
          </p:cNvPr>
          <p:cNvSpPr>
            <a:spLocks noGrp="1"/>
          </p:cNvSpPr>
          <p:nvPr>
            <p:ph type="sldNum" sz="quarter" idx="12"/>
          </p:nvPr>
        </p:nvSpPr>
        <p:spPr>
          <a:xfrm>
            <a:off x="6164263" y="4422775"/>
            <a:ext cx="1897062" cy="133350"/>
          </a:xfrm>
        </p:spPr>
        <p:txBody>
          <a:bodyPr/>
          <a:lstStyle>
            <a:lvl1pPr>
              <a:defRPr smtClean="0"/>
            </a:lvl1pPr>
          </a:lstStyle>
          <a:p>
            <a:fld id="{99043689-6034-494E-8053-19AFAF741603}" type="slidenum">
              <a:rPr lang="zh-CN" altLang="en-US"/>
              <a:pPr/>
              <a:t>‹#›</a:t>
            </a:fld>
            <a:endParaRPr lang="zh-CN" altLang="en-US"/>
          </a:p>
        </p:txBody>
      </p:sp>
    </p:spTree>
    <p:extLst>
      <p:ext uri="{BB962C8B-B14F-4D97-AF65-F5344CB8AC3E}">
        <p14:creationId xmlns:p14="http://schemas.microsoft.com/office/powerpoint/2010/main" val="1216571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pic>
        <p:nvPicPr>
          <p:cNvPr id="7" name="Picture 4" descr="浙江大学">
            <a:extLst>
              <a:ext uri="{FF2B5EF4-FFF2-40B4-BE49-F238E27FC236}">
                <a16:creationId xmlns:a16="http://schemas.microsoft.com/office/drawing/2014/main" id="{28050844-A72B-4B74-A786-851F83740CC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lvl1pPr>
              <a:defRPr/>
            </a:lvl1pPr>
          </a:lstStyle>
          <a:p>
            <a:r>
              <a:rPr lang="zh-CN" altLang="en-US" noProof="1"/>
              <a:t>单击此处编辑母版标题样式</a:t>
            </a:r>
            <a:endParaRPr lang="zh-TW" altLang="en-US" noProof="1"/>
          </a:p>
        </p:txBody>
      </p:sp>
      <p:sp>
        <p:nvSpPr>
          <p:cNvPr id="3" name="文本占位符 2"/>
          <p:cNvSpPr>
            <a:spLocks noGrp="1"/>
          </p:cNvSpPr>
          <p:nvPr>
            <p:ph type="body" idx="1"/>
          </p:nvPr>
        </p:nvSpPr>
        <p:spPr>
          <a:xfrm>
            <a:off x="406400" y="1023409"/>
            <a:ext cx="3591278" cy="426508"/>
          </a:xfrm>
        </p:spPr>
        <p:txBody>
          <a:bodyPr anchor="b"/>
          <a:lstStyle>
            <a:lvl1pPr marL="0" indent="0">
              <a:buNone/>
              <a:defRPr sz="1420" b="1"/>
            </a:lvl1pPr>
            <a:lvl2pPr marL="271145" indent="0">
              <a:buNone/>
              <a:defRPr sz="1185" b="1"/>
            </a:lvl2pPr>
            <a:lvl3pPr marL="541655" indent="0">
              <a:buNone/>
              <a:defRPr sz="1065" b="1"/>
            </a:lvl3pPr>
            <a:lvl4pPr marL="812800" indent="0">
              <a:buNone/>
              <a:defRPr sz="950" b="1"/>
            </a:lvl4pPr>
            <a:lvl5pPr marL="1083945" indent="0">
              <a:buNone/>
              <a:defRPr sz="950" b="1"/>
            </a:lvl5pPr>
            <a:lvl6pPr marL="1355090" indent="0">
              <a:buNone/>
              <a:defRPr sz="950" b="1"/>
            </a:lvl6pPr>
            <a:lvl7pPr marL="1625600" indent="0">
              <a:buNone/>
              <a:defRPr sz="950" b="1"/>
            </a:lvl7pPr>
            <a:lvl8pPr marL="1896745" indent="0">
              <a:buNone/>
              <a:defRPr sz="950" b="1"/>
            </a:lvl8pPr>
            <a:lvl9pPr marL="2167890" indent="0">
              <a:buNone/>
              <a:defRPr sz="950" b="1"/>
            </a:lvl9pPr>
          </a:lstStyle>
          <a:p>
            <a:pPr lvl="0"/>
            <a:r>
              <a:rPr lang="zh-CN" altLang="en-US" noProof="1"/>
              <a:t>单击此处编辑母版文本样式</a:t>
            </a:r>
          </a:p>
        </p:txBody>
      </p:sp>
      <p:sp>
        <p:nvSpPr>
          <p:cNvPr id="4" name="内容占位符 3"/>
          <p:cNvSpPr>
            <a:spLocks noGrp="1"/>
          </p:cNvSpPr>
          <p:nvPr>
            <p:ph sz="half" idx="2"/>
          </p:nvPr>
        </p:nvSpPr>
        <p:spPr>
          <a:xfrm>
            <a:off x="406400" y="1449917"/>
            <a:ext cx="3591278" cy="2634192"/>
          </a:xfrm>
        </p:spPr>
        <p:txBody>
          <a:bodyPr/>
          <a:lstStyle>
            <a:lvl1pPr>
              <a:defRPr sz="1420"/>
            </a:lvl1pPr>
            <a:lvl2pPr>
              <a:defRPr sz="1185"/>
            </a:lvl2pPr>
            <a:lvl3pPr>
              <a:defRPr sz="1065"/>
            </a:lvl3pPr>
            <a:lvl4pPr>
              <a:defRPr sz="950"/>
            </a:lvl4pPr>
            <a:lvl5pPr>
              <a:defRPr sz="950"/>
            </a:lvl5pPr>
            <a:lvl6pPr>
              <a:defRPr sz="950"/>
            </a:lvl6pPr>
            <a:lvl7pPr>
              <a:defRPr sz="950"/>
            </a:lvl7pPr>
            <a:lvl8pPr>
              <a:defRPr sz="950"/>
            </a:lvl8pPr>
            <a:lvl9pPr>
              <a:defRPr sz="95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TW" altLang="en-US" noProof="1"/>
          </a:p>
        </p:txBody>
      </p:sp>
      <p:sp>
        <p:nvSpPr>
          <p:cNvPr id="5" name="文本占位符 4"/>
          <p:cNvSpPr>
            <a:spLocks noGrp="1"/>
          </p:cNvSpPr>
          <p:nvPr>
            <p:ph type="body" sz="quarter" idx="3"/>
          </p:nvPr>
        </p:nvSpPr>
        <p:spPr>
          <a:xfrm>
            <a:off x="4128916" y="1023409"/>
            <a:ext cx="3592689" cy="426508"/>
          </a:xfrm>
        </p:spPr>
        <p:txBody>
          <a:bodyPr anchor="b"/>
          <a:lstStyle>
            <a:lvl1pPr marL="0" indent="0">
              <a:buNone/>
              <a:defRPr sz="1420" b="1"/>
            </a:lvl1pPr>
            <a:lvl2pPr marL="271145" indent="0">
              <a:buNone/>
              <a:defRPr sz="1185" b="1"/>
            </a:lvl2pPr>
            <a:lvl3pPr marL="541655" indent="0">
              <a:buNone/>
              <a:defRPr sz="1065" b="1"/>
            </a:lvl3pPr>
            <a:lvl4pPr marL="812800" indent="0">
              <a:buNone/>
              <a:defRPr sz="950" b="1"/>
            </a:lvl4pPr>
            <a:lvl5pPr marL="1083945" indent="0">
              <a:buNone/>
              <a:defRPr sz="950" b="1"/>
            </a:lvl5pPr>
            <a:lvl6pPr marL="1355090" indent="0">
              <a:buNone/>
              <a:defRPr sz="950" b="1"/>
            </a:lvl6pPr>
            <a:lvl7pPr marL="1625600" indent="0">
              <a:buNone/>
              <a:defRPr sz="950" b="1"/>
            </a:lvl7pPr>
            <a:lvl8pPr marL="1896745" indent="0">
              <a:buNone/>
              <a:defRPr sz="950" b="1"/>
            </a:lvl8pPr>
            <a:lvl9pPr marL="2167890" indent="0">
              <a:buNone/>
              <a:defRPr sz="950" b="1"/>
            </a:lvl9pPr>
          </a:lstStyle>
          <a:p>
            <a:pPr lvl="0"/>
            <a:r>
              <a:rPr lang="zh-CN" altLang="en-US" noProof="1"/>
              <a:t>单击此处编辑母版文本样式</a:t>
            </a:r>
          </a:p>
        </p:txBody>
      </p:sp>
      <p:sp>
        <p:nvSpPr>
          <p:cNvPr id="6" name="内容占位符 5"/>
          <p:cNvSpPr>
            <a:spLocks noGrp="1"/>
          </p:cNvSpPr>
          <p:nvPr>
            <p:ph sz="quarter" idx="4"/>
          </p:nvPr>
        </p:nvSpPr>
        <p:spPr>
          <a:xfrm>
            <a:off x="4128916" y="1449917"/>
            <a:ext cx="3592689" cy="2634192"/>
          </a:xfrm>
        </p:spPr>
        <p:txBody>
          <a:bodyPr/>
          <a:lstStyle>
            <a:lvl1pPr>
              <a:defRPr sz="1420"/>
            </a:lvl1pPr>
            <a:lvl2pPr>
              <a:defRPr sz="1185"/>
            </a:lvl2pPr>
            <a:lvl3pPr>
              <a:defRPr sz="1065"/>
            </a:lvl3pPr>
            <a:lvl4pPr>
              <a:defRPr sz="950"/>
            </a:lvl4pPr>
            <a:lvl5pPr>
              <a:defRPr sz="950"/>
            </a:lvl5pPr>
            <a:lvl6pPr>
              <a:defRPr sz="950"/>
            </a:lvl6pPr>
            <a:lvl7pPr>
              <a:defRPr sz="950"/>
            </a:lvl7pPr>
            <a:lvl8pPr>
              <a:defRPr sz="950"/>
            </a:lvl8pPr>
            <a:lvl9pPr>
              <a:defRPr sz="95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TW" altLang="en-US" noProof="1"/>
          </a:p>
        </p:txBody>
      </p:sp>
      <p:sp>
        <p:nvSpPr>
          <p:cNvPr id="8" name="日期占位符 3">
            <a:extLst>
              <a:ext uri="{FF2B5EF4-FFF2-40B4-BE49-F238E27FC236}">
                <a16:creationId xmlns:a16="http://schemas.microsoft.com/office/drawing/2014/main" id="{070498D2-3F5F-429E-9A10-062ABE8628FB}"/>
              </a:ext>
            </a:extLst>
          </p:cNvPr>
          <p:cNvSpPr>
            <a:spLocks noGrp="1"/>
          </p:cNvSpPr>
          <p:nvPr>
            <p:ph type="dt" sz="half" idx="10"/>
          </p:nvPr>
        </p:nvSpPr>
        <p:spPr/>
        <p:txBody>
          <a:bodyPr/>
          <a:lstStyle>
            <a:lvl1pPr>
              <a:defRPr smtClean="0"/>
            </a:lvl1pPr>
          </a:lstStyle>
          <a:p>
            <a:fld id="{1CB36CEB-E739-4A48-9B15-D5934CC40871}" type="datetime1">
              <a:rPr lang="zh-CN" altLang="en-US"/>
              <a:pPr/>
              <a:t>2024/10/3</a:t>
            </a:fld>
            <a:endParaRPr lang="zh-CN" altLang="en-US"/>
          </a:p>
        </p:txBody>
      </p:sp>
      <p:sp>
        <p:nvSpPr>
          <p:cNvPr id="9" name="页脚占位符 4">
            <a:extLst>
              <a:ext uri="{FF2B5EF4-FFF2-40B4-BE49-F238E27FC236}">
                <a16:creationId xmlns:a16="http://schemas.microsoft.com/office/drawing/2014/main" id="{878EDE43-DB2A-4C3C-B77C-CC99D2B0ABB9}"/>
              </a:ext>
            </a:extLst>
          </p:cNvPr>
          <p:cNvSpPr>
            <a:spLocks noGrp="1"/>
          </p:cNvSpPr>
          <p:nvPr>
            <p:ph type="ftr" sz="quarter" idx="11"/>
          </p:nvPr>
        </p:nvSpPr>
        <p:spPr/>
        <p:txBody>
          <a:bodyPr/>
          <a:lstStyle>
            <a:lvl1pPr>
              <a:defRPr/>
            </a:lvl1pPr>
          </a:lstStyle>
          <a:p>
            <a:endParaRPr lang="zh-CN" altLang="en-US"/>
          </a:p>
        </p:txBody>
      </p:sp>
      <p:sp>
        <p:nvSpPr>
          <p:cNvPr id="10" name="灯片编号占位符 5">
            <a:extLst>
              <a:ext uri="{FF2B5EF4-FFF2-40B4-BE49-F238E27FC236}">
                <a16:creationId xmlns:a16="http://schemas.microsoft.com/office/drawing/2014/main" id="{AFE9C283-31DF-4D01-8D22-93A10A7AB6AF}"/>
              </a:ext>
            </a:extLst>
          </p:cNvPr>
          <p:cNvSpPr>
            <a:spLocks noGrp="1"/>
          </p:cNvSpPr>
          <p:nvPr>
            <p:ph type="sldNum" sz="quarter" idx="12"/>
          </p:nvPr>
        </p:nvSpPr>
        <p:spPr>
          <a:xfrm>
            <a:off x="6164263" y="4422775"/>
            <a:ext cx="1897062" cy="133350"/>
          </a:xfrm>
        </p:spPr>
        <p:txBody>
          <a:bodyPr/>
          <a:lstStyle>
            <a:lvl1pPr>
              <a:defRPr smtClean="0"/>
            </a:lvl1pPr>
          </a:lstStyle>
          <a:p>
            <a:fld id="{07850E84-9B44-4AC1-B806-30D4CB1FAA3E}" type="slidenum">
              <a:rPr lang="zh-CN" altLang="en-US"/>
              <a:pPr/>
              <a:t>‹#›</a:t>
            </a:fld>
            <a:endParaRPr lang="zh-CN" altLang="en-US"/>
          </a:p>
        </p:txBody>
      </p:sp>
    </p:spTree>
    <p:extLst>
      <p:ext uri="{BB962C8B-B14F-4D97-AF65-F5344CB8AC3E}">
        <p14:creationId xmlns:p14="http://schemas.microsoft.com/office/powerpoint/2010/main" val="1628501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Picture 4" descr="浙江大学">
            <a:extLst>
              <a:ext uri="{FF2B5EF4-FFF2-40B4-BE49-F238E27FC236}">
                <a16:creationId xmlns:a16="http://schemas.microsoft.com/office/drawing/2014/main" id="{ED30D771-1E2E-42FC-9A0D-C2FF321E61C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endParaRPr lang="zh-TW" altLang="en-US" noProof="1"/>
          </a:p>
        </p:txBody>
      </p:sp>
      <p:sp>
        <p:nvSpPr>
          <p:cNvPr id="4" name="日期占位符 3">
            <a:extLst>
              <a:ext uri="{FF2B5EF4-FFF2-40B4-BE49-F238E27FC236}">
                <a16:creationId xmlns:a16="http://schemas.microsoft.com/office/drawing/2014/main" id="{F414591E-7685-41A0-A5D8-DDAB4848F4B6}"/>
              </a:ext>
            </a:extLst>
          </p:cNvPr>
          <p:cNvSpPr>
            <a:spLocks noGrp="1"/>
          </p:cNvSpPr>
          <p:nvPr>
            <p:ph type="dt" sz="half" idx="10"/>
          </p:nvPr>
        </p:nvSpPr>
        <p:spPr/>
        <p:txBody>
          <a:bodyPr/>
          <a:lstStyle>
            <a:lvl1pPr>
              <a:defRPr smtClean="0"/>
            </a:lvl1pPr>
          </a:lstStyle>
          <a:p>
            <a:fld id="{2FA72D52-FF81-456B-9A50-35EF64B2E5A7}" type="datetime1">
              <a:rPr lang="zh-CN" altLang="en-US"/>
              <a:pPr/>
              <a:t>2024/10/3</a:t>
            </a:fld>
            <a:endParaRPr lang="zh-CN" altLang="en-US"/>
          </a:p>
        </p:txBody>
      </p:sp>
      <p:sp>
        <p:nvSpPr>
          <p:cNvPr id="5" name="页脚占位符 4">
            <a:extLst>
              <a:ext uri="{FF2B5EF4-FFF2-40B4-BE49-F238E27FC236}">
                <a16:creationId xmlns:a16="http://schemas.microsoft.com/office/drawing/2014/main" id="{A17199BD-D094-4C34-BCE5-BA40AF87C6B0}"/>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A638788E-DF81-4519-982D-11CE136C6D49}"/>
              </a:ext>
            </a:extLst>
          </p:cNvPr>
          <p:cNvSpPr>
            <a:spLocks noGrp="1"/>
          </p:cNvSpPr>
          <p:nvPr>
            <p:ph type="sldNum" sz="quarter" idx="12"/>
          </p:nvPr>
        </p:nvSpPr>
        <p:spPr>
          <a:xfrm>
            <a:off x="6164263" y="4427538"/>
            <a:ext cx="1897062" cy="133350"/>
          </a:xfrm>
        </p:spPr>
        <p:txBody>
          <a:bodyPr/>
          <a:lstStyle>
            <a:lvl1pPr>
              <a:defRPr smtClean="0"/>
            </a:lvl1pPr>
          </a:lstStyle>
          <a:p>
            <a:fld id="{6317A282-043E-41E6-A231-E0C2E2587D0F}" type="slidenum">
              <a:rPr lang="zh-CN" altLang="en-US"/>
              <a:pPr/>
              <a:t>‹#›</a:t>
            </a:fld>
            <a:r>
              <a:rPr lang="en-US" altLang="zh-CN" dirty="0"/>
              <a:t>/34</a:t>
            </a:r>
            <a:endParaRPr lang="zh-CN" altLang="en-US" dirty="0"/>
          </a:p>
        </p:txBody>
      </p:sp>
    </p:spTree>
    <p:extLst>
      <p:ext uri="{BB962C8B-B14F-4D97-AF65-F5344CB8AC3E}">
        <p14:creationId xmlns:p14="http://schemas.microsoft.com/office/powerpoint/2010/main" val="1499229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4" descr="浙江大学">
            <a:extLst>
              <a:ext uri="{FF2B5EF4-FFF2-40B4-BE49-F238E27FC236}">
                <a16:creationId xmlns:a16="http://schemas.microsoft.com/office/drawing/2014/main" id="{A3A14D39-76D4-4C97-A0F1-E498EB56C49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3">
            <a:extLst>
              <a:ext uri="{FF2B5EF4-FFF2-40B4-BE49-F238E27FC236}">
                <a16:creationId xmlns:a16="http://schemas.microsoft.com/office/drawing/2014/main" id="{87B4DDF5-8B9A-4DF0-9DEA-77CE83FD4621}"/>
              </a:ext>
            </a:extLst>
          </p:cNvPr>
          <p:cNvSpPr>
            <a:spLocks noGrp="1"/>
          </p:cNvSpPr>
          <p:nvPr>
            <p:ph type="dt" sz="half" idx="10"/>
          </p:nvPr>
        </p:nvSpPr>
        <p:spPr/>
        <p:txBody>
          <a:bodyPr/>
          <a:lstStyle>
            <a:lvl1pPr>
              <a:defRPr smtClean="0"/>
            </a:lvl1pPr>
          </a:lstStyle>
          <a:p>
            <a:fld id="{ED2A2D13-A282-4372-9B0C-A23FF1D3BAA1}" type="datetime1">
              <a:rPr lang="zh-CN" altLang="en-US"/>
              <a:pPr/>
              <a:t>2024/10/3</a:t>
            </a:fld>
            <a:endParaRPr lang="zh-CN" altLang="en-US"/>
          </a:p>
        </p:txBody>
      </p:sp>
      <p:sp>
        <p:nvSpPr>
          <p:cNvPr id="4" name="页脚占位符 4">
            <a:extLst>
              <a:ext uri="{FF2B5EF4-FFF2-40B4-BE49-F238E27FC236}">
                <a16:creationId xmlns:a16="http://schemas.microsoft.com/office/drawing/2014/main" id="{A3015AF0-6192-4281-A6A1-A5FFBBBEDA68}"/>
              </a:ext>
            </a:extLst>
          </p:cNvPr>
          <p:cNvSpPr>
            <a:spLocks noGrp="1"/>
          </p:cNvSpPr>
          <p:nvPr>
            <p:ph type="ftr" sz="quarter" idx="11"/>
          </p:nvPr>
        </p:nvSpPr>
        <p:spPr/>
        <p:txBody>
          <a:bodyPr/>
          <a:lstStyle>
            <a:lvl1pPr>
              <a:defRPr/>
            </a:lvl1pPr>
          </a:lstStyle>
          <a:p>
            <a:endParaRPr lang="zh-CN" altLang="en-US"/>
          </a:p>
        </p:txBody>
      </p:sp>
      <p:sp>
        <p:nvSpPr>
          <p:cNvPr id="5" name="灯片编号占位符 5">
            <a:extLst>
              <a:ext uri="{FF2B5EF4-FFF2-40B4-BE49-F238E27FC236}">
                <a16:creationId xmlns:a16="http://schemas.microsoft.com/office/drawing/2014/main" id="{9ACE11E2-480B-4F4B-89BE-22231E108E45}"/>
              </a:ext>
            </a:extLst>
          </p:cNvPr>
          <p:cNvSpPr>
            <a:spLocks noGrp="1"/>
          </p:cNvSpPr>
          <p:nvPr>
            <p:ph type="sldNum" sz="quarter" idx="12"/>
          </p:nvPr>
        </p:nvSpPr>
        <p:spPr>
          <a:xfrm>
            <a:off x="6164263" y="4427538"/>
            <a:ext cx="1897062" cy="133350"/>
          </a:xfrm>
        </p:spPr>
        <p:txBody>
          <a:bodyPr/>
          <a:lstStyle>
            <a:lvl1pPr>
              <a:defRPr smtClean="0"/>
            </a:lvl1pPr>
          </a:lstStyle>
          <a:p>
            <a:fld id="{2C821CC2-3641-40F2-994C-267828967C4F}" type="slidenum">
              <a:rPr lang="zh-CN" altLang="en-US"/>
              <a:pPr/>
              <a:t>‹#›</a:t>
            </a:fld>
            <a:endParaRPr lang="zh-CN" altLang="en-US"/>
          </a:p>
        </p:txBody>
      </p:sp>
    </p:spTree>
    <p:extLst>
      <p:ext uri="{BB962C8B-B14F-4D97-AF65-F5344CB8AC3E}">
        <p14:creationId xmlns:p14="http://schemas.microsoft.com/office/powerpoint/2010/main" val="585488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pic>
        <p:nvPicPr>
          <p:cNvPr id="5" name="Picture 4" descr="浙江大学">
            <a:extLst>
              <a:ext uri="{FF2B5EF4-FFF2-40B4-BE49-F238E27FC236}">
                <a16:creationId xmlns:a16="http://schemas.microsoft.com/office/drawing/2014/main" id="{3B7B82EC-DD31-4D36-94E2-88FEEA5AA99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图片占位符 2"/>
          <p:cNvSpPr>
            <a:spLocks noGrp="1"/>
          </p:cNvSpPr>
          <p:nvPr>
            <p:ph type="pic" idx="1"/>
          </p:nvPr>
        </p:nvSpPr>
        <p:spPr>
          <a:xfrm>
            <a:off x="1593145" y="755271"/>
            <a:ext cx="4876800" cy="3313251"/>
          </a:xfrm>
        </p:spPr>
        <p:txBody>
          <a:bodyPr rtlCol="0">
            <a:noAutofit/>
          </a:bodyPr>
          <a:lstStyle>
            <a:lvl1pPr marL="0" indent="0">
              <a:buNone/>
              <a:defRPr sz="1895"/>
            </a:lvl1pPr>
            <a:lvl2pPr marL="271145" indent="0">
              <a:buNone/>
              <a:defRPr sz="1660"/>
            </a:lvl2pPr>
            <a:lvl3pPr marL="541655" indent="0">
              <a:buNone/>
              <a:defRPr sz="1420"/>
            </a:lvl3pPr>
            <a:lvl4pPr marL="812800" indent="0">
              <a:buNone/>
              <a:defRPr sz="1185"/>
            </a:lvl4pPr>
            <a:lvl5pPr marL="1083945" indent="0">
              <a:buNone/>
              <a:defRPr sz="1185"/>
            </a:lvl5pPr>
            <a:lvl6pPr marL="1355090" indent="0">
              <a:buNone/>
              <a:defRPr sz="1185"/>
            </a:lvl6pPr>
            <a:lvl7pPr marL="1625600" indent="0">
              <a:buNone/>
              <a:defRPr sz="1185"/>
            </a:lvl7pPr>
            <a:lvl8pPr marL="1896745" indent="0">
              <a:buNone/>
              <a:defRPr sz="1185"/>
            </a:lvl8pPr>
            <a:lvl9pPr marL="2167890" indent="0">
              <a:buNone/>
              <a:defRPr sz="1185"/>
            </a:lvl9pPr>
          </a:lstStyle>
          <a:p>
            <a:pPr lvl="0"/>
            <a:r>
              <a:rPr lang="zh-CN" altLang="en-US" noProof="0"/>
              <a:t>单击图标添加图片</a:t>
            </a:r>
            <a:endParaRPr lang="zh-TW" altLang="en-US" noProof="0"/>
          </a:p>
        </p:txBody>
      </p:sp>
      <p:sp>
        <p:nvSpPr>
          <p:cNvPr id="4" name="文本占位符 3"/>
          <p:cNvSpPr>
            <a:spLocks noGrp="1"/>
          </p:cNvSpPr>
          <p:nvPr>
            <p:ph type="body" sz="half" idx="2"/>
          </p:nvPr>
        </p:nvSpPr>
        <p:spPr>
          <a:xfrm>
            <a:off x="1593145" y="4132976"/>
            <a:ext cx="4876800" cy="233494"/>
          </a:xfrm>
        </p:spPr>
        <p:txBody>
          <a:bodyPr/>
          <a:lstStyle>
            <a:lvl1pPr marL="0" indent="0" algn="ctr">
              <a:buNone/>
              <a:defRPr sz="830"/>
            </a:lvl1pPr>
            <a:lvl2pPr marL="271145" indent="0">
              <a:buNone/>
              <a:defRPr sz="710"/>
            </a:lvl2pPr>
            <a:lvl3pPr marL="541655" indent="0">
              <a:buNone/>
              <a:defRPr sz="595"/>
            </a:lvl3pPr>
            <a:lvl4pPr marL="812800" indent="0">
              <a:buNone/>
              <a:defRPr sz="535"/>
            </a:lvl4pPr>
            <a:lvl5pPr marL="1083945" indent="0">
              <a:buNone/>
              <a:defRPr sz="535"/>
            </a:lvl5pPr>
            <a:lvl6pPr marL="1355090" indent="0">
              <a:buNone/>
              <a:defRPr sz="535"/>
            </a:lvl6pPr>
            <a:lvl7pPr marL="1625600" indent="0">
              <a:buNone/>
              <a:defRPr sz="535"/>
            </a:lvl7pPr>
            <a:lvl8pPr marL="1896745" indent="0">
              <a:buNone/>
              <a:defRPr sz="535"/>
            </a:lvl8pPr>
            <a:lvl9pPr marL="2167890" indent="0">
              <a:buNone/>
              <a:defRPr sz="535"/>
            </a:lvl9pPr>
          </a:lstStyle>
          <a:p>
            <a:pPr lvl="0"/>
            <a:r>
              <a:rPr lang="zh-CN" altLang="en-US" noProof="1"/>
              <a:t>单击此处编辑母版文本样式</a:t>
            </a:r>
          </a:p>
        </p:txBody>
      </p:sp>
      <p:sp>
        <p:nvSpPr>
          <p:cNvPr id="8" name="标题 7"/>
          <p:cNvSpPr>
            <a:spLocks noGrp="1"/>
          </p:cNvSpPr>
          <p:nvPr>
            <p:ph type="title"/>
          </p:nvPr>
        </p:nvSpPr>
        <p:spPr/>
        <p:txBody>
          <a:bodyPr/>
          <a:lstStyle/>
          <a:p>
            <a:r>
              <a:rPr lang="zh-CN" altLang="en-US" noProof="1"/>
              <a:t>单击此处编辑母版标题样式</a:t>
            </a:r>
          </a:p>
        </p:txBody>
      </p:sp>
      <p:sp>
        <p:nvSpPr>
          <p:cNvPr id="6" name="日期占位符 3">
            <a:extLst>
              <a:ext uri="{FF2B5EF4-FFF2-40B4-BE49-F238E27FC236}">
                <a16:creationId xmlns:a16="http://schemas.microsoft.com/office/drawing/2014/main" id="{70E377AD-26E8-42D7-B4A2-D558C2521C99}"/>
              </a:ext>
            </a:extLst>
          </p:cNvPr>
          <p:cNvSpPr>
            <a:spLocks noGrp="1"/>
          </p:cNvSpPr>
          <p:nvPr>
            <p:ph type="dt" sz="half" idx="10"/>
          </p:nvPr>
        </p:nvSpPr>
        <p:spPr/>
        <p:txBody>
          <a:bodyPr/>
          <a:lstStyle>
            <a:lvl1pPr>
              <a:defRPr smtClean="0"/>
            </a:lvl1pPr>
          </a:lstStyle>
          <a:p>
            <a:fld id="{3057E3B6-6A57-4AF1-9A4A-2B9896A6308E}" type="datetime1">
              <a:rPr lang="zh-CN" altLang="en-US"/>
              <a:pPr/>
              <a:t>2024/10/3</a:t>
            </a:fld>
            <a:endParaRPr lang="zh-CN" altLang="en-US"/>
          </a:p>
        </p:txBody>
      </p:sp>
      <p:sp>
        <p:nvSpPr>
          <p:cNvPr id="7" name="页脚占位符 4">
            <a:extLst>
              <a:ext uri="{FF2B5EF4-FFF2-40B4-BE49-F238E27FC236}">
                <a16:creationId xmlns:a16="http://schemas.microsoft.com/office/drawing/2014/main" id="{89B349B7-6350-467B-A501-7FF3691D0FAE}"/>
              </a:ext>
            </a:extLst>
          </p:cNvPr>
          <p:cNvSpPr>
            <a:spLocks noGrp="1"/>
          </p:cNvSpPr>
          <p:nvPr>
            <p:ph type="ftr" sz="quarter" idx="11"/>
          </p:nvPr>
        </p:nvSpPr>
        <p:spPr/>
        <p:txBody>
          <a:bodyPr/>
          <a:lstStyle>
            <a:lvl1pPr>
              <a:defRPr/>
            </a:lvl1pPr>
          </a:lstStyle>
          <a:p>
            <a:endParaRPr lang="zh-CN" altLang="en-US"/>
          </a:p>
        </p:txBody>
      </p:sp>
      <p:sp>
        <p:nvSpPr>
          <p:cNvPr id="9" name="灯片编号占位符 5">
            <a:extLst>
              <a:ext uri="{FF2B5EF4-FFF2-40B4-BE49-F238E27FC236}">
                <a16:creationId xmlns:a16="http://schemas.microsoft.com/office/drawing/2014/main" id="{2D9898BC-DA46-4B78-A082-1AC8D8071A59}"/>
              </a:ext>
            </a:extLst>
          </p:cNvPr>
          <p:cNvSpPr>
            <a:spLocks noGrp="1"/>
          </p:cNvSpPr>
          <p:nvPr>
            <p:ph type="sldNum" sz="quarter" idx="12"/>
          </p:nvPr>
        </p:nvSpPr>
        <p:spPr>
          <a:xfrm>
            <a:off x="6164263" y="4422775"/>
            <a:ext cx="1897062" cy="133350"/>
          </a:xfrm>
        </p:spPr>
        <p:txBody>
          <a:bodyPr/>
          <a:lstStyle>
            <a:lvl1pPr>
              <a:defRPr smtClean="0"/>
            </a:lvl1pPr>
          </a:lstStyle>
          <a:p>
            <a:fld id="{CEFD3429-79C2-45D8-ACC1-D744F578CF39}" type="slidenum">
              <a:rPr lang="zh-CN" altLang="en-US"/>
              <a:pPr/>
              <a:t>‹#›</a:t>
            </a:fld>
            <a:endParaRPr lang="zh-CN" altLang="en-US"/>
          </a:p>
        </p:txBody>
      </p:sp>
    </p:spTree>
    <p:extLst>
      <p:ext uri="{BB962C8B-B14F-4D97-AF65-F5344CB8AC3E}">
        <p14:creationId xmlns:p14="http://schemas.microsoft.com/office/powerpoint/2010/main" val="52819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4" name="Picture 4" descr="浙江大学">
            <a:extLst>
              <a:ext uri="{FF2B5EF4-FFF2-40B4-BE49-F238E27FC236}">
                <a16:creationId xmlns:a16="http://schemas.microsoft.com/office/drawing/2014/main" id="{900236FE-E762-4CA8-9BEA-CFD2D1B51D4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endParaRPr lang="zh-TW"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TW" altLang="en-US" noProof="1"/>
          </a:p>
        </p:txBody>
      </p:sp>
      <p:sp>
        <p:nvSpPr>
          <p:cNvPr id="5" name="日期占位符 3">
            <a:extLst>
              <a:ext uri="{FF2B5EF4-FFF2-40B4-BE49-F238E27FC236}">
                <a16:creationId xmlns:a16="http://schemas.microsoft.com/office/drawing/2014/main" id="{2A3740F9-7592-4DDE-A85C-F5C8DD8B25BD}"/>
              </a:ext>
            </a:extLst>
          </p:cNvPr>
          <p:cNvSpPr>
            <a:spLocks noGrp="1"/>
          </p:cNvSpPr>
          <p:nvPr>
            <p:ph type="dt" sz="half" idx="10"/>
          </p:nvPr>
        </p:nvSpPr>
        <p:spPr/>
        <p:txBody>
          <a:bodyPr/>
          <a:lstStyle>
            <a:lvl1pPr>
              <a:defRPr smtClean="0"/>
            </a:lvl1pPr>
          </a:lstStyle>
          <a:p>
            <a:fld id="{A6496C0F-3598-4382-8BE1-692A48858AEC}" type="datetime1">
              <a:rPr lang="zh-CN" altLang="en-US"/>
              <a:pPr/>
              <a:t>2024/10/3</a:t>
            </a:fld>
            <a:endParaRPr lang="zh-CN" altLang="en-US"/>
          </a:p>
        </p:txBody>
      </p:sp>
      <p:sp>
        <p:nvSpPr>
          <p:cNvPr id="6" name="页脚占位符 4">
            <a:extLst>
              <a:ext uri="{FF2B5EF4-FFF2-40B4-BE49-F238E27FC236}">
                <a16:creationId xmlns:a16="http://schemas.microsoft.com/office/drawing/2014/main" id="{8D7E8EF7-CDA3-49E0-A476-E509F0DFAFB5}"/>
              </a:ext>
            </a:extLst>
          </p:cNvPr>
          <p:cNvSpPr>
            <a:spLocks noGrp="1"/>
          </p:cNvSpPr>
          <p:nvPr>
            <p:ph type="ftr" sz="quarter" idx="11"/>
          </p:nvPr>
        </p:nvSpPr>
        <p:spPr/>
        <p:txBody>
          <a:bodyPr/>
          <a:lstStyle>
            <a:lvl1pPr>
              <a:defRPr/>
            </a:lvl1pPr>
          </a:lstStyle>
          <a:p>
            <a:endParaRPr lang="zh-CN" altLang="en-US"/>
          </a:p>
        </p:txBody>
      </p:sp>
      <p:sp>
        <p:nvSpPr>
          <p:cNvPr id="7" name="灯片编号占位符 5">
            <a:extLst>
              <a:ext uri="{FF2B5EF4-FFF2-40B4-BE49-F238E27FC236}">
                <a16:creationId xmlns:a16="http://schemas.microsoft.com/office/drawing/2014/main" id="{17B26B59-77AC-40CD-BD99-9EA2E3555316}"/>
              </a:ext>
            </a:extLst>
          </p:cNvPr>
          <p:cNvSpPr>
            <a:spLocks noGrp="1"/>
          </p:cNvSpPr>
          <p:nvPr>
            <p:ph type="sldNum" sz="quarter" idx="12"/>
          </p:nvPr>
        </p:nvSpPr>
        <p:spPr>
          <a:xfrm>
            <a:off x="6164263" y="4416425"/>
            <a:ext cx="1897062" cy="133350"/>
          </a:xfrm>
        </p:spPr>
        <p:txBody>
          <a:bodyPr/>
          <a:lstStyle>
            <a:lvl1pPr>
              <a:defRPr smtClean="0"/>
            </a:lvl1pPr>
          </a:lstStyle>
          <a:p>
            <a:fld id="{2FF7BEEE-D651-4C73-899B-B8EA6FD9EC03}" type="slidenum">
              <a:rPr lang="zh-CN" altLang="en-US"/>
              <a:pPr/>
              <a:t>‹#›</a:t>
            </a:fld>
            <a:endParaRPr lang="zh-CN" altLang="en-US"/>
          </a:p>
        </p:txBody>
      </p:sp>
    </p:spTree>
    <p:extLst>
      <p:ext uri="{BB962C8B-B14F-4D97-AF65-F5344CB8AC3E}">
        <p14:creationId xmlns:p14="http://schemas.microsoft.com/office/powerpoint/2010/main" val="652921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76FF1B7-BB1A-4627-BBBB-B9B99D3C2A10}"/>
              </a:ext>
            </a:extLst>
          </p:cNvPr>
          <p:cNvSpPr/>
          <p:nvPr/>
        </p:nvSpPr>
        <p:spPr>
          <a:xfrm>
            <a:off x="0" y="0"/>
            <a:ext cx="8128000" cy="619125"/>
          </a:xfrm>
          <a:prstGeom prst="rect">
            <a:avLst/>
          </a:prstGeom>
          <a:gradFill>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p:spPr>
        <p:style>
          <a:lnRef idx="1">
            <a:schemeClr val="accent1"/>
          </a:lnRef>
          <a:fillRef idx="3">
            <a:schemeClr val="accent1"/>
          </a:fillRef>
          <a:effectRef idx="2">
            <a:schemeClr val="accent1"/>
          </a:effectRef>
          <a:fontRef idx="minor">
            <a:schemeClr val="lt1"/>
          </a:fontRef>
        </p:style>
        <p:txBody>
          <a:bodyPr anchor="ctr"/>
          <a:lstStyle/>
          <a:p>
            <a:pPr algn="ctr" fontAlgn="auto">
              <a:defRPr/>
            </a:pPr>
            <a:endParaRPr lang="zh-TW" altLang="en-US" sz="1065" noProof="1"/>
          </a:p>
        </p:txBody>
      </p:sp>
      <p:sp>
        <p:nvSpPr>
          <p:cNvPr id="11" name="矩形 10">
            <a:extLst>
              <a:ext uri="{FF2B5EF4-FFF2-40B4-BE49-F238E27FC236}">
                <a16:creationId xmlns:a16="http://schemas.microsoft.com/office/drawing/2014/main" id="{5A03457C-3A04-477E-A861-A66D730B3D90}"/>
              </a:ext>
            </a:extLst>
          </p:cNvPr>
          <p:cNvSpPr/>
          <p:nvPr/>
        </p:nvSpPr>
        <p:spPr>
          <a:xfrm>
            <a:off x="0" y="4429125"/>
            <a:ext cx="8128000" cy="142875"/>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defRPr/>
            </a:pPr>
            <a:endParaRPr lang="zh-TW" altLang="en-US" sz="1065" noProof="1"/>
          </a:p>
        </p:txBody>
      </p:sp>
      <p:sp>
        <p:nvSpPr>
          <p:cNvPr id="1028" name="标题占位符 1">
            <a:extLst>
              <a:ext uri="{FF2B5EF4-FFF2-40B4-BE49-F238E27FC236}">
                <a16:creationId xmlns:a16="http://schemas.microsoft.com/office/drawing/2014/main" id="{D0E5A833-FF6B-4E1B-B9F0-2886E572366B}"/>
              </a:ext>
            </a:extLst>
          </p:cNvPr>
          <p:cNvSpPr>
            <a:spLocks noGrp="1"/>
          </p:cNvSpPr>
          <p:nvPr>
            <p:ph type="title"/>
          </p:nvPr>
        </p:nvSpPr>
        <p:spPr bwMode="auto">
          <a:xfrm>
            <a:off x="0" y="115888"/>
            <a:ext cx="81280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noProof="1"/>
              <a:t>单击此处编辑母版标题样式</a:t>
            </a:r>
            <a:endParaRPr lang="zh-TW" altLang="en-US" noProof="1"/>
          </a:p>
        </p:txBody>
      </p:sp>
      <p:sp>
        <p:nvSpPr>
          <p:cNvPr id="1029" name="文本占位符 2">
            <a:extLst>
              <a:ext uri="{FF2B5EF4-FFF2-40B4-BE49-F238E27FC236}">
                <a16:creationId xmlns:a16="http://schemas.microsoft.com/office/drawing/2014/main" id="{CADD495B-1BFF-4B1D-AC97-4E061BBCD79A}"/>
              </a:ext>
            </a:extLst>
          </p:cNvPr>
          <p:cNvSpPr>
            <a:spLocks noGrp="1"/>
          </p:cNvSpPr>
          <p:nvPr>
            <p:ph type="body" idx="1"/>
          </p:nvPr>
        </p:nvSpPr>
        <p:spPr bwMode="auto">
          <a:xfrm>
            <a:off x="149225" y="673100"/>
            <a:ext cx="7848600"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TW" altLang="en-US" noProof="1"/>
          </a:p>
        </p:txBody>
      </p:sp>
      <p:sp>
        <p:nvSpPr>
          <p:cNvPr id="4" name="日期占位符 3">
            <a:extLst>
              <a:ext uri="{FF2B5EF4-FFF2-40B4-BE49-F238E27FC236}">
                <a16:creationId xmlns:a16="http://schemas.microsoft.com/office/drawing/2014/main" id="{453F75C4-41B6-4566-BD27-D326EB7BD7B5}"/>
              </a:ext>
            </a:extLst>
          </p:cNvPr>
          <p:cNvSpPr>
            <a:spLocks noGrp="1"/>
          </p:cNvSpPr>
          <p:nvPr>
            <p:ph type="dt" sz="half" idx="2"/>
          </p:nvPr>
        </p:nvSpPr>
        <p:spPr>
          <a:xfrm>
            <a:off x="149225" y="4427538"/>
            <a:ext cx="1897063" cy="136525"/>
          </a:xfrm>
          <a:prstGeom prst="rect">
            <a:avLst/>
          </a:prstGeom>
        </p:spPr>
        <p:txBody>
          <a:bodyPr vert="horz" lIns="91440" tIns="45720" rIns="91440" bIns="45720" rtlCol="0" anchor="ctr"/>
          <a:lstStyle>
            <a:lvl1pPr algn="l" fontAlgn="auto">
              <a:defRPr sz="710" b="0" baseline="0" noProof="1" smtClean="0">
                <a:solidFill>
                  <a:schemeClr val="bg1"/>
                </a:solidFill>
                <a:latin typeface="+mn-lt"/>
                <a:ea typeface="+mn-ea"/>
              </a:defRPr>
            </a:lvl1pPr>
          </a:lstStyle>
          <a:p>
            <a:fld id="{A1E1CA9E-6674-477D-B344-991F4F68543D}" type="datetime1">
              <a:rPr lang="zh-CN" altLang="en-US"/>
              <a:pPr/>
              <a:t>2024/10/3</a:t>
            </a:fld>
            <a:endParaRPr lang="zh-CN" altLang="en-US"/>
          </a:p>
        </p:txBody>
      </p:sp>
      <p:sp>
        <p:nvSpPr>
          <p:cNvPr id="5" name="页脚占位符 4">
            <a:extLst>
              <a:ext uri="{FF2B5EF4-FFF2-40B4-BE49-F238E27FC236}">
                <a16:creationId xmlns:a16="http://schemas.microsoft.com/office/drawing/2014/main" id="{13764D1D-31DA-4FA6-ADC9-B0CC91F42CBF}"/>
              </a:ext>
            </a:extLst>
          </p:cNvPr>
          <p:cNvSpPr>
            <a:spLocks noGrp="1"/>
          </p:cNvSpPr>
          <p:nvPr>
            <p:ph type="ftr" sz="quarter" idx="3"/>
          </p:nvPr>
        </p:nvSpPr>
        <p:spPr>
          <a:xfrm>
            <a:off x="2794000" y="4430713"/>
            <a:ext cx="2573338" cy="133350"/>
          </a:xfrm>
          <a:prstGeom prst="rect">
            <a:avLst/>
          </a:prstGeom>
        </p:spPr>
        <p:txBody>
          <a:bodyPr vert="horz" lIns="91440" tIns="45720" rIns="91440" bIns="45720" rtlCol="0" anchor="ctr"/>
          <a:lstStyle>
            <a:lvl1pPr algn="ctr" fontAlgn="auto">
              <a:defRPr sz="710" b="0" baseline="0" noProof="1">
                <a:solidFill>
                  <a:schemeClr val="bg1"/>
                </a:solidFill>
                <a:latin typeface="+mn-lt"/>
                <a:ea typeface="+mn-ea"/>
              </a:defRPr>
            </a:lvl1pPr>
          </a:lstStyle>
          <a:p>
            <a:endParaRPr lang="zh-CN" altLang="en-US"/>
          </a:p>
        </p:txBody>
      </p:sp>
      <p:sp>
        <p:nvSpPr>
          <p:cNvPr id="6" name="灯片编号占位符 5">
            <a:extLst>
              <a:ext uri="{FF2B5EF4-FFF2-40B4-BE49-F238E27FC236}">
                <a16:creationId xmlns:a16="http://schemas.microsoft.com/office/drawing/2014/main" id="{A80A080A-2304-4483-BBE4-112DA11D3234}"/>
              </a:ext>
            </a:extLst>
          </p:cNvPr>
          <p:cNvSpPr>
            <a:spLocks noGrp="1"/>
          </p:cNvSpPr>
          <p:nvPr>
            <p:ph type="sldNum" sz="quarter" idx="4"/>
          </p:nvPr>
        </p:nvSpPr>
        <p:spPr>
          <a:xfrm>
            <a:off x="6164263" y="-4763"/>
            <a:ext cx="1897062" cy="133351"/>
          </a:xfrm>
          <a:prstGeom prst="rect">
            <a:avLst/>
          </a:prstGeom>
        </p:spPr>
        <p:txBody>
          <a:bodyPr vert="horz" lIns="91440" tIns="45720" rIns="91440" bIns="45720" rtlCol="0" anchor="ctr"/>
          <a:lstStyle>
            <a:lvl1pPr algn="r" fontAlgn="auto">
              <a:defRPr sz="830" b="0" baseline="0" noProof="1" smtClean="0">
                <a:solidFill>
                  <a:schemeClr val="bg1"/>
                </a:solidFill>
                <a:latin typeface="+mn-lt"/>
                <a:ea typeface="+mn-ea"/>
              </a:defRPr>
            </a:lvl1pPr>
          </a:lstStyle>
          <a:p>
            <a:fld id="{CA9DFFA7-826B-4F68-B16D-78368135EA42}" type="slidenum">
              <a:rPr lang="zh-CN" altLang="en-US"/>
              <a:pPr/>
              <a:t>‹#›</a:t>
            </a:fld>
            <a:endParaRPr lang="zh-CN" altLang="en-US" dirty="0"/>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xStyles>
    <p:titleStyle>
      <a:lvl1pPr algn="ctr" rtl="0" fontAlgn="base">
        <a:spcBef>
          <a:spcPct val="0"/>
        </a:spcBef>
        <a:spcAft>
          <a:spcPct val="0"/>
        </a:spcAft>
        <a:defRPr sz="2100" kern="1200">
          <a:solidFill>
            <a:schemeClr val="bg1"/>
          </a:solidFill>
          <a:latin typeface="+mj-lt"/>
          <a:ea typeface="+mj-ea"/>
          <a:cs typeface="+mj-cs"/>
        </a:defRPr>
      </a:lvl1pPr>
      <a:lvl2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2pPr>
      <a:lvl3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3pPr>
      <a:lvl4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4pPr>
      <a:lvl5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5pPr>
      <a:lvl6pPr marL="271145"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6pPr>
      <a:lvl7pPr marL="541655"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7pPr>
      <a:lvl8pPr marL="812800"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8pPr>
      <a:lvl9pPr marL="1083945"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9pPr>
    </p:titleStyle>
    <p:bodyStyle>
      <a:lvl1pPr marL="203200" indent="-203200" algn="l" rtl="0" fontAlgn="base">
        <a:lnSpc>
          <a:spcPct val="130000"/>
        </a:lnSpc>
        <a:spcBef>
          <a:spcPct val="20000"/>
        </a:spcBef>
        <a:spcAft>
          <a:spcPct val="0"/>
        </a:spcAft>
        <a:buClr>
          <a:schemeClr val="tx2"/>
        </a:buClr>
        <a:buSzPct val="75000"/>
        <a:buFont typeface="Wingdings" panose="05000000000000000000" pitchFamily="2" charset="2"/>
        <a:buChar char="n"/>
        <a:defRPr sz="1400" kern="1200">
          <a:solidFill>
            <a:srgbClr val="002060"/>
          </a:solidFill>
          <a:latin typeface="+mn-lt"/>
          <a:ea typeface="+mn-ea"/>
          <a:cs typeface="+mn-cs"/>
        </a:defRPr>
      </a:lvl1pPr>
      <a:lvl2pPr marL="387350" indent="-174625" algn="l" rtl="0" fontAlgn="base">
        <a:lnSpc>
          <a:spcPct val="130000"/>
        </a:lnSpc>
        <a:spcBef>
          <a:spcPct val="20000"/>
        </a:spcBef>
        <a:spcAft>
          <a:spcPct val="0"/>
        </a:spcAft>
        <a:buClr>
          <a:schemeClr val="tx2"/>
        </a:buClr>
        <a:buSzPct val="75000"/>
        <a:buFont typeface="Wingdings" panose="05000000000000000000" pitchFamily="2" charset="2"/>
        <a:buChar char="u"/>
        <a:defRPr sz="1100" kern="1200">
          <a:solidFill>
            <a:srgbClr val="002060"/>
          </a:solidFill>
          <a:latin typeface="+mn-lt"/>
          <a:ea typeface="+mn-ea"/>
          <a:cs typeface="+mn-cs"/>
        </a:defRPr>
      </a:lvl2pPr>
      <a:lvl3pPr marL="533400" indent="-141288" algn="l" rtl="0" fontAlgn="base">
        <a:lnSpc>
          <a:spcPct val="130000"/>
        </a:lnSpc>
        <a:spcBef>
          <a:spcPct val="20000"/>
        </a:spcBef>
        <a:spcAft>
          <a:spcPct val="0"/>
        </a:spcAft>
        <a:buClr>
          <a:schemeClr val="tx2"/>
        </a:buClr>
        <a:buSzPct val="75000"/>
        <a:buFont typeface="Wingdings" panose="05000000000000000000" pitchFamily="2" charset="2"/>
        <a:buChar char="l"/>
        <a:defRPr sz="1100" kern="1200">
          <a:solidFill>
            <a:srgbClr val="002060"/>
          </a:solidFill>
          <a:latin typeface="+mn-lt"/>
          <a:ea typeface="+mn-ea"/>
          <a:cs typeface="+mn-cs"/>
        </a:defRPr>
      </a:lvl3pPr>
      <a:lvl4pPr marL="692150" indent="-158750" algn="l" rtl="0" fontAlgn="base">
        <a:lnSpc>
          <a:spcPct val="130000"/>
        </a:lnSpc>
        <a:spcBef>
          <a:spcPct val="20000"/>
        </a:spcBef>
        <a:spcAft>
          <a:spcPct val="0"/>
        </a:spcAft>
        <a:buClr>
          <a:schemeClr val="tx2"/>
        </a:buClr>
        <a:buSzPct val="75000"/>
        <a:buFont typeface="Wingdings" panose="05000000000000000000" pitchFamily="2" charset="2"/>
        <a:buChar char="Ø"/>
        <a:defRPr sz="900" kern="1200">
          <a:solidFill>
            <a:srgbClr val="002060"/>
          </a:solidFill>
          <a:latin typeface="+mn-lt"/>
          <a:ea typeface="+mn-ea"/>
          <a:cs typeface="+mn-cs"/>
        </a:defRPr>
      </a:lvl4pPr>
      <a:lvl5pPr marL="850900" indent="-158750" algn="l" rtl="0" fontAlgn="base">
        <a:lnSpc>
          <a:spcPct val="130000"/>
        </a:lnSpc>
        <a:spcBef>
          <a:spcPct val="20000"/>
        </a:spcBef>
        <a:spcAft>
          <a:spcPct val="0"/>
        </a:spcAft>
        <a:buClr>
          <a:schemeClr val="tx2"/>
        </a:buClr>
        <a:buSzPct val="75000"/>
        <a:buFont typeface="Wingdings" panose="05000000000000000000" pitchFamily="2" charset="2"/>
        <a:buChar char="p"/>
        <a:defRPr sz="900" kern="1200">
          <a:solidFill>
            <a:srgbClr val="002060"/>
          </a:solidFill>
          <a:latin typeface="+mn-lt"/>
          <a:ea typeface="+mn-ea"/>
          <a:cs typeface="+mn-cs"/>
        </a:defRPr>
      </a:lvl5pPr>
      <a:lvl6pPr marL="1490345"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6pPr>
      <a:lvl7pPr marL="1761490"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7pPr>
      <a:lvl8pPr marL="2032000"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8pPr>
      <a:lvl9pPr marL="2303145"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9pPr>
    </p:bodyStyle>
    <p:otherStyle>
      <a:defPPr>
        <a:defRPr lang="zh-TW"/>
      </a:defPPr>
      <a:lvl1pPr marL="0" algn="l" defTabSz="541655" rtl="0" eaLnBrk="1" latinLnBrk="0" hangingPunct="1">
        <a:defRPr sz="1065" kern="1200">
          <a:solidFill>
            <a:schemeClr val="tx1"/>
          </a:solidFill>
          <a:latin typeface="+mn-lt"/>
          <a:ea typeface="+mn-ea"/>
          <a:cs typeface="+mn-cs"/>
        </a:defRPr>
      </a:lvl1pPr>
      <a:lvl2pPr marL="271145" algn="l" defTabSz="541655" rtl="0" eaLnBrk="1" latinLnBrk="0" hangingPunct="1">
        <a:defRPr sz="1065" kern="1200">
          <a:solidFill>
            <a:schemeClr val="tx1"/>
          </a:solidFill>
          <a:latin typeface="+mn-lt"/>
          <a:ea typeface="+mn-ea"/>
          <a:cs typeface="+mn-cs"/>
        </a:defRPr>
      </a:lvl2pPr>
      <a:lvl3pPr marL="541655" algn="l" defTabSz="541655" rtl="0" eaLnBrk="1" latinLnBrk="0" hangingPunct="1">
        <a:defRPr sz="1065" kern="1200">
          <a:solidFill>
            <a:schemeClr val="tx1"/>
          </a:solidFill>
          <a:latin typeface="+mn-lt"/>
          <a:ea typeface="+mn-ea"/>
          <a:cs typeface="+mn-cs"/>
        </a:defRPr>
      </a:lvl3pPr>
      <a:lvl4pPr marL="812800" algn="l" defTabSz="541655" rtl="0" eaLnBrk="1" latinLnBrk="0" hangingPunct="1">
        <a:defRPr sz="1065" kern="1200">
          <a:solidFill>
            <a:schemeClr val="tx1"/>
          </a:solidFill>
          <a:latin typeface="+mn-lt"/>
          <a:ea typeface="+mn-ea"/>
          <a:cs typeface="+mn-cs"/>
        </a:defRPr>
      </a:lvl4pPr>
      <a:lvl5pPr marL="1083945" algn="l" defTabSz="541655" rtl="0" eaLnBrk="1" latinLnBrk="0" hangingPunct="1">
        <a:defRPr sz="1065" kern="1200">
          <a:solidFill>
            <a:schemeClr val="tx1"/>
          </a:solidFill>
          <a:latin typeface="+mn-lt"/>
          <a:ea typeface="+mn-ea"/>
          <a:cs typeface="+mn-cs"/>
        </a:defRPr>
      </a:lvl5pPr>
      <a:lvl6pPr marL="1355090" algn="l" defTabSz="541655" rtl="0" eaLnBrk="1" latinLnBrk="0" hangingPunct="1">
        <a:defRPr sz="1065" kern="1200">
          <a:solidFill>
            <a:schemeClr val="tx1"/>
          </a:solidFill>
          <a:latin typeface="+mn-lt"/>
          <a:ea typeface="+mn-ea"/>
          <a:cs typeface="+mn-cs"/>
        </a:defRPr>
      </a:lvl6pPr>
      <a:lvl7pPr marL="1625600" algn="l" defTabSz="541655" rtl="0" eaLnBrk="1" latinLnBrk="0" hangingPunct="1">
        <a:defRPr sz="1065" kern="1200">
          <a:solidFill>
            <a:schemeClr val="tx1"/>
          </a:solidFill>
          <a:latin typeface="+mn-lt"/>
          <a:ea typeface="+mn-ea"/>
          <a:cs typeface="+mn-cs"/>
        </a:defRPr>
      </a:lvl7pPr>
      <a:lvl8pPr marL="1896745" algn="l" defTabSz="541655" rtl="0" eaLnBrk="1" latinLnBrk="0" hangingPunct="1">
        <a:defRPr sz="1065" kern="1200">
          <a:solidFill>
            <a:schemeClr val="tx1"/>
          </a:solidFill>
          <a:latin typeface="+mn-lt"/>
          <a:ea typeface="+mn-ea"/>
          <a:cs typeface="+mn-cs"/>
        </a:defRPr>
      </a:lvl8pPr>
      <a:lvl9pPr marL="2167890" algn="l" defTabSz="541655" rtl="0" eaLnBrk="1" latinLnBrk="0" hangingPunct="1">
        <a:defRPr sz="10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tiff"/><Relationship Id="rId4" Type="http://schemas.openxmlformats.org/officeDocument/2006/relationships/hyperlink" Target="https://remix.ethereum.or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hardhat.org/doc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ethereum/wiki/wiki/JSON-RPC#eth_compilesolidity"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web3js.readthedocs.io/en/v3.0.0-rc.5/getting-started.html"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create-react-app.dev/docs/getting-started"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73.tiff"/><Relationship Id="rId4" Type="http://schemas.openxmlformats.org/officeDocument/2006/relationships/hyperlink" Target="https://www.cryptokitties.co/"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dapperlabs/cryptokitties-bounty/tree/master/contracts" TargetMode="External"/><Relationship Id="rId2" Type="http://schemas.openxmlformats.org/officeDocument/2006/relationships/image" Target="../media/image72.tif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erc721.org/" TargetMode="External"/><Relationship Id="rId2" Type="http://schemas.openxmlformats.org/officeDocument/2006/relationships/image" Target="../media/image72.tiff"/><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75.jp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76.jpg"/></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7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84.jpeg"/></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84.jpeg"/></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9.xml.rels><?xml version="1.0" encoding="UTF-8" standalone="yes"?>
<Relationships xmlns="http://schemas.openxmlformats.org/package/2006/relationships"><Relationship Id="rId3" Type="http://schemas.openxmlformats.org/officeDocument/2006/relationships/hyperlink" Target="mailto:&#23545;&#24212;&#30340;&#20195;&#30721;Github&#38142;&#25509;&#21457;&#21040;&#37038;&#31665;22221263@zju.edu.cn"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hyperlink" Target="mailto:22221263@zju.edu.cn&#12290;&#37038;&#31665;&#21644;&#35270;&#39057;&#25991;&#20214;&#20027;&#39064;&#20026;" TargetMode="External"/><Relationship Id="rId4" Type="http://schemas.openxmlformats.org/officeDocument/2006/relationships/hyperlink" Target="mailto:hinsliu@zju.edu.cn&#12290;&#35270;&#39057;&#25991;&#2021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DF60305-41A3-453D-B6A6-B396AB6EAAE6}"/>
              </a:ext>
            </a:extLst>
          </p:cNvPr>
          <p:cNvSpPr>
            <a:spLocks noGrp="1"/>
          </p:cNvSpPr>
          <p:nvPr/>
        </p:nvSpPr>
        <p:spPr bwMode="auto">
          <a:xfrm>
            <a:off x="1354929" y="1420491"/>
            <a:ext cx="54181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fontAlgn="base">
              <a:spcBef>
                <a:spcPct val="0"/>
              </a:spcBef>
              <a:spcAft>
                <a:spcPct val="0"/>
              </a:spcAft>
              <a:defRPr sz="2370" kern="1200">
                <a:solidFill>
                  <a:srgbClr val="C00000"/>
                </a:solidFill>
                <a:latin typeface="+mj-lt"/>
                <a:ea typeface="+mj-ea"/>
                <a:cs typeface="+mj-cs"/>
              </a:defRPr>
            </a:lvl1pPr>
            <a:lvl2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2pPr>
            <a:lvl3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3pPr>
            <a:lvl4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4pPr>
            <a:lvl5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5pPr>
            <a:lvl6pPr marL="271145"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6pPr>
            <a:lvl7pPr marL="541655"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7pPr>
            <a:lvl8pPr marL="812800"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8pPr>
            <a:lvl9pPr marL="1083945"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9pPr>
          </a:lstStyle>
          <a:p>
            <a:pPr>
              <a:lnSpc>
                <a:spcPct val="150000"/>
              </a:lnSpc>
            </a:pPr>
            <a:r>
              <a:rPr lang="zh-CN" altLang="en-US" sz="2845" noProof="1"/>
              <a:t>以太坊</a:t>
            </a:r>
            <a:r>
              <a:rPr lang="en-US" altLang="zh-CN" sz="2845" noProof="1"/>
              <a:t>DApp</a:t>
            </a:r>
            <a:r>
              <a:rPr lang="zh-CN" altLang="en-US" sz="2845" noProof="1"/>
              <a:t>开发实践</a:t>
            </a:r>
            <a:endParaRPr lang="zh-CN" altLang="en-US" sz="2490" noProof="1"/>
          </a:p>
        </p:txBody>
      </p:sp>
      <p:sp>
        <p:nvSpPr>
          <p:cNvPr id="6" name="文本框 1">
            <a:extLst>
              <a:ext uri="{FF2B5EF4-FFF2-40B4-BE49-F238E27FC236}">
                <a16:creationId xmlns:a16="http://schemas.microsoft.com/office/drawing/2014/main" id="{9E5C9A89-F3CF-45A1-B331-36D792D9C6A3}"/>
              </a:ext>
            </a:extLst>
          </p:cNvPr>
          <p:cNvSpPr txBox="1">
            <a:spLocks noChangeArrowheads="1"/>
          </p:cNvSpPr>
          <p:nvPr/>
        </p:nvSpPr>
        <p:spPr bwMode="auto">
          <a:xfrm>
            <a:off x="1562892" y="2629222"/>
            <a:ext cx="50022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9pPr>
          </a:lstStyle>
          <a:p>
            <a:pPr algn="ctr" eaLnBrk="1" hangingPunct="1">
              <a:buFont typeface="Arial" panose="020B0604020202020204" pitchFamily="34" charset="0"/>
              <a:buNone/>
            </a:pPr>
            <a:r>
              <a:rPr lang="en-US" altLang="zh-CN" sz="1600" dirty="0">
                <a:latin typeface="Georgia" panose="02040502050405020303" pitchFamily="18" charset="0"/>
              </a:rPr>
              <a:t>@</a:t>
            </a:r>
            <a:r>
              <a:rPr lang="zh-CN" altLang="en-US" sz="1600" dirty="0">
                <a:latin typeface="Georgia" panose="02040502050405020303" pitchFamily="18" charset="0"/>
              </a:rPr>
              <a:t>刘轩铭</a:t>
            </a:r>
            <a:r>
              <a:rPr lang="en-US" altLang="zh-CN" sz="1600" dirty="0">
                <a:latin typeface="Georgia" panose="02040502050405020303" pitchFamily="18" charset="0"/>
              </a:rPr>
              <a:t>  </a:t>
            </a:r>
            <a:r>
              <a:rPr lang="zh-CN" altLang="en-US" sz="1200" dirty="0">
                <a:latin typeface="+mn-ea"/>
                <a:ea typeface="+mn-ea"/>
              </a:rPr>
              <a:t>曹东</a:t>
            </a:r>
            <a:r>
              <a:rPr lang="en-US" altLang="zh-CN" sz="1200" dirty="0">
                <a:latin typeface="+mn-ea"/>
                <a:ea typeface="+mn-ea"/>
              </a:rPr>
              <a:t>204</a:t>
            </a:r>
            <a:r>
              <a:rPr lang="zh-CN" altLang="en-US" sz="1200" dirty="0">
                <a:latin typeface="+mn-ea"/>
                <a:ea typeface="+mn-ea"/>
              </a:rPr>
              <a:t> </a:t>
            </a:r>
            <a:r>
              <a:rPr lang="en-US" altLang="zh-CN" sz="1200" dirty="0" err="1">
                <a:latin typeface="+mn-ea"/>
                <a:ea typeface="+mn-ea"/>
              </a:rPr>
              <a:t>hinsliu@zju.edu.cn</a:t>
            </a:r>
            <a:endParaRPr lang="zh-CN" altLang="en-US" sz="1400" dirty="0">
              <a:latin typeface="+mn-ea"/>
              <a:ea typeface="+mn-ea"/>
            </a:endParaRPr>
          </a:p>
        </p:txBody>
      </p:sp>
      <p:sp>
        <p:nvSpPr>
          <p:cNvPr id="7" name="矩形 6">
            <a:extLst>
              <a:ext uri="{FF2B5EF4-FFF2-40B4-BE49-F238E27FC236}">
                <a16:creationId xmlns:a16="http://schemas.microsoft.com/office/drawing/2014/main" id="{AA5E2649-DA28-EA36-DE9E-44EEE536D4CA}"/>
              </a:ext>
            </a:extLst>
          </p:cNvPr>
          <p:cNvSpPr>
            <a:spLocks noChangeArrowheads="1"/>
          </p:cNvSpPr>
          <p:nvPr/>
        </p:nvSpPr>
        <p:spPr bwMode="auto">
          <a:xfrm>
            <a:off x="3560761" y="4090988"/>
            <a:ext cx="9541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200" dirty="0"/>
              <a:t>2024</a:t>
            </a:r>
            <a:r>
              <a:rPr lang="zh-CN" altLang="en-US" sz="1200" dirty="0"/>
              <a:t>年</a:t>
            </a:r>
            <a:r>
              <a:rPr lang="en-US" altLang="zh-CN" sz="1200" dirty="0"/>
              <a:t>10</a:t>
            </a:r>
            <a:r>
              <a:rPr lang="zh-CN" altLang="en-US" sz="1200" dirty="0"/>
              <a:t>月</a:t>
            </a:r>
            <a:endParaRPr lang="zh-CN" altLang="zh-CN"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4E3DE-4BDC-4272-B150-225542908772}"/>
              </a:ext>
            </a:extLst>
          </p:cNvPr>
          <p:cNvSpPr>
            <a:spLocks noGrp="1"/>
          </p:cNvSpPr>
          <p:nvPr>
            <p:ph type="title"/>
          </p:nvPr>
        </p:nvSpPr>
        <p:spPr/>
        <p:txBody>
          <a:bodyPr/>
          <a:lstStyle/>
          <a:p>
            <a:r>
              <a:rPr lang="zh-CN" altLang="en-US" sz="2135" noProof="1">
                <a:sym typeface="+mn-ea"/>
              </a:rPr>
              <a:t>搭建以太坊私有链（续）</a:t>
            </a:r>
            <a:endParaRPr lang="zh-CN" altLang="en-US" noProof="1"/>
          </a:p>
        </p:txBody>
      </p:sp>
      <p:sp>
        <p:nvSpPr>
          <p:cNvPr id="26626" name="文本框 4">
            <a:extLst>
              <a:ext uri="{FF2B5EF4-FFF2-40B4-BE49-F238E27FC236}">
                <a16:creationId xmlns:a16="http://schemas.microsoft.com/office/drawing/2014/main" id="{40C9DEB3-C297-40A0-A14F-7D1B1DA8CDBA}"/>
              </a:ext>
            </a:extLst>
          </p:cNvPr>
          <p:cNvSpPr txBox="1">
            <a:spLocks noChangeArrowheads="1"/>
          </p:cNvSpPr>
          <p:nvPr/>
        </p:nvSpPr>
        <p:spPr bwMode="auto">
          <a:xfrm>
            <a:off x="154426" y="753072"/>
            <a:ext cx="50639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sym typeface="黑体" panose="02010609060101010101" pitchFamily="49" charset="-122"/>
              </a:rPr>
              <a:t>QUICKSTART</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或者保存</a:t>
            </a:r>
            <a:r>
              <a:rPr lang="en-US" altLang="zh-CN" sz="1400" dirty="0">
                <a:latin typeface="微软雅黑" panose="020B0503020204020204" pitchFamily="34" charset="-122"/>
                <a:ea typeface="微软雅黑" panose="020B0503020204020204" pitchFamily="34" charset="-122"/>
                <a:sym typeface="黑体" panose="02010609060101010101" pitchFamily="49" charset="-122"/>
              </a:rPr>
              <a:t>WORKSPACE</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 保存并且启动网络</a:t>
            </a:r>
            <a:endParaRPr lang="en-US" altLang="zh-CN" sz="1400" dirty="0"/>
          </a:p>
        </p:txBody>
      </p:sp>
      <p:sp>
        <p:nvSpPr>
          <p:cNvPr id="3" name="AutoShape 7" descr="https://img-blog.csdn.net/20180307192446579">
            <a:extLst>
              <a:ext uri="{FF2B5EF4-FFF2-40B4-BE49-F238E27FC236}">
                <a16:creationId xmlns:a16="http://schemas.microsoft.com/office/drawing/2014/main" id="{63AFD80E-003B-4D64-B388-AC680E0B3795}"/>
              </a:ext>
            </a:extLst>
          </p:cNvPr>
          <p:cNvSpPr>
            <a:spLocks noChangeAspect="1" noChangeArrowheads="1"/>
          </p:cNvSpPr>
          <p:nvPr/>
        </p:nvSpPr>
        <p:spPr bwMode="auto">
          <a:xfrm>
            <a:off x="3911600" y="2133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F435DA14-B442-B04A-9B36-1370F33298FD}"/>
              </a:ext>
            </a:extLst>
          </p:cNvPr>
          <p:cNvPicPr>
            <a:picLocks noChangeAspect="1"/>
          </p:cNvPicPr>
          <p:nvPr/>
        </p:nvPicPr>
        <p:blipFill>
          <a:blip r:embed="rId3"/>
          <a:stretch>
            <a:fillRect/>
          </a:stretch>
        </p:blipFill>
        <p:spPr>
          <a:xfrm>
            <a:off x="154426" y="1060849"/>
            <a:ext cx="4648581" cy="3090030"/>
          </a:xfrm>
          <a:prstGeom prst="rect">
            <a:avLst/>
          </a:prstGeom>
        </p:spPr>
      </p:pic>
      <p:sp>
        <p:nvSpPr>
          <p:cNvPr id="8" name="文本框 7">
            <a:extLst>
              <a:ext uri="{FF2B5EF4-FFF2-40B4-BE49-F238E27FC236}">
                <a16:creationId xmlns:a16="http://schemas.microsoft.com/office/drawing/2014/main" id="{34FEEDA0-734C-583B-51ED-B0FAFF78F1AB}"/>
              </a:ext>
            </a:extLst>
          </p:cNvPr>
          <p:cNvSpPr txBox="1"/>
          <p:nvPr/>
        </p:nvSpPr>
        <p:spPr>
          <a:xfrm>
            <a:off x="4803007" y="1060849"/>
            <a:ext cx="3402945" cy="304698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kumimoji="1" lang="zh-CN" altLang="en-US" sz="1200" dirty="0">
                <a:latin typeface="+mn-ea"/>
                <a:ea typeface="+mn-ea"/>
              </a:rPr>
              <a:t>左侧包含</a:t>
            </a:r>
            <a:r>
              <a:rPr kumimoji="1" lang="en-US" altLang="zh-CN" sz="1200" dirty="0">
                <a:latin typeface="+mn-ea"/>
                <a:ea typeface="+mn-ea"/>
              </a:rPr>
              <a:t>10</a:t>
            </a:r>
            <a:r>
              <a:rPr kumimoji="1" lang="zh-CN" altLang="en-US" sz="1200" dirty="0">
                <a:latin typeface="+mn-ea"/>
                <a:ea typeface="+mn-ea"/>
              </a:rPr>
              <a:t>个账户，分别对应其地址</a:t>
            </a:r>
            <a:r>
              <a:rPr kumimoji="1" lang="en-US" altLang="zh-CN" sz="1200" dirty="0">
                <a:latin typeface="+mn-ea"/>
                <a:ea typeface="+mn-ea"/>
              </a:rPr>
              <a:t>Address</a:t>
            </a:r>
            <a:r>
              <a:rPr kumimoji="1" lang="zh-CN" altLang="en-US" sz="1200" dirty="0">
                <a:latin typeface="+mn-ea"/>
                <a:ea typeface="+mn-ea"/>
              </a:rPr>
              <a:t>，余额</a:t>
            </a:r>
            <a:r>
              <a:rPr kumimoji="1" lang="en-US" altLang="zh-CN" sz="1200" dirty="0">
                <a:latin typeface="+mn-ea"/>
                <a:ea typeface="+mn-ea"/>
              </a:rPr>
              <a:t>Balance</a:t>
            </a:r>
            <a:r>
              <a:rPr kumimoji="1" lang="zh-CN" altLang="en-US" sz="1200" dirty="0">
                <a:latin typeface="+mn-ea"/>
                <a:ea typeface="+mn-ea"/>
              </a:rPr>
              <a:t>，进行过的交易数量</a:t>
            </a:r>
            <a:r>
              <a:rPr kumimoji="1" lang="en-US" altLang="zh-CN" sz="1200" dirty="0">
                <a:latin typeface="+mn-ea"/>
                <a:ea typeface="+mn-ea"/>
              </a:rPr>
              <a:t>TX</a:t>
            </a:r>
            <a:r>
              <a:rPr kumimoji="1" lang="zh-CN" altLang="en-US" sz="1200" dirty="0">
                <a:latin typeface="+mn-ea"/>
                <a:ea typeface="+mn-ea"/>
              </a:rPr>
              <a:t> </a:t>
            </a:r>
            <a:r>
              <a:rPr kumimoji="1" lang="en-US" altLang="zh-CN" sz="1200" dirty="0">
                <a:latin typeface="+mn-ea"/>
                <a:ea typeface="+mn-ea"/>
              </a:rPr>
              <a:t>COUNT</a:t>
            </a:r>
            <a:r>
              <a:rPr kumimoji="1" lang="zh-CN" altLang="en-US" sz="1200" dirty="0">
                <a:latin typeface="+mn-ea"/>
                <a:ea typeface="+mn-ea"/>
              </a:rPr>
              <a:t>和对应的私钥（钥匙图标，用于签名发起交易），</a:t>
            </a:r>
            <a:endParaRPr kumimoji="1" lang="en-US" altLang="zh-CN" sz="1200" dirty="0">
              <a:latin typeface="+mn-ea"/>
              <a:ea typeface="+mn-ea"/>
            </a:endParaRPr>
          </a:p>
          <a:p>
            <a:pPr marL="171450" indent="-171450">
              <a:lnSpc>
                <a:spcPct val="150000"/>
              </a:lnSpc>
              <a:buFont typeface="Arial" panose="020B0604020202020204" pitchFamily="34" charset="0"/>
              <a:buChar char="•"/>
            </a:pPr>
            <a:r>
              <a:rPr kumimoji="1" lang="zh-CN" altLang="en-US" sz="1200" dirty="0">
                <a:latin typeface="+mn-ea"/>
                <a:ea typeface="+mn-ea"/>
              </a:rPr>
              <a:t>上方有当前区块链的配置情况，注意</a:t>
            </a:r>
            <a:r>
              <a:rPr kumimoji="1" lang="en-US" altLang="zh-CN" sz="1200" dirty="0">
                <a:latin typeface="+mn-ea"/>
                <a:ea typeface="+mn-ea"/>
              </a:rPr>
              <a:t>RPC-SERVER</a:t>
            </a:r>
            <a:r>
              <a:rPr kumimoji="1" lang="zh-CN" altLang="en-US" sz="1200" dirty="0">
                <a:latin typeface="+mn-ea"/>
                <a:ea typeface="+mn-ea"/>
              </a:rPr>
              <a:t>是一个本地的端口</a:t>
            </a:r>
            <a:r>
              <a:rPr kumimoji="1" lang="en-US" altLang="zh-CN" sz="1200" dirty="0">
                <a:latin typeface="+mn-ea"/>
                <a:ea typeface="+mn-ea"/>
              </a:rPr>
              <a:t>URL</a:t>
            </a:r>
            <a:r>
              <a:rPr kumimoji="1" lang="zh-CN" altLang="en-US" sz="1200" dirty="0">
                <a:latin typeface="+mn-ea"/>
                <a:ea typeface="+mn-ea"/>
              </a:rPr>
              <a:t>，我们与本地区块链的交互通过它完成</a:t>
            </a:r>
            <a:endParaRPr kumimoji="1" lang="en-US" altLang="zh-CN" sz="1200" dirty="0">
              <a:latin typeface="+mn-ea"/>
              <a:ea typeface="+mn-ea"/>
            </a:endParaRPr>
          </a:p>
          <a:p>
            <a:pPr marL="171450" indent="-171450">
              <a:lnSpc>
                <a:spcPct val="150000"/>
              </a:lnSpc>
              <a:buFont typeface="Arial" panose="020B0604020202020204" pitchFamily="34" charset="0"/>
              <a:buChar char="•"/>
            </a:pPr>
            <a:r>
              <a:rPr kumimoji="1" lang="zh-CN" altLang="en-US" sz="1200" dirty="0">
                <a:latin typeface="+mn-ea"/>
                <a:ea typeface="+mn-ea"/>
              </a:rPr>
              <a:t>上方还包括区块信息、交易信息、部署合约的信息以及合约发出的事件和日志</a:t>
            </a:r>
            <a:endParaRPr kumimoji="1" lang="en-US" altLang="zh-CN" sz="1200" dirty="0">
              <a:latin typeface="+mn-ea"/>
              <a:ea typeface="+mn-ea"/>
            </a:endParaRPr>
          </a:p>
          <a:p>
            <a:pPr marL="171450" indent="-171450">
              <a:lnSpc>
                <a:spcPct val="150000"/>
              </a:lnSpc>
              <a:buFont typeface="Arial" panose="020B0604020202020204" pitchFamily="34" charset="0"/>
              <a:buChar char="•"/>
            </a:pPr>
            <a:r>
              <a:rPr kumimoji="1" lang="zh-CN" altLang="en-US" sz="1200" dirty="0">
                <a:latin typeface="+mn-ea"/>
                <a:ea typeface="+mn-ea"/>
              </a:rPr>
              <a:t>在开发中，我们主要关注</a:t>
            </a:r>
            <a:r>
              <a:rPr kumimoji="1" lang="en-US" altLang="zh-CN" sz="1200" dirty="0">
                <a:latin typeface="+mn-ea"/>
                <a:ea typeface="+mn-ea"/>
              </a:rPr>
              <a:t>ACCOUNTS</a:t>
            </a:r>
            <a:r>
              <a:rPr kumimoji="1" lang="zh-CN" altLang="en-US" sz="1200" dirty="0">
                <a:latin typeface="+mn-ea"/>
                <a:ea typeface="+mn-ea"/>
              </a:rPr>
              <a:t>、</a:t>
            </a:r>
            <a:r>
              <a:rPr kumimoji="1" lang="en-US" altLang="zh-CN" sz="1200" dirty="0">
                <a:latin typeface="+mn-ea"/>
                <a:ea typeface="+mn-ea"/>
              </a:rPr>
              <a:t>TRANSACTION</a:t>
            </a:r>
            <a:r>
              <a:rPr kumimoji="1" lang="zh-CN" altLang="en-US" sz="1200" dirty="0">
                <a:latin typeface="+mn-ea"/>
                <a:ea typeface="+mn-ea"/>
              </a:rPr>
              <a:t>和</a:t>
            </a:r>
            <a:r>
              <a:rPr kumimoji="1" lang="en-US" altLang="zh-CN" sz="1200" dirty="0">
                <a:latin typeface="+mn-ea"/>
                <a:ea typeface="+mn-ea"/>
              </a:rPr>
              <a:t>CONTRACTS</a:t>
            </a:r>
            <a:r>
              <a:rPr kumimoji="1" lang="zh-CN" altLang="en-US" sz="1200" dirty="0">
                <a:latin typeface="+mn-ea"/>
                <a:ea typeface="+mn-ea"/>
              </a:rPr>
              <a:t>板块</a:t>
            </a:r>
            <a:endParaRPr kumimoji="1" lang="en-US" altLang="zh-CN" sz="1200" dirty="0">
              <a:latin typeface="+mn-ea"/>
              <a:ea typeface="+mn-ea"/>
            </a:endParaRPr>
          </a:p>
          <a:p>
            <a:pPr marL="171450" indent="-171450">
              <a:buFont typeface="Arial" panose="020B0604020202020204" pitchFamily="34" charset="0"/>
              <a:buChar char="•"/>
            </a:pPr>
            <a:endParaRPr kumimoji="1" lang="zh-CN" altLang="en-US" sz="1200" dirty="0">
              <a:latin typeface="+mn-ea"/>
              <a:ea typeface="+mn-ea"/>
            </a:endParaRPr>
          </a:p>
        </p:txBody>
      </p:sp>
    </p:spTree>
    <p:extLst>
      <p:ext uri="{BB962C8B-B14F-4D97-AF65-F5344CB8AC3E}">
        <p14:creationId xmlns:p14="http://schemas.microsoft.com/office/powerpoint/2010/main" val="4095193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4E3DE-4BDC-4272-B150-225542908772}"/>
              </a:ext>
            </a:extLst>
          </p:cNvPr>
          <p:cNvSpPr>
            <a:spLocks noGrp="1"/>
          </p:cNvSpPr>
          <p:nvPr>
            <p:ph type="title"/>
          </p:nvPr>
        </p:nvSpPr>
        <p:spPr/>
        <p:txBody>
          <a:bodyPr/>
          <a:lstStyle/>
          <a:p>
            <a:r>
              <a:rPr lang="zh-CN" altLang="en-US" sz="2135" noProof="1">
                <a:sym typeface="+mn-ea"/>
              </a:rPr>
              <a:t>搭建以太坊私有链（续）</a:t>
            </a:r>
            <a:endParaRPr lang="zh-CN" altLang="en-US" noProof="1"/>
          </a:p>
        </p:txBody>
      </p:sp>
      <p:sp>
        <p:nvSpPr>
          <p:cNvPr id="26626" name="文本框 4">
            <a:extLst>
              <a:ext uri="{FF2B5EF4-FFF2-40B4-BE49-F238E27FC236}">
                <a16:creationId xmlns:a16="http://schemas.microsoft.com/office/drawing/2014/main" id="{40C9DEB3-C297-40A0-A14F-7D1B1DA8CDBA}"/>
              </a:ext>
            </a:extLst>
          </p:cNvPr>
          <p:cNvSpPr txBox="1">
            <a:spLocks noChangeArrowheads="1"/>
          </p:cNvSpPr>
          <p:nvPr/>
        </p:nvSpPr>
        <p:spPr bwMode="auto">
          <a:xfrm>
            <a:off x="446088" y="1008063"/>
            <a:ext cx="18676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0" indent="0"/>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查看区块与交易信息</a:t>
            </a:r>
            <a:endParaRPr lang="en-US" altLang="zh-CN" sz="1400" dirty="0"/>
          </a:p>
        </p:txBody>
      </p:sp>
      <p:sp>
        <p:nvSpPr>
          <p:cNvPr id="3" name="AutoShape 7" descr="https://img-blog.csdn.net/20180307192446579">
            <a:extLst>
              <a:ext uri="{FF2B5EF4-FFF2-40B4-BE49-F238E27FC236}">
                <a16:creationId xmlns:a16="http://schemas.microsoft.com/office/drawing/2014/main" id="{63AFD80E-003B-4D64-B388-AC680E0B3795}"/>
              </a:ext>
            </a:extLst>
          </p:cNvPr>
          <p:cNvSpPr>
            <a:spLocks noChangeAspect="1" noChangeArrowheads="1"/>
          </p:cNvSpPr>
          <p:nvPr/>
        </p:nvSpPr>
        <p:spPr bwMode="auto">
          <a:xfrm>
            <a:off x="3911600" y="2133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文本框 3">
            <a:extLst>
              <a:ext uri="{FF2B5EF4-FFF2-40B4-BE49-F238E27FC236}">
                <a16:creationId xmlns:a16="http://schemas.microsoft.com/office/drawing/2014/main" id="{9166CF65-FEBB-4E48-9AA8-74F29CFE40F2}"/>
              </a:ext>
            </a:extLst>
          </p:cNvPr>
          <p:cNvSpPr txBox="1">
            <a:spLocks noChangeArrowheads="1"/>
          </p:cNvSpPr>
          <p:nvPr/>
        </p:nvSpPr>
        <p:spPr bwMode="auto">
          <a:xfrm>
            <a:off x="566617" y="1511846"/>
            <a:ext cx="162656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en-US" altLang="zh-CN" sz="1100" dirty="0">
                <a:solidFill>
                  <a:schemeClr val="tx2">
                    <a:lumMod val="75000"/>
                  </a:schemeClr>
                </a:solidFill>
              </a:rPr>
              <a:t>Ganache</a:t>
            </a:r>
            <a:r>
              <a:rPr lang="zh-CN" altLang="en-US" sz="1100" dirty="0">
                <a:solidFill>
                  <a:schemeClr val="tx2">
                    <a:lumMod val="75000"/>
                  </a:schemeClr>
                </a:solidFill>
              </a:rPr>
              <a:t>私有网络的挖矿是</a:t>
            </a:r>
            <a:r>
              <a:rPr lang="en-US" altLang="zh-CN" sz="1100" dirty="0">
                <a:solidFill>
                  <a:schemeClr val="tx2">
                    <a:lumMod val="75000"/>
                  </a:schemeClr>
                </a:solidFill>
              </a:rPr>
              <a:t>AUTOMINING</a:t>
            </a:r>
            <a:r>
              <a:rPr lang="zh-CN" altLang="en-US" sz="1100" dirty="0">
                <a:solidFill>
                  <a:schemeClr val="tx2">
                    <a:lumMod val="75000"/>
                  </a:schemeClr>
                </a:solidFill>
              </a:rPr>
              <a:t>形式，即</a:t>
            </a:r>
            <a:r>
              <a:rPr lang="zh-CN" altLang="en-US" sz="1100" b="1" dirty="0">
                <a:solidFill>
                  <a:schemeClr val="tx2">
                    <a:lumMod val="75000"/>
                  </a:schemeClr>
                </a:solidFill>
              </a:rPr>
              <a:t>当接收到新交易时才会自动挖出一个块，</a:t>
            </a:r>
            <a:r>
              <a:rPr lang="zh-CN" altLang="en-US" sz="1100" dirty="0">
                <a:solidFill>
                  <a:schemeClr val="tx2">
                    <a:lumMod val="75000"/>
                  </a:schemeClr>
                </a:solidFill>
              </a:rPr>
              <a:t>这样的好处是避免挖空块，节省计算资源。</a:t>
            </a:r>
            <a:endParaRPr lang="zh-CN" altLang="en-US" sz="1100" b="1" dirty="0">
              <a:solidFill>
                <a:schemeClr val="tx2">
                  <a:lumMod val="75000"/>
                </a:schemeClr>
              </a:solidFill>
              <a:latin typeface="微软雅黑" panose="020B0503020204020204" pitchFamily="34" charset="-122"/>
              <a:ea typeface="微软雅黑" panose="020B0503020204020204" pitchFamily="34" charset="-122"/>
              <a:sym typeface="黑体" panose="02010609060101010101" pitchFamily="49" charset="-122"/>
            </a:endParaRPr>
          </a:p>
        </p:txBody>
      </p:sp>
      <p:pic>
        <p:nvPicPr>
          <p:cNvPr id="6" name="图片 5">
            <a:extLst>
              <a:ext uri="{FF2B5EF4-FFF2-40B4-BE49-F238E27FC236}">
                <a16:creationId xmlns:a16="http://schemas.microsoft.com/office/drawing/2014/main" id="{683EBE77-39A0-4E57-93DB-16C1176E0B77}"/>
              </a:ext>
            </a:extLst>
          </p:cNvPr>
          <p:cNvPicPr>
            <a:picLocks noChangeAspect="1"/>
          </p:cNvPicPr>
          <p:nvPr/>
        </p:nvPicPr>
        <p:blipFill>
          <a:blip r:embed="rId3"/>
          <a:stretch>
            <a:fillRect/>
          </a:stretch>
        </p:blipFill>
        <p:spPr>
          <a:xfrm>
            <a:off x="2575095" y="797442"/>
            <a:ext cx="5161996" cy="3441330"/>
          </a:xfrm>
          <a:prstGeom prst="rect">
            <a:avLst/>
          </a:prstGeom>
        </p:spPr>
      </p:pic>
    </p:spTree>
    <p:extLst>
      <p:ext uri="{BB962C8B-B14F-4D97-AF65-F5344CB8AC3E}">
        <p14:creationId xmlns:p14="http://schemas.microsoft.com/office/powerpoint/2010/main" val="2903115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27F51-03C0-4900-9324-715CB14C97D3}"/>
              </a:ext>
            </a:extLst>
          </p:cNvPr>
          <p:cNvSpPr>
            <a:spLocks noGrp="1"/>
          </p:cNvSpPr>
          <p:nvPr>
            <p:ph type="title"/>
          </p:nvPr>
        </p:nvSpPr>
        <p:spPr/>
        <p:txBody>
          <a:bodyPr/>
          <a:lstStyle/>
          <a:p>
            <a:r>
              <a:rPr lang="zh-CN" altLang="en-US" sz="2135" noProof="1"/>
              <a:t>目   录</a:t>
            </a:r>
            <a:endParaRPr lang="zh-CN" altLang="en-US" noProof="1"/>
          </a:p>
        </p:txBody>
      </p:sp>
      <p:sp>
        <p:nvSpPr>
          <p:cNvPr id="4" name="内容占位符 3">
            <a:extLst>
              <a:ext uri="{FF2B5EF4-FFF2-40B4-BE49-F238E27FC236}">
                <a16:creationId xmlns:a16="http://schemas.microsoft.com/office/drawing/2014/main" id="{901570B0-9520-78F8-68D1-B14F86BF3E34}"/>
              </a:ext>
            </a:extLst>
          </p:cNvPr>
          <p:cNvSpPr>
            <a:spLocks noGrp="1"/>
          </p:cNvSpPr>
          <p:nvPr>
            <p:ph idx="1"/>
          </p:nvPr>
        </p:nvSpPr>
        <p:spPr/>
        <p:txBody>
          <a:bodyPr/>
          <a:lstStyle/>
          <a:p>
            <a:endParaRPr kumimoji="1" lang="zh-CN" altLang="en-US" dirty="0"/>
          </a:p>
        </p:txBody>
      </p:sp>
      <p:sp>
        <p:nvSpPr>
          <p:cNvPr id="6" name="内容占位符 2">
            <a:extLst>
              <a:ext uri="{FF2B5EF4-FFF2-40B4-BE49-F238E27FC236}">
                <a16:creationId xmlns:a16="http://schemas.microsoft.com/office/drawing/2014/main" id="{F4AF682B-93B9-510E-FE28-A5C9E6F33020}"/>
              </a:ext>
            </a:extLst>
          </p:cNvPr>
          <p:cNvSpPr txBox="1">
            <a:spLocks/>
          </p:cNvSpPr>
          <p:nvPr/>
        </p:nvSpPr>
        <p:spPr bwMode="auto">
          <a:xfrm>
            <a:off x="2203630" y="1002506"/>
            <a:ext cx="3720739" cy="25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9pPr>
          </a:lstStyle>
          <a:p>
            <a:pPr marL="304800" indent="-304800">
              <a:lnSpc>
                <a:spcPct val="150000"/>
              </a:lnSpc>
              <a:buClr>
                <a:srgbClr val="3A4A6A"/>
              </a:buClr>
              <a:buSzPct val="100000"/>
              <a:buFont typeface="+mj-ea"/>
              <a:buAutoNum type="ea1JpnChsDbPeriod"/>
            </a:pPr>
            <a:r>
              <a:rPr lang="zh-CN" altLang="en-US" sz="1895" noProof="1">
                <a:solidFill>
                  <a:srgbClr val="3A4A6A"/>
                </a:solidFill>
              </a:rPr>
              <a:t>以太坊开发环境搭建</a:t>
            </a:r>
          </a:p>
          <a:p>
            <a:pPr marL="304800" indent="-304800">
              <a:lnSpc>
                <a:spcPct val="150000"/>
              </a:lnSpc>
              <a:buClr>
                <a:srgbClr val="002060"/>
              </a:buClr>
              <a:buSzPct val="100000"/>
              <a:buFont typeface="+mj-ea"/>
              <a:buAutoNum type="ea1JpnChsDbPeriod"/>
            </a:pPr>
            <a:r>
              <a:rPr lang="zh-CN" altLang="en-US" sz="1895" noProof="1">
                <a:solidFill>
                  <a:srgbClr val="9C2D2A"/>
                </a:solidFill>
              </a:rPr>
              <a:t>以太坊编程环境搭建</a:t>
            </a:r>
          </a:p>
          <a:p>
            <a:pPr marL="304800" indent="-304800">
              <a:lnSpc>
                <a:spcPct val="150000"/>
              </a:lnSpc>
              <a:buClr>
                <a:srgbClr val="002060"/>
              </a:buClr>
              <a:buSzPct val="100000"/>
              <a:buFont typeface="+mj-ea"/>
              <a:buAutoNum type="ea1JpnChsDbPeriod"/>
            </a:pPr>
            <a:r>
              <a:rPr lang="zh-CN" altLang="en-US" sz="1895" noProof="1">
                <a:solidFill>
                  <a:srgbClr val="3A4A6A"/>
                </a:solidFill>
              </a:rPr>
              <a:t>与以太坊交互（以太坊</a:t>
            </a:r>
            <a:r>
              <a:rPr lang="en" altLang="zh-CN" sz="1895" noProof="1">
                <a:solidFill>
                  <a:srgbClr val="3A4A6A"/>
                </a:solidFill>
              </a:rPr>
              <a:t>SDK</a:t>
            </a:r>
            <a:r>
              <a:rPr lang="zh-CN" altLang="en-US" sz="1895" noProof="1">
                <a:solidFill>
                  <a:srgbClr val="3A4A6A"/>
                </a:solidFill>
              </a:rPr>
              <a:t>）</a:t>
            </a:r>
            <a:endParaRPr lang="en" altLang="zh-CN" sz="1895" noProof="1">
              <a:solidFill>
                <a:srgbClr val="3A4A6A"/>
              </a:solidFill>
            </a:endParaRPr>
          </a:p>
          <a:p>
            <a:pPr marL="304800" indent="-304800">
              <a:lnSpc>
                <a:spcPct val="150000"/>
              </a:lnSpc>
              <a:buClr>
                <a:srgbClr val="002060"/>
              </a:buClr>
              <a:buSzPct val="100000"/>
              <a:buFont typeface="+mj-ea"/>
              <a:buAutoNum type="ea1JpnChsDbPeriod"/>
            </a:pPr>
            <a:r>
              <a:rPr lang="en" altLang="zh-CN" sz="1895" noProof="1">
                <a:solidFill>
                  <a:srgbClr val="3A4A6A"/>
                </a:solidFill>
              </a:rPr>
              <a:t>DApp</a:t>
            </a:r>
            <a:r>
              <a:rPr lang="zh-CN" altLang="en-US" sz="1895" noProof="1">
                <a:solidFill>
                  <a:srgbClr val="3A4A6A"/>
                </a:solidFill>
              </a:rPr>
              <a:t>开发框架和流程</a:t>
            </a:r>
          </a:p>
          <a:p>
            <a:pPr marL="304800" indent="-304800">
              <a:lnSpc>
                <a:spcPct val="150000"/>
              </a:lnSpc>
              <a:buClr>
                <a:srgbClr val="002060"/>
              </a:buClr>
              <a:buSzPct val="100000"/>
              <a:buFont typeface="+mj-ea"/>
              <a:buAutoNum type="ea1JpnChsDbPeriod"/>
            </a:pPr>
            <a:r>
              <a:rPr lang="en" altLang="zh-CN" sz="1895" noProof="1">
                <a:solidFill>
                  <a:srgbClr val="3A4A6A"/>
                </a:solidFill>
              </a:rPr>
              <a:t>DApp</a:t>
            </a:r>
            <a:r>
              <a:rPr lang="zh-CN" altLang="en-US" sz="1895" noProof="1">
                <a:solidFill>
                  <a:srgbClr val="3A4A6A"/>
                </a:solidFill>
              </a:rPr>
              <a:t>优秀案例</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81C54D-5169-4DAC-B99B-F7A6311CBB1E}"/>
              </a:ext>
            </a:extLst>
          </p:cNvPr>
          <p:cNvSpPr>
            <a:spLocks noGrp="1"/>
          </p:cNvSpPr>
          <p:nvPr>
            <p:ph type="title"/>
          </p:nvPr>
        </p:nvSpPr>
        <p:spPr/>
        <p:txBody>
          <a:bodyPr/>
          <a:lstStyle/>
          <a:p>
            <a:r>
              <a:rPr lang="en-US" altLang="zh-CN" sz="2135" noProof="1">
                <a:sym typeface="+mn-ea"/>
              </a:rPr>
              <a:t>IDE</a:t>
            </a:r>
            <a:endParaRPr lang="zh-CN" altLang="en-US" noProof="1"/>
          </a:p>
        </p:txBody>
      </p:sp>
      <p:pic>
        <p:nvPicPr>
          <p:cNvPr id="3" name="图片 2">
            <a:extLst>
              <a:ext uri="{FF2B5EF4-FFF2-40B4-BE49-F238E27FC236}">
                <a16:creationId xmlns:a16="http://schemas.microsoft.com/office/drawing/2014/main" id="{B899E797-64CF-694F-968C-CFAB92C15769}"/>
              </a:ext>
            </a:extLst>
          </p:cNvPr>
          <p:cNvPicPr>
            <a:picLocks noChangeAspect="1"/>
          </p:cNvPicPr>
          <p:nvPr/>
        </p:nvPicPr>
        <p:blipFill>
          <a:blip r:embed="rId3"/>
          <a:stretch>
            <a:fillRect/>
          </a:stretch>
        </p:blipFill>
        <p:spPr>
          <a:xfrm>
            <a:off x="1734065" y="1607151"/>
            <a:ext cx="805248" cy="805248"/>
          </a:xfrm>
          <a:prstGeom prst="rect">
            <a:avLst/>
          </a:prstGeom>
        </p:spPr>
      </p:pic>
      <p:sp>
        <p:nvSpPr>
          <p:cNvPr id="4" name="矩形 3">
            <a:extLst>
              <a:ext uri="{FF2B5EF4-FFF2-40B4-BE49-F238E27FC236}">
                <a16:creationId xmlns:a16="http://schemas.microsoft.com/office/drawing/2014/main" id="{90DF2209-EDBB-124D-9C41-FBC644AF5F02}"/>
              </a:ext>
            </a:extLst>
          </p:cNvPr>
          <p:cNvSpPr/>
          <p:nvPr/>
        </p:nvSpPr>
        <p:spPr>
          <a:xfrm>
            <a:off x="745535" y="2412399"/>
            <a:ext cx="2642711" cy="369332"/>
          </a:xfrm>
          <a:prstGeom prst="rect">
            <a:avLst/>
          </a:prstGeom>
        </p:spPr>
        <p:txBody>
          <a:bodyPr wrap="square">
            <a:spAutoFit/>
          </a:bodyPr>
          <a:lstStyle/>
          <a:p>
            <a:r>
              <a:rPr lang="en" altLang="zh-CN" dirty="0">
                <a:hlinkClick r:id="rId4"/>
              </a:rPr>
              <a:t>https://remix.ethereum.org</a:t>
            </a:r>
            <a:endParaRPr lang="zh-CN" altLang="en-US" dirty="0"/>
          </a:p>
        </p:txBody>
      </p:sp>
      <p:pic>
        <p:nvPicPr>
          <p:cNvPr id="6" name="图片 5">
            <a:extLst>
              <a:ext uri="{FF2B5EF4-FFF2-40B4-BE49-F238E27FC236}">
                <a16:creationId xmlns:a16="http://schemas.microsoft.com/office/drawing/2014/main" id="{F3741CD6-FA5F-2A41-8898-F030AE4772BC}"/>
              </a:ext>
            </a:extLst>
          </p:cNvPr>
          <p:cNvPicPr>
            <a:picLocks noChangeAspect="1"/>
          </p:cNvPicPr>
          <p:nvPr/>
        </p:nvPicPr>
        <p:blipFill>
          <a:blip r:embed="rId5"/>
          <a:stretch>
            <a:fillRect/>
          </a:stretch>
        </p:blipFill>
        <p:spPr>
          <a:xfrm>
            <a:off x="3861834" y="1607332"/>
            <a:ext cx="545070" cy="545070"/>
          </a:xfrm>
          <a:prstGeom prst="rect">
            <a:avLst/>
          </a:prstGeom>
        </p:spPr>
      </p:pic>
      <p:sp>
        <p:nvSpPr>
          <p:cNvPr id="7" name="文本框 6">
            <a:extLst>
              <a:ext uri="{FF2B5EF4-FFF2-40B4-BE49-F238E27FC236}">
                <a16:creationId xmlns:a16="http://schemas.microsoft.com/office/drawing/2014/main" id="{00F3EB09-4F0B-1247-BABF-0FA661AD6F6A}"/>
              </a:ext>
            </a:extLst>
          </p:cNvPr>
          <p:cNvSpPr txBox="1"/>
          <p:nvPr/>
        </p:nvSpPr>
        <p:spPr>
          <a:xfrm>
            <a:off x="3579374" y="2458565"/>
            <a:ext cx="116038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indent="0">
              <a:defRPr sz="1400">
                <a:latin typeface="微软雅黑" panose="020B0503020204020204" pitchFamily="34" charset="-122"/>
                <a:ea typeface="微软雅黑" panose="020B0503020204020204" pitchFamily="34" charset="-122"/>
              </a:defRPr>
            </a:lvl1pPr>
            <a:lvl6pPr fontAlgn="base">
              <a:spcBef>
                <a:spcPct val="0"/>
              </a:spcBef>
              <a:spcAft>
                <a:spcPct val="0"/>
              </a:spcAft>
              <a:buFont typeface="Arial" panose="020B0604020202020204" pitchFamily="34" charset="0"/>
            </a:lvl6pPr>
            <a:lvl7pPr fontAlgn="base">
              <a:spcBef>
                <a:spcPct val="0"/>
              </a:spcBef>
              <a:spcAft>
                <a:spcPct val="0"/>
              </a:spcAft>
              <a:buFont typeface="Arial" panose="020B0604020202020204" pitchFamily="34" charset="0"/>
            </a:lvl7pPr>
            <a:lvl8pPr fontAlgn="base">
              <a:spcBef>
                <a:spcPct val="0"/>
              </a:spcBef>
              <a:spcAft>
                <a:spcPct val="0"/>
              </a:spcAft>
              <a:buFont typeface="Arial" panose="020B0604020202020204" pitchFamily="34" charset="0"/>
            </a:lvl8pPr>
            <a:lvl9pPr fontAlgn="base">
              <a:spcBef>
                <a:spcPct val="0"/>
              </a:spcBef>
              <a:spcAft>
                <a:spcPct val="0"/>
              </a:spcAft>
              <a:buFont typeface="Arial" panose="020B0604020202020204" pitchFamily="34" charset="0"/>
            </a:lvl9pPr>
          </a:lstStyle>
          <a:p>
            <a:r>
              <a:rPr lang="en-US" altLang="zh-CN" sz="1200" dirty="0" err="1"/>
              <a:t>VsCode</a:t>
            </a:r>
            <a:r>
              <a:rPr lang="en-US" altLang="zh-CN" sz="1200" dirty="0"/>
              <a:t>+</a:t>
            </a:r>
            <a:r>
              <a:rPr lang="zh-CN" altLang="en-US" sz="1200" dirty="0"/>
              <a:t>插件</a:t>
            </a:r>
          </a:p>
        </p:txBody>
      </p:sp>
      <p:pic>
        <p:nvPicPr>
          <p:cNvPr id="1026" name="Picture 2" descr="“IDEA”的图片搜索结果">
            <a:extLst>
              <a:ext uri="{FF2B5EF4-FFF2-40B4-BE49-F238E27FC236}">
                <a16:creationId xmlns:a16="http://schemas.microsoft.com/office/drawing/2014/main" id="{74A8600A-CFFC-CCB0-243E-E1A49F6E69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9424" y="1607241"/>
            <a:ext cx="545251" cy="54525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F97F7245-3248-6DE5-A4BF-F83600BF263E}"/>
              </a:ext>
            </a:extLst>
          </p:cNvPr>
          <p:cNvSpPr txBox="1"/>
          <p:nvPr/>
        </p:nvSpPr>
        <p:spPr>
          <a:xfrm>
            <a:off x="5520571" y="2458565"/>
            <a:ext cx="9629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indent="0">
              <a:defRPr sz="1400">
                <a:latin typeface="微软雅黑" panose="020B0503020204020204" pitchFamily="34" charset="-122"/>
                <a:ea typeface="微软雅黑" panose="020B0503020204020204" pitchFamily="34" charset="-122"/>
              </a:defRPr>
            </a:lvl1pPr>
            <a:lvl6pPr fontAlgn="base">
              <a:spcBef>
                <a:spcPct val="0"/>
              </a:spcBef>
              <a:spcAft>
                <a:spcPct val="0"/>
              </a:spcAft>
              <a:buFont typeface="Arial" panose="020B0604020202020204" pitchFamily="34" charset="0"/>
            </a:lvl6pPr>
            <a:lvl7pPr fontAlgn="base">
              <a:spcBef>
                <a:spcPct val="0"/>
              </a:spcBef>
              <a:spcAft>
                <a:spcPct val="0"/>
              </a:spcAft>
              <a:buFont typeface="Arial" panose="020B0604020202020204" pitchFamily="34" charset="0"/>
            </a:lvl7pPr>
            <a:lvl8pPr fontAlgn="base">
              <a:spcBef>
                <a:spcPct val="0"/>
              </a:spcBef>
              <a:spcAft>
                <a:spcPct val="0"/>
              </a:spcAft>
              <a:buFont typeface="Arial" panose="020B0604020202020204" pitchFamily="34" charset="0"/>
            </a:lvl8pPr>
            <a:lvl9pPr fontAlgn="base">
              <a:spcBef>
                <a:spcPct val="0"/>
              </a:spcBef>
              <a:spcAft>
                <a:spcPct val="0"/>
              </a:spcAft>
              <a:buFont typeface="Arial" panose="020B0604020202020204" pitchFamily="34" charset="0"/>
            </a:lvl9pPr>
          </a:lstStyle>
          <a:p>
            <a:r>
              <a:rPr lang="en-US" altLang="zh-CN" sz="1200" dirty="0"/>
              <a:t>IDEA+</a:t>
            </a:r>
            <a:r>
              <a:rPr lang="zh-CN" altLang="en-US" sz="1200" dirty="0"/>
              <a:t>插件</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81C54D-5169-4DAC-B99B-F7A6311CBB1E}"/>
              </a:ext>
            </a:extLst>
          </p:cNvPr>
          <p:cNvSpPr>
            <a:spLocks noGrp="1"/>
          </p:cNvSpPr>
          <p:nvPr>
            <p:ph type="title"/>
          </p:nvPr>
        </p:nvSpPr>
        <p:spPr/>
        <p:txBody>
          <a:bodyPr/>
          <a:lstStyle/>
          <a:p>
            <a:r>
              <a:rPr lang="en-US" altLang="zh-CN" sz="2135" noProof="1">
                <a:sym typeface="+mn-ea"/>
              </a:rPr>
              <a:t>Remix</a:t>
            </a:r>
            <a:r>
              <a:rPr lang="zh-CN" altLang="en-US" sz="2135" noProof="1">
                <a:sym typeface="+mn-ea"/>
              </a:rPr>
              <a:t> </a:t>
            </a:r>
            <a:r>
              <a:rPr lang="en-US" altLang="zh-CN" sz="2135" noProof="1">
                <a:sym typeface="+mn-ea"/>
              </a:rPr>
              <a:t>IDE</a:t>
            </a:r>
            <a:endParaRPr lang="zh-CN" altLang="en-US" noProof="1"/>
          </a:p>
        </p:txBody>
      </p:sp>
      <p:sp>
        <p:nvSpPr>
          <p:cNvPr id="35842" name="文本框 3">
            <a:extLst>
              <a:ext uri="{FF2B5EF4-FFF2-40B4-BE49-F238E27FC236}">
                <a16:creationId xmlns:a16="http://schemas.microsoft.com/office/drawing/2014/main" id="{D735EDD0-4176-4028-AC58-E685FDBBDF63}"/>
              </a:ext>
            </a:extLst>
          </p:cNvPr>
          <p:cNvSpPr txBox="1">
            <a:spLocks noChangeArrowheads="1"/>
          </p:cNvSpPr>
          <p:nvPr/>
        </p:nvSpPr>
        <p:spPr bwMode="auto">
          <a:xfrm>
            <a:off x="290384" y="887156"/>
            <a:ext cx="497977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dirty="0" err="1">
                <a:latin typeface="微软雅黑" panose="020B0503020204020204" pitchFamily="34" charset="-122"/>
                <a:ea typeface="微软雅黑" panose="020B0503020204020204" pitchFamily="34" charset="-122"/>
              </a:rPr>
              <a:t>Remix是以太坊官方的DApp（去中心化应用</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线上开发环境</a:t>
            </a:r>
            <a:endParaRPr lang="en-US" altLang="zh-CN" sz="1400" dirty="0">
              <a:latin typeface="微软雅黑" panose="020B0503020204020204" pitchFamily="34" charset="-122"/>
              <a:ea typeface="微软雅黑" panose="020B0503020204020204" pitchFamily="34" charset="-122"/>
            </a:endParaRPr>
          </a:p>
          <a:p>
            <a:r>
              <a:rPr lang="zh-CN" altLang="en-US" sz="1200" dirty="0">
                <a:solidFill>
                  <a:schemeClr val="tx2">
                    <a:lumMod val="75000"/>
                  </a:schemeClr>
                </a:solidFill>
                <a:latin typeface="微软雅黑" panose="020B0503020204020204" pitchFamily="34" charset="-122"/>
                <a:ea typeface="微软雅黑" panose="020B0503020204020204" pitchFamily="34" charset="-122"/>
              </a:rPr>
              <a:t>（</a:t>
            </a:r>
            <a:r>
              <a:rPr lang="en-US" altLang="zh-CN" sz="1200" dirty="0">
                <a:solidFill>
                  <a:schemeClr val="tx2">
                    <a:lumMod val="75000"/>
                  </a:schemeClr>
                </a:solidFill>
                <a:latin typeface="微软雅黑" panose="020B0503020204020204" pitchFamily="34" charset="-122"/>
                <a:ea typeface="微软雅黑" panose="020B0503020204020204" pitchFamily="34" charset="-122"/>
              </a:rPr>
              <a:t>WEB</a:t>
            </a:r>
            <a:r>
              <a:rPr lang="zh-CN" altLang="en-US" sz="1200" dirty="0">
                <a:solidFill>
                  <a:schemeClr val="tx2">
                    <a:lumMod val="75000"/>
                  </a:schemeClr>
                </a:solidFill>
                <a:latin typeface="微软雅黑" panose="020B0503020204020204" pitchFamily="34" charset="-122"/>
                <a:ea typeface="微软雅黑" panose="020B0503020204020204" pitchFamily="34" charset="-122"/>
              </a:rPr>
              <a:t> </a:t>
            </a:r>
            <a:r>
              <a:rPr lang="en-US" altLang="zh-CN" sz="1200" dirty="0">
                <a:solidFill>
                  <a:schemeClr val="tx2">
                    <a:lumMod val="75000"/>
                  </a:schemeClr>
                </a:solidFill>
                <a:latin typeface="微软雅黑" panose="020B0503020204020204" pitchFamily="34" charset="-122"/>
                <a:ea typeface="微软雅黑" panose="020B0503020204020204" pitchFamily="34" charset="-122"/>
              </a:rPr>
              <a:t>IDE</a:t>
            </a:r>
            <a:r>
              <a:rPr lang="zh-CN" altLang="en-US" sz="1200" dirty="0">
                <a:solidFill>
                  <a:schemeClr val="tx2">
                    <a:lumMod val="75000"/>
                  </a:schemeClr>
                </a:solidFill>
                <a:latin typeface="微软雅黑" panose="020B0503020204020204" pitchFamily="34" charset="-122"/>
                <a:ea typeface="微软雅黑" panose="020B0503020204020204" pitchFamily="34" charset="-122"/>
              </a:rPr>
              <a:t>，有时需要科学上网）</a:t>
            </a:r>
            <a:endParaRPr lang="en-US" altLang="zh-CN" sz="12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7" name="文本框 3">
            <a:extLst>
              <a:ext uri="{FF2B5EF4-FFF2-40B4-BE49-F238E27FC236}">
                <a16:creationId xmlns:a16="http://schemas.microsoft.com/office/drawing/2014/main" id="{7E80F48C-185B-4143-A3EE-233BB8C91C73}"/>
              </a:ext>
            </a:extLst>
          </p:cNvPr>
          <p:cNvSpPr txBox="1">
            <a:spLocks noChangeArrowheads="1"/>
          </p:cNvSpPr>
          <p:nvPr/>
        </p:nvSpPr>
        <p:spPr bwMode="auto">
          <a:xfrm>
            <a:off x="352167" y="1814268"/>
            <a:ext cx="2341605" cy="172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nSpc>
                <a:spcPct val="150000"/>
              </a:lnSpc>
            </a:pPr>
            <a:r>
              <a:rPr lang="zh-CN" altLang="en-US" sz="1200" dirty="0">
                <a:latin typeface="微软雅黑" panose="020B0503020204020204" pitchFamily="34" charset="-122"/>
                <a:ea typeface="微软雅黑" panose="020B0503020204020204" pitchFamily="34" charset="-122"/>
              </a:rPr>
              <a:t>支持功能</a:t>
            </a:r>
            <a:endParaRPr lang="en-US" altLang="zh-CN" sz="12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200" dirty="0">
                <a:solidFill>
                  <a:schemeClr val="tx2">
                    <a:lumMod val="75000"/>
                  </a:schemeClr>
                </a:solidFill>
                <a:latin typeface="微软雅黑" panose="020B0503020204020204" pitchFamily="34" charset="-122"/>
                <a:ea typeface="微软雅黑" panose="020B0503020204020204" pitchFamily="34" charset="-122"/>
              </a:rPr>
              <a:t>代码智能提示</a:t>
            </a:r>
            <a:endParaRPr lang="en-US" altLang="zh-CN" sz="1200" dirty="0">
              <a:solidFill>
                <a:schemeClr val="tx2">
                  <a:lumMod val="75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200" dirty="0">
                <a:solidFill>
                  <a:schemeClr val="tx2">
                    <a:lumMod val="75000"/>
                  </a:schemeClr>
                </a:solidFill>
                <a:latin typeface="微软雅黑" panose="020B0503020204020204" pitchFamily="34" charset="-122"/>
                <a:ea typeface="微软雅黑" panose="020B0503020204020204" pitchFamily="34" charset="-122"/>
              </a:rPr>
              <a:t>一键编译</a:t>
            </a:r>
            <a:r>
              <a:rPr lang="en-US" altLang="zh-CN" sz="1200" dirty="0">
                <a:solidFill>
                  <a:schemeClr val="tx2">
                    <a:lumMod val="75000"/>
                  </a:schemeClr>
                </a:solidFill>
                <a:latin typeface="微软雅黑" panose="020B0503020204020204" pitchFamily="34" charset="-122"/>
                <a:ea typeface="微软雅黑" panose="020B0503020204020204" pitchFamily="34" charset="-122"/>
              </a:rPr>
              <a:t>&amp;</a:t>
            </a:r>
            <a:r>
              <a:rPr lang="zh-CN" altLang="en-US" sz="1200" dirty="0">
                <a:solidFill>
                  <a:schemeClr val="tx2">
                    <a:lumMod val="75000"/>
                  </a:schemeClr>
                </a:solidFill>
                <a:latin typeface="微软雅黑" panose="020B0503020204020204" pitchFamily="34" charset="-122"/>
                <a:ea typeface="微软雅黑" panose="020B0503020204020204" pitchFamily="34" charset="-122"/>
              </a:rPr>
              <a:t>部署合约</a:t>
            </a:r>
            <a:endParaRPr lang="en-US" altLang="zh-CN" sz="1200" dirty="0">
              <a:solidFill>
                <a:schemeClr val="tx2">
                  <a:lumMod val="75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200" dirty="0">
                <a:solidFill>
                  <a:schemeClr val="tx2">
                    <a:lumMod val="75000"/>
                  </a:schemeClr>
                </a:solidFill>
                <a:latin typeface="微软雅黑" panose="020B0503020204020204" pitchFamily="34" charset="-122"/>
                <a:ea typeface="微软雅黑" panose="020B0503020204020204" pitchFamily="34" charset="-122"/>
              </a:rPr>
              <a:t>可连接本地</a:t>
            </a:r>
            <a:r>
              <a:rPr lang="en-US" altLang="zh-CN" sz="1200" dirty="0">
                <a:solidFill>
                  <a:schemeClr val="tx2">
                    <a:lumMod val="75000"/>
                  </a:schemeClr>
                </a:solidFill>
                <a:latin typeface="微软雅黑" panose="020B0503020204020204" pitchFamily="34" charset="-122"/>
                <a:ea typeface="微软雅黑" panose="020B0503020204020204" pitchFamily="34" charset="-122"/>
              </a:rPr>
              <a:t>Ganache</a:t>
            </a:r>
            <a:r>
              <a:rPr lang="zh-CN" altLang="en-US" sz="1200" dirty="0">
                <a:solidFill>
                  <a:schemeClr val="tx2">
                    <a:lumMod val="75000"/>
                  </a:schemeClr>
                </a:solidFill>
                <a:latin typeface="微软雅黑" panose="020B0503020204020204" pitchFamily="34" charset="-122"/>
                <a:ea typeface="微软雅黑" panose="020B0503020204020204" pitchFamily="34" charset="-122"/>
              </a:rPr>
              <a:t>网络</a:t>
            </a:r>
            <a:endParaRPr lang="en-US" altLang="zh-CN" sz="1200" dirty="0">
              <a:solidFill>
                <a:schemeClr val="tx2">
                  <a:lumMod val="75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200" dirty="0">
                <a:solidFill>
                  <a:schemeClr val="tx2">
                    <a:lumMod val="75000"/>
                  </a:schemeClr>
                </a:solidFill>
                <a:latin typeface="微软雅黑" panose="020B0503020204020204" pitchFamily="34" charset="-122"/>
                <a:ea typeface="微软雅黑" panose="020B0503020204020204" pitchFamily="34" charset="-122"/>
              </a:rPr>
              <a:t>可视化调试合约</a:t>
            </a:r>
            <a:endParaRPr lang="en-US" altLang="zh-CN" sz="1200" dirty="0">
              <a:solidFill>
                <a:schemeClr val="tx2">
                  <a:lumMod val="75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200" dirty="0">
                <a:solidFill>
                  <a:schemeClr val="tx2">
                    <a:lumMod val="75000"/>
                  </a:schemeClr>
                </a:solidFill>
                <a:latin typeface="微软雅黑" panose="020B0503020204020204" pitchFamily="34" charset="-122"/>
                <a:ea typeface="微软雅黑" panose="020B0503020204020204" pitchFamily="34" charset="-122"/>
              </a:rPr>
              <a:t>代码静态分析</a:t>
            </a:r>
            <a:endParaRPr lang="en-US" altLang="zh-CN" sz="1200" dirty="0">
              <a:solidFill>
                <a:schemeClr val="tx2">
                  <a:lumMod val="7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05FE6DA-CEC8-4A29-9546-A682034375EF}"/>
              </a:ext>
            </a:extLst>
          </p:cNvPr>
          <p:cNvPicPr>
            <a:picLocks noChangeAspect="1"/>
          </p:cNvPicPr>
          <p:nvPr/>
        </p:nvPicPr>
        <p:blipFill>
          <a:blip r:embed="rId3"/>
          <a:stretch>
            <a:fillRect/>
          </a:stretch>
        </p:blipFill>
        <p:spPr>
          <a:xfrm>
            <a:off x="2693772" y="1453974"/>
            <a:ext cx="5095541" cy="2442277"/>
          </a:xfrm>
          <a:prstGeom prst="rect">
            <a:avLst/>
          </a:prstGeom>
        </p:spPr>
      </p:pic>
    </p:spTree>
    <p:extLst>
      <p:ext uri="{BB962C8B-B14F-4D97-AF65-F5344CB8AC3E}">
        <p14:creationId xmlns:p14="http://schemas.microsoft.com/office/powerpoint/2010/main" val="234284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1E4533-99C7-49AD-B51D-F0EDE6C9D1CA}"/>
              </a:ext>
            </a:extLst>
          </p:cNvPr>
          <p:cNvSpPr>
            <a:spLocks noGrp="1"/>
          </p:cNvSpPr>
          <p:nvPr>
            <p:ph type="title"/>
          </p:nvPr>
        </p:nvSpPr>
        <p:spPr/>
        <p:txBody>
          <a:bodyPr/>
          <a:lstStyle/>
          <a:p>
            <a:r>
              <a:rPr lang="en-US" altLang="zh-CN" sz="2135" noProof="1">
                <a:sym typeface="+mn-ea"/>
              </a:rPr>
              <a:t>Rem</a:t>
            </a:r>
            <a:r>
              <a:rPr lang="zh-CN" altLang="en-US" sz="2135" noProof="1">
                <a:sym typeface="+mn-ea"/>
              </a:rPr>
              <a:t>ix IDE（续）</a:t>
            </a:r>
            <a:endParaRPr lang="zh-CN" altLang="en-US" noProof="1"/>
          </a:p>
        </p:txBody>
      </p:sp>
      <p:sp>
        <p:nvSpPr>
          <p:cNvPr id="37890" name="文本框 2">
            <a:extLst>
              <a:ext uri="{FF2B5EF4-FFF2-40B4-BE49-F238E27FC236}">
                <a16:creationId xmlns:a16="http://schemas.microsoft.com/office/drawing/2014/main" id="{05308385-F445-46F6-85A1-EF76ECD1BA6D}"/>
              </a:ext>
            </a:extLst>
          </p:cNvPr>
          <p:cNvSpPr txBox="1">
            <a:spLocks noChangeArrowheads="1"/>
          </p:cNvSpPr>
          <p:nvPr/>
        </p:nvSpPr>
        <p:spPr bwMode="auto">
          <a:xfrm>
            <a:off x="266700" y="950913"/>
            <a:ext cx="3487738" cy="90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nSpc>
                <a:spcPct val="130000"/>
              </a:lnSpc>
              <a:buFont typeface="Wingdings" panose="05000000000000000000" pitchFamily="2" charset="2"/>
              <a:buNone/>
            </a:pPr>
            <a:r>
              <a:rPr lang="en-US" altLang="zh-CN" sz="1400" b="1" dirty="0">
                <a:latin typeface="微软雅黑" panose="020B0503020204020204" pitchFamily="34" charset="-122"/>
                <a:ea typeface="微软雅黑" panose="020B0503020204020204" pitchFamily="34" charset="-122"/>
              </a:rPr>
              <a:t>1</a:t>
            </a:r>
            <a:r>
              <a:rPr lang="zh-CN" altLang="en-US" sz="1400" b="1" dirty="0">
                <a:latin typeface="微软雅黑" panose="020B0503020204020204" pitchFamily="34" charset="-122"/>
                <a:ea typeface="微软雅黑" panose="020B0503020204020204" pitchFamily="34" charset="-122"/>
              </a:rPr>
              <a:t>、创建应用</a:t>
            </a:r>
          </a:p>
          <a:p>
            <a:pPr>
              <a:lnSpc>
                <a:spcPct val="130000"/>
              </a:lnSpc>
              <a:buFont typeface="Wingdings" panose="05000000000000000000" pitchFamily="2" charset="2"/>
              <a:buNone/>
            </a:pPr>
            <a:r>
              <a:rPr lang="zh-CN" altLang="en-US" sz="1400" dirty="0">
                <a:latin typeface="微软雅黑" panose="020B0503020204020204" pitchFamily="34" charset="-122"/>
                <a:ea typeface="微软雅黑" panose="020B0503020204020204" pitchFamily="34" charset="-122"/>
              </a:rPr>
              <a:t>       打开</a:t>
            </a:r>
            <a:r>
              <a:rPr lang="en-US" altLang="zh-CN" sz="1400" dirty="0">
                <a:latin typeface="微软雅黑" panose="020B0503020204020204" pitchFamily="34" charset="-122"/>
                <a:ea typeface="微软雅黑" panose="020B0503020204020204" pitchFamily="34" charset="-122"/>
              </a:rPr>
              <a:t>Remix</a:t>
            </a:r>
            <a:r>
              <a:rPr lang="zh-CN" altLang="en-US" sz="1400" dirty="0">
                <a:latin typeface="微软雅黑" panose="020B0503020204020204" pitchFamily="34" charset="-122"/>
                <a:ea typeface="微软雅黑" panose="020B0503020204020204" pitchFamily="34" charset="-122"/>
              </a:rPr>
              <a:t>，整体操作界面如下</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 点击</a:t>
            </a:r>
            <a:r>
              <a:rPr lang="en-US" altLang="zh-CN" sz="1400" dirty="0">
                <a:latin typeface="微软雅黑" panose="020B0503020204020204" pitchFamily="34" charset="-122"/>
                <a:ea typeface="微软雅黑" panose="020B0503020204020204" pitchFamily="34" charset="-122"/>
              </a:rPr>
              <a:t>Solidity</a:t>
            </a:r>
            <a:r>
              <a:rPr lang="zh-CN" altLang="en-US" sz="1400" dirty="0">
                <a:latin typeface="微软雅黑" panose="020B0503020204020204" pitchFamily="34" charset="-122"/>
                <a:ea typeface="微软雅黑" panose="020B0503020204020204" pitchFamily="34" charset="-122"/>
              </a:rPr>
              <a:t>进入标准开发界面：</a:t>
            </a:r>
          </a:p>
        </p:txBody>
      </p:sp>
      <p:pic>
        <p:nvPicPr>
          <p:cNvPr id="5" name="图片 4">
            <a:extLst>
              <a:ext uri="{FF2B5EF4-FFF2-40B4-BE49-F238E27FC236}">
                <a16:creationId xmlns:a16="http://schemas.microsoft.com/office/drawing/2014/main" id="{CD3EC411-BB2E-432C-94F3-EF650D05BCCC}"/>
              </a:ext>
            </a:extLst>
          </p:cNvPr>
          <p:cNvPicPr>
            <a:picLocks noChangeAspect="1"/>
          </p:cNvPicPr>
          <p:nvPr/>
        </p:nvPicPr>
        <p:blipFill>
          <a:blip r:embed="rId3"/>
          <a:stretch>
            <a:fillRect/>
          </a:stretch>
        </p:blipFill>
        <p:spPr>
          <a:xfrm>
            <a:off x="4005521" y="2001793"/>
            <a:ext cx="4030728" cy="2082115"/>
          </a:xfrm>
          <a:prstGeom prst="rect">
            <a:avLst/>
          </a:prstGeom>
        </p:spPr>
      </p:pic>
      <p:pic>
        <p:nvPicPr>
          <p:cNvPr id="8" name="图片 7">
            <a:extLst>
              <a:ext uri="{FF2B5EF4-FFF2-40B4-BE49-F238E27FC236}">
                <a16:creationId xmlns:a16="http://schemas.microsoft.com/office/drawing/2014/main" id="{AA15FCF8-13CF-4D9E-A9CF-8E026A52B7AA}"/>
              </a:ext>
            </a:extLst>
          </p:cNvPr>
          <p:cNvPicPr>
            <a:picLocks noChangeAspect="1"/>
          </p:cNvPicPr>
          <p:nvPr/>
        </p:nvPicPr>
        <p:blipFill>
          <a:blip r:embed="rId4"/>
          <a:stretch>
            <a:fillRect/>
          </a:stretch>
        </p:blipFill>
        <p:spPr>
          <a:xfrm>
            <a:off x="91751" y="2001793"/>
            <a:ext cx="3828572" cy="2082115"/>
          </a:xfrm>
          <a:prstGeom prst="rect">
            <a:avLst/>
          </a:prstGeom>
        </p:spPr>
      </p:pic>
    </p:spTree>
    <p:extLst>
      <p:ext uri="{BB962C8B-B14F-4D97-AF65-F5344CB8AC3E}">
        <p14:creationId xmlns:p14="http://schemas.microsoft.com/office/powerpoint/2010/main" val="1284749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E463B-3D34-4F13-9C6B-2D70AB1B5EFC}"/>
              </a:ext>
            </a:extLst>
          </p:cNvPr>
          <p:cNvSpPr>
            <a:spLocks noGrp="1"/>
          </p:cNvSpPr>
          <p:nvPr>
            <p:ph type="title"/>
          </p:nvPr>
        </p:nvSpPr>
        <p:spPr/>
        <p:txBody>
          <a:bodyPr/>
          <a:lstStyle/>
          <a:p>
            <a:r>
              <a:rPr lang="en-US" altLang="zh-CN" sz="2135" noProof="1">
                <a:sym typeface="+mn-ea"/>
              </a:rPr>
              <a:t>Rem</a:t>
            </a:r>
            <a:r>
              <a:rPr lang="zh-CN" altLang="en-US" sz="2135" noProof="1">
                <a:sym typeface="+mn-ea"/>
              </a:rPr>
              <a:t>ix IDE（续）</a:t>
            </a:r>
            <a:endParaRPr lang="zh-CN" altLang="en-US" noProof="1"/>
          </a:p>
        </p:txBody>
      </p:sp>
      <p:sp>
        <p:nvSpPr>
          <p:cNvPr id="39938" name="文本框 3">
            <a:extLst>
              <a:ext uri="{FF2B5EF4-FFF2-40B4-BE49-F238E27FC236}">
                <a16:creationId xmlns:a16="http://schemas.microsoft.com/office/drawing/2014/main" id="{46C3B5B8-C69C-4962-A34B-4EB08B07F383}"/>
              </a:ext>
            </a:extLst>
          </p:cNvPr>
          <p:cNvSpPr txBox="1">
            <a:spLocks noChangeArrowheads="1"/>
          </p:cNvSpPr>
          <p:nvPr/>
        </p:nvSpPr>
        <p:spPr bwMode="auto">
          <a:xfrm>
            <a:off x="260350" y="801688"/>
            <a:ext cx="74580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b="1" dirty="0">
                <a:latin typeface="微软雅黑" panose="020B0503020204020204" pitchFamily="34" charset="-122"/>
                <a:ea typeface="微软雅黑" panose="020B0503020204020204" pitchFamily="34" charset="-122"/>
              </a:rPr>
              <a:t>2</a:t>
            </a:r>
            <a:r>
              <a:rPr lang="zh-CN" altLang="en-US" sz="1400" b="1" dirty="0">
                <a:latin typeface="微软雅黑" panose="020B0503020204020204" pitchFamily="34" charset="-122"/>
                <a:ea typeface="微软雅黑" panose="020B0503020204020204" pitchFamily="34" charset="-122"/>
              </a:rPr>
              <a:t>、编译</a:t>
            </a:r>
            <a:r>
              <a:rPr lang="en-US" altLang="zh-CN" sz="1400" b="1" dirty="0">
                <a:latin typeface="微软雅黑" panose="020B0503020204020204" pitchFamily="34" charset="-122"/>
                <a:ea typeface="微软雅黑" panose="020B0503020204020204" pitchFamily="34" charset="-122"/>
              </a:rPr>
              <a:t>&amp;</a:t>
            </a:r>
            <a:r>
              <a:rPr lang="zh-CN" altLang="en-US" sz="1400" b="1" dirty="0">
                <a:latin typeface="微软雅黑" panose="020B0503020204020204" pitchFamily="34" charset="-122"/>
                <a:ea typeface="微软雅黑" panose="020B0503020204020204" pitchFamily="34" charset="-122"/>
              </a:rPr>
              <a:t>部署合约</a:t>
            </a:r>
          </a:p>
        </p:txBody>
      </p:sp>
      <p:sp>
        <p:nvSpPr>
          <p:cNvPr id="39939" name="文本框 4">
            <a:extLst>
              <a:ext uri="{FF2B5EF4-FFF2-40B4-BE49-F238E27FC236}">
                <a16:creationId xmlns:a16="http://schemas.microsoft.com/office/drawing/2014/main" id="{468CF49D-AEFB-4A00-A340-59C3EC943F3F}"/>
              </a:ext>
            </a:extLst>
          </p:cNvPr>
          <p:cNvSpPr txBox="1">
            <a:spLocks noChangeArrowheads="1"/>
          </p:cNvSpPr>
          <p:nvPr/>
        </p:nvSpPr>
        <p:spPr bwMode="auto">
          <a:xfrm>
            <a:off x="260350" y="1165225"/>
            <a:ext cx="3763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dirty="0">
                <a:sym typeface="黑体" panose="02010609060101010101" pitchFamily="49" charset="-122"/>
              </a:rPr>
              <a:t>       </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左侧菜单栏点击      即可进入编译页面，选择最新的编译器等待加载（建议科学上网）</a:t>
            </a:r>
          </a:p>
        </p:txBody>
      </p:sp>
      <p:pic>
        <p:nvPicPr>
          <p:cNvPr id="3" name="图片 2">
            <a:extLst>
              <a:ext uri="{FF2B5EF4-FFF2-40B4-BE49-F238E27FC236}">
                <a16:creationId xmlns:a16="http://schemas.microsoft.com/office/drawing/2014/main" id="{BB95878C-E898-9740-A675-C76C3DE48168}"/>
              </a:ext>
            </a:extLst>
          </p:cNvPr>
          <p:cNvPicPr>
            <a:picLocks noChangeAspect="1"/>
          </p:cNvPicPr>
          <p:nvPr/>
        </p:nvPicPr>
        <p:blipFill>
          <a:blip r:embed="rId3"/>
          <a:stretch>
            <a:fillRect/>
          </a:stretch>
        </p:blipFill>
        <p:spPr>
          <a:xfrm>
            <a:off x="1925980" y="1182865"/>
            <a:ext cx="216351" cy="243970"/>
          </a:xfrm>
          <a:prstGeom prst="rect">
            <a:avLst/>
          </a:prstGeom>
        </p:spPr>
      </p:pic>
      <p:pic>
        <p:nvPicPr>
          <p:cNvPr id="6" name="图片 5">
            <a:extLst>
              <a:ext uri="{FF2B5EF4-FFF2-40B4-BE49-F238E27FC236}">
                <a16:creationId xmlns:a16="http://schemas.microsoft.com/office/drawing/2014/main" id="{7FF1C628-BB2B-4DB5-96AA-71C0CEF4A8DD}"/>
              </a:ext>
            </a:extLst>
          </p:cNvPr>
          <p:cNvPicPr>
            <a:picLocks noChangeAspect="1"/>
          </p:cNvPicPr>
          <p:nvPr/>
        </p:nvPicPr>
        <p:blipFill>
          <a:blip r:embed="rId4"/>
          <a:stretch>
            <a:fillRect/>
          </a:stretch>
        </p:blipFill>
        <p:spPr>
          <a:xfrm>
            <a:off x="2971799" y="1745595"/>
            <a:ext cx="5028609" cy="241019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E463B-3D34-4F13-9C6B-2D70AB1B5EFC}"/>
              </a:ext>
            </a:extLst>
          </p:cNvPr>
          <p:cNvSpPr>
            <a:spLocks noGrp="1"/>
          </p:cNvSpPr>
          <p:nvPr>
            <p:ph type="title"/>
          </p:nvPr>
        </p:nvSpPr>
        <p:spPr/>
        <p:txBody>
          <a:bodyPr/>
          <a:lstStyle/>
          <a:p>
            <a:r>
              <a:rPr lang="en-US" altLang="zh-CN" sz="2135" noProof="1">
                <a:sym typeface="+mn-ea"/>
              </a:rPr>
              <a:t>Rem</a:t>
            </a:r>
            <a:r>
              <a:rPr lang="zh-CN" altLang="en-US" sz="2135" noProof="1">
                <a:sym typeface="+mn-ea"/>
              </a:rPr>
              <a:t>ix IDE（续）</a:t>
            </a:r>
            <a:endParaRPr lang="zh-CN" altLang="en-US" noProof="1"/>
          </a:p>
        </p:txBody>
      </p:sp>
      <p:sp>
        <p:nvSpPr>
          <p:cNvPr id="39938" name="文本框 3">
            <a:extLst>
              <a:ext uri="{FF2B5EF4-FFF2-40B4-BE49-F238E27FC236}">
                <a16:creationId xmlns:a16="http://schemas.microsoft.com/office/drawing/2014/main" id="{46C3B5B8-C69C-4962-A34B-4EB08B07F383}"/>
              </a:ext>
            </a:extLst>
          </p:cNvPr>
          <p:cNvSpPr txBox="1">
            <a:spLocks noChangeArrowheads="1"/>
          </p:cNvSpPr>
          <p:nvPr/>
        </p:nvSpPr>
        <p:spPr bwMode="auto">
          <a:xfrm>
            <a:off x="260350" y="801688"/>
            <a:ext cx="74580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b="1" dirty="0">
                <a:latin typeface="微软雅黑" panose="020B0503020204020204" pitchFamily="34" charset="-122"/>
                <a:ea typeface="微软雅黑" panose="020B0503020204020204" pitchFamily="34" charset="-122"/>
              </a:rPr>
              <a:t>3</a:t>
            </a:r>
            <a:r>
              <a:rPr lang="zh-CN" altLang="en-US" sz="1400" b="1" dirty="0">
                <a:latin typeface="微软雅黑" panose="020B0503020204020204" pitchFamily="34" charset="-122"/>
                <a:ea typeface="微软雅黑" panose="020B0503020204020204" pitchFamily="34" charset="-122"/>
              </a:rPr>
              <a:t>、调试合约</a:t>
            </a:r>
          </a:p>
        </p:txBody>
      </p:sp>
      <p:sp>
        <p:nvSpPr>
          <p:cNvPr id="39939" name="文本框 4">
            <a:extLst>
              <a:ext uri="{FF2B5EF4-FFF2-40B4-BE49-F238E27FC236}">
                <a16:creationId xmlns:a16="http://schemas.microsoft.com/office/drawing/2014/main" id="{468CF49D-AEFB-4A00-A340-59C3EC943F3F}"/>
              </a:ext>
            </a:extLst>
          </p:cNvPr>
          <p:cNvSpPr txBox="1">
            <a:spLocks noChangeArrowheads="1"/>
          </p:cNvSpPr>
          <p:nvPr/>
        </p:nvSpPr>
        <p:spPr bwMode="auto">
          <a:xfrm>
            <a:off x="260350" y="1165225"/>
            <a:ext cx="376396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dirty="0">
                <a:sym typeface="黑体" panose="02010609060101010101" pitchFamily="49" charset="-122"/>
              </a:rPr>
              <a:t>       </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左侧菜单栏点击      即可进入调试页面，这里可以选择使用本地的</a:t>
            </a:r>
            <a:r>
              <a:rPr lang="en-US" altLang="zh-CN" sz="1400" dirty="0">
                <a:latin typeface="微软雅黑" panose="020B0503020204020204" pitchFamily="34" charset="-122"/>
                <a:ea typeface="微软雅黑" panose="020B0503020204020204" pitchFamily="34" charset="-122"/>
                <a:sym typeface="黑体" panose="02010609060101010101" pitchFamily="49" charset="-122"/>
              </a:rPr>
              <a:t>Ganache</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作为区块链网络进行合约的读写操作</a:t>
            </a:r>
          </a:p>
        </p:txBody>
      </p:sp>
      <p:pic>
        <p:nvPicPr>
          <p:cNvPr id="6" name="图片 5">
            <a:extLst>
              <a:ext uri="{FF2B5EF4-FFF2-40B4-BE49-F238E27FC236}">
                <a16:creationId xmlns:a16="http://schemas.microsoft.com/office/drawing/2014/main" id="{C64621B8-1935-7E47-8079-54DC099C6593}"/>
              </a:ext>
            </a:extLst>
          </p:cNvPr>
          <p:cNvPicPr>
            <a:picLocks noChangeAspect="1"/>
          </p:cNvPicPr>
          <p:nvPr/>
        </p:nvPicPr>
        <p:blipFill>
          <a:blip r:embed="rId3"/>
          <a:stretch>
            <a:fillRect/>
          </a:stretch>
        </p:blipFill>
        <p:spPr>
          <a:xfrm>
            <a:off x="1965346" y="1165225"/>
            <a:ext cx="221799" cy="277249"/>
          </a:xfrm>
          <a:prstGeom prst="rect">
            <a:avLst/>
          </a:prstGeom>
        </p:spPr>
      </p:pic>
      <p:sp>
        <p:nvSpPr>
          <p:cNvPr id="13" name="文本框 4">
            <a:extLst>
              <a:ext uri="{FF2B5EF4-FFF2-40B4-BE49-F238E27FC236}">
                <a16:creationId xmlns:a16="http://schemas.microsoft.com/office/drawing/2014/main" id="{CAB8A571-6793-3D43-B641-5B514D132FC2}"/>
              </a:ext>
            </a:extLst>
          </p:cNvPr>
          <p:cNvSpPr txBox="1">
            <a:spLocks noChangeArrowheads="1"/>
          </p:cNvSpPr>
          <p:nvPr/>
        </p:nvSpPr>
        <p:spPr bwMode="auto">
          <a:xfrm>
            <a:off x="260350" y="2286000"/>
            <a:ext cx="3763963" cy="890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lnSpc>
                <a:spcPct val="150000"/>
              </a:lnSpc>
              <a:buFont typeface="Arial" panose="020B0604020202020204" pitchFamily="34" charset="0"/>
              <a:buChar char="•"/>
            </a:pPr>
            <a:r>
              <a:rPr lang="zh-CN" altLang="en-US" sz="1200" dirty="0">
                <a:solidFill>
                  <a:schemeClr val="tx2">
                    <a:lumMod val="75000"/>
                  </a:schemeClr>
                </a:solidFill>
                <a:sym typeface="黑体" panose="02010609060101010101" pitchFamily="49" charset="-122"/>
              </a:rPr>
              <a:t>选择编译后的合约后点击</a:t>
            </a:r>
            <a:r>
              <a:rPr lang="en-US" altLang="zh-CN" sz="1200" dirty="0">
                <a:solidFill>
                  <a:schemeClr val="tx2">
                    <a:lumMod val="75000"/>
                  </a:schemeClr>
                </a:solidFill>
                <a:sym typeface="黑体" panose="02010609060101010101" pitchFamily="49" charset="-122"/>
              </a:rPr>
              <a:t>Deploy</a:t>
            </a:r>
            <a:r>
              <a:rPr lang="zh-CN" altLang="en-US" sz="1200" dirty="0">
                <a:solidFill>
                  <a:schemeClr val="tx2">
                    <a:lumMod val="75000"/>
                  </a:schemeClr>
                </a:solidFill>
                <a:sym typeface="黑体" panose="02010609060101010101" pitchFamily="49" charset="-122"/>
              </a:rPr>
              <a:t>即可部署</a:t>
            </a:r>
            <a:endParaRPr lang="en-US" altLang="zh-CN" sz="1200" dirty="0">
              <a:solidFill>
                <a:schemeClr val="tx2">
                  <a:lumMod val="75000"/>
                </a:schemeClr>
              </a:solidFill>
              <a:sym typeface="黑体" panose="02010609060101010101" pitchFamily="49" charset="-122"/>
            </a:endParaRPr>
          </a:p>
          <a:p>
            <a:pPr marL="285750" indent="-285750">
              <a:lnSpc>
                <a:spcPct val="150000"/>
              </a:lnSpc>
              <a:buFont typeface="Arial" panose="020B0604020202020204" pitchFamily="34" charset="0"/>
              <a:buChar char="•"/>
            </a:pPr>
            <a:r>
              <a:rPr lang="zh-CN" altLang="en-US" sz="1200" dirty="0">
                <a:solidFill>
                  <a:schemeClr val="tx2">
                    <a:lumMod val="75000"/>
                  </a:schemeClr>
                </a:solidFill>
                <a:sym typeface="黑体" panose="02010609060101010101" pitchFamily="49" charset="-122"/>
              </a:rPr>
              <a:t>合约方法将被可视化地陈列，开发者可自由调试</a:t>
            </a:r>
            <a:endParaRPr lang="en-US" altLang="zh-CN" sz="1200" dirty="0">
              <a:solidFill>
                <a:schemeClr val="tx2">
                  <a:lumMod val="75000"/>
                </a:schemeClr>
              </a:solidFill>
              <a:sym typeface="黑体" panose="02010609060101010101" pitchFamily="49" charset="-122"/>
            </a:endParaRPr>
          </a:p>
          <a:p>
            <a:pPr marL="285750" indent="-285750">
              <a:lnSpc>
                <a:spcPct val="150000"/>
              </a:lnSpc>
              <a:buFont typeface="Arial" panose="020B0604020202020204" pitchFamily="34" charset="0"/>
              <a:buChar char="•"/>
            </a:pPr>
            <a:r>
              <a:rPr lang="zh-CN" altLang="en-US" sz="1200" dirty="0">
                <a:solidFill>
                  <a:schemeClr val="tx2">
                    <a:lumMod val="75000"/>
                  </a:schemeClr>
                </a:solidFill>
                <a:sym typeface="黑体" panose="02010609060101010101" pitchFamily="49" charset="-122"/>
              </a:rPr>
              <a:t>编辑器下方的控制台可显示最新的日志信息</a:t>
            </a:r>
          </a:p>
        </p:txBody>
      </p:sp>
      <p:pic>
        <p:nvPicPr>
          <p:cNvPr id="4" name="图片 3">
            <a:extLst>
              <a:ext uri="{FF2B5EF4-FFF2-40B4-BE49-F238E27FC236}">
                <a16:creationId xmlns:a16="http://schemas.microsoft.com/office/drawing/2014/main" id="{E194EB29-5C8B-441B-8E12-10C6844428AF}"/>
              </a:ext>
            </a:extLst>
          </p:cNvPr>
          <p:cNvPicPr>
            <a:picLocks noChangeAspect="1"/>
          </p:cNvPicPr>
          <p:nvPr/>
        </p:nvPicPr>
        <p:blipFill>
          <a:blip r:embed="rId4"/>
          <a:stretch>
            <a:fillRect/>
          </a:stretch>
        </p:blipFill>
        <p:spPr>
          <a:xfrm>
            <a:off x="4687063" y="715008"/>
            <a:ext cx="2186885" cy="3681555"/>
          </a:xfrm>
          <a:prstGeom prst="rect">
            <a:avLst/>
          </a:prstGeom>
        </p:spPr>
      </p:pic>
    </p:spTree>
    <p:extLst>
      <p:ext uri="{BB962C8B-B14F-4D97-AF65-F5344CB8AC3E}">
        <p14:creationId xmlns:p14="http://schemas.microsoft.com/office/powerpoint/2010/main" val="197561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1FE56-2BFC-4603-B7F2-6CA5B91CE4DC}"/>
              </a:ext>
            </a:extLst>
          </p:cNvPr>
          <p:cNvSpPr>
            <a:spLocks noGrp="1"/>
          </p:cNvSpPr>
          <p:nvPr>
            <p:ph type="title"/>
          </p:nvPr>
        </p:nvSpPr>
        <p:spPr/>
        <p:txBody>
          <a:bodyPr/>
          <a:lstStyle/>
          <a:p>
            <a:r>
              <a:rPr lang="en-US" altLang="zh-CN" sz="2135" noProof="1">
                <a:sym typeface="+mn-ea"/>
              </a:rPr>
              <a:t>Rem</a:t>
            </a:r>
            <a:r>
              <a:rPr lang="zh-CN" altLang="en-US" sz="2135" noProof="1">
                <a:sym typeface="+mn-ea"/>
              </a:rPr>
              <a:t>ix IDE（续）</a:t>
            </a:r>
            <a:endParaRPr lang="zh-CN" altLang="en-US" noProof="1"/>
          </a:p>
        </p:txBody>
      </p:sp>
      <p:sp>
        <p:nvSpPr>
          <p:cNvPr id="3" name="文本框 2">
            <a:extLst>
              <a:ext uri="{FF2B5EF4-FFF2-40B4-BE49-F238E27FC236}">
                <a16:creationId xmlns:a16="http://schemas.microsoft.com/office/drawing/2014/main" id="{26DFE53D-4B22-4473-A425-6EEF563864BB}"/>
              </a:ext>
            </a:extLst>
          </p:cNvPr>
          <p:cNvSpPr txBox="1"/>
          <p:nvPr/>
        </p:nvSpPr>
        <p:spPr>
          <a:xfrm>
            <a:off x="312738" y="939800"/>
            <a:ext cx="7369175" cy="523220"/>
          </a:xfrm>
          <a:prstGeom prst="rect">
            <a:avLst/>
          </a:prstGeom>
          <a:noFill/>
        </p:spPr>
        <p:txBody>
          <a:bodyPr>
            <a:spAutoFit/>
          </a:bodyPr>
          <a:lstStyle/>
          <a:p>
            <a:r>
              <a:rPr lang="en-US" altLang="zh-CN" sz="1400" b="1" noProof="1">
                <a:latin typeface="微软雅黑" panose="020B0503020204020204" pitchFamily="34" charset="-122"/>
                <a:ea typeface="微软雅黑" panose="020B0503020204020204" pitchFamily="34" charset="-122"/>
              </a:rPr>
              <a:t>4. </a:t>
            </a:r>
            <a:r>
              <a:rPr lang="zh-CN" altLang="en-US" sz="1400" b="1" noProof="1">
                <a:latin typeface="微软雅黑" panose="020B0503020204020204" pitchFamily="34" charset="-122"/>
                <a:ea typeface="微软雅黑" panose="020B0503020204020204" pitchFamily="34" charset="-122"/>
              </a:rPr>
              <a:t>单步</a:t>
            </a:r>
            <a:r>
              <a:rPr lang="en-US" altLang="zh-CN" sz="1400" b="1" noProof="1">
                <a:latin typeface="微软雅黑" panose="020B0503020204020204" pitchFamily="34" charset="-122"/>
                <a:ea typeface="微软雅黑" panose="020B0503020204020204" pitchFamily="34" charset="-122"/>
              </a:rPr>
              <a:t>Debug</a:t>
            </a:r>
            <a:r>
              <a:rPr lang="zh-CN" altLang="en-US" sz="1400" b="1" noProof="1">
                <a:latin typeface="微软雅黑" panose="020B0503020204020204" pitchFamily="34" charset="-122"/>
                <a:ea typeface="微软雅黑" panose="020B0503020204020204" pitchFamily="34" charset="-122"/>
              </a:rPr>
              <a:t>合约</a:t>
            </a:r>
          </a:p>
          <a:p>
            <a:pPr marL="285750" indent="-285750"/>
            <a:r>
              <a:rPr lang="zh-CN" altLang="en-US" sz="1400" noProof="1">
                <a:latin typeface="微软雅黑" panose="020B0503020204020204" pitchFamily="34" charset="-122"/>
                <a:ea typeface="微软雅黑" panose="020B0503020204020204" pitchFamily="34" charset="-122"/>
              </a:rPr>
              <a:t> 在日志终端窗口处的每一条交易均可进行单步调试，点击</a:t>
            </a:r>
            <a:r>
              <a:rPr lang="en-US" altLang="zh-CN" sz="1400" noProof="1">
                <a:latin typeface="微软雅黑" panose="020B0503020204020204" pitchFamily="34" charset="-122"/>
                <a:ea typeface="微软雅黑" panose="020B0503020204020204" pitchFamily="34" charset="-122"/>
              </a:rPr>
              <a:t>Debug</a:t>
            </a:r>
            <a:r>
              <a:rPr lang="zh-CN" altLang="en-US" sz="1400" noProof="1">
                <a:latin typeface="微软雅黑" panose="020B0503020204020204" pitchFamily="34" charset="-122"/>
                <a:ea typeface="微软雅黑" panose="020B0503020204020204" pitchFamily="34" charset="-122"/>
              </a:rPr>
              <a:t>进入调试窗口。</a:t>
            </a:r>
          </a:p>
        </p:txBody>
      </p:sp>
      <p:sp>
        <p:nvSpPr>
          <p:cNvPr id="46084" name="文本框 6">
            <a:extLst>
              <a:ext uri="{FF2B5EF4-FFF2-40B4-BE49-F238E27FC236}">
                <a16:creationId xmlns:a16="http://schemas.microsoft.com/office/drawing/2014/main" id="{060E9EC3-33F8-4BA1-94AF-211DF713FC05}"/>
              </a:ext>
            </a:extLst>
          </p:cNvPr>
          <p:cNvSpPr txBox="1">
            <a:spLocks noChangeArrowheads="1"/>
          </p:cNvSpPr>
          <p:nvPr/>
        </p:nvSpPr>
        <p:spPr bwMode="auto">
          <a:xfrm>
            <a:off x="3650048" y="2355137"/>
            <a:ext cx="288667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zh-CN" altLang="en-US" sz="1200" dirty="0">
                <a:solidFill>
                  <a:schemeClr val="accent1"/>
                </a:solidFill>
                <a:latin typeface="微软雅黑" panose="020B0503020204020204" pitchFamily="34" charset="-122"/>
                <a:ea typeface="微软雅黑" panose="020B0503020204020204" pitchFamily="34" charset="-122"/>
              </a:rPr>
              <a:t>在</a:t>
            </a:r>
            <a:r>
              <a:rPr lang="en-US" altLang="zh-CN" sz="1200" dirty="0">
                <a:solidFill>
                  <a:schemeClr val="accent1"/>
                </a:solidFill>
                <a:latin typeface="微软雅黑" panose="020B0503020204020204" pitchFamily="34" charset="-122"/>
                <a:ea typeface="微软雅黑" panose="020B0503020204020204" pitchFamily="34" charset="-122"/>
              </a:rPr>
              <a:t>DEBUGGER</a:t>
            </a:r>
            <a:r>
              <a:rPr lang="zh-CN" altLang="en-US" sz="1200" dirty="0">
                <a:solidFill>
                  <a:schemeClr val="accent1"/>
                </a:solidFill>
                <a:latin typeface="微软雅黑" panose="020B0503020204020204" pitchFamily="34" charset="-122"/>
                <a:ea typeface="微软雅黑" panose="020B0503020204020204" pitchFamily="34" charset="-122"/>
              </a:rPr>
              <a:t>窗口可以看到所有</a:t>
            </a:r>
            <a:r>
              <a:rPr lang="en-US" altLang="zh-CN" sz="1200" dirty="0">
                <a:solidFill>
                  <a:schemeClr val="accent1"/>
                </a:solidFill>
                <a:latin typeface="微软雅黑" panose="020B0503020204020204" pitchFamily="34" charset="-122"/>
                <a:ea typeface="微软雅黑" panose="020B0503020204020204" pitchFamily="34" charset="-122"/>
              </a:rPr>
              <a:t>EVM</a:t>
            </a:r>
            <a:r>
              <a:rPr lang="zh-CN" altLang="en-US" sz="1200" dirty="0">
                <a:solidFill>
                  <a:schemeClr val="accent1"/>
                </a:solidFill>
                <a:latin typeface="微软雅黑" panose="020B0503020204020204" pitchFamily="34" charset="-122"/>
                <a:ea typeface="微软雅黑" panose="020B0503020204020204" pitchFamily="34" charset="-122"/>
              </a:rPr>
              <a:t>执行的实时参数信息，包括：</a:t>
            </a:r>
            <a:endParaRPr lang="en-US" altLang="zh-CN" sz="1200" dirty="0">
              <a:solidFill>
                <a:schemeClr val="accent1"/>
              </a:solidFill>
              <a:latin typeface="微软雅黑" panose="020B0503020204020204" pitchFamily="34" charset="-122"/>
              <a:ea typeface="微软雅黑" panose="020B0503020204020204" pitchFamily="34" charset="-122"/>
            </a:endParaRPr>
          </a:p>
          <a:p>
            <a:pPr marL="171450" indent="-171450" algn="just">
              <a:buFont typeface="Arial" panose="020B0604020202020204" pitchFamily="34" charset="0"/>
              <a:buChar char="•"/>
            </a:pPr>
            <a:r>
              <a:rPr lang="zh-CN" altLang="en-US" sz="1200" dirty="0">
                <a:solidFill>
                  <a:schemeClr val="accent1"/>
                </a:solidFill>
                <a:latin typeface="微软雅黑" panose="020B0503020204020204" pitchFamily="34" charset="-122"/>
                <a:ea typeface="微软雅黑" panose="020B0503020204020204" pitchFamily="34" charset="-122"/>
              </a:rPr>
              <a:t>字节码粒度的单步执行</a:t>
            </a:r>
            <a:endParaRPr lang="en-US" altLang="zh-CN" sz="1200" dirty="0">
              <a:solidFill>
                <a:schemeClr val="accent1"/>
              </a:solidFill>
              <a:latin typeface="微软雅黑" panose="020B0503020204020204" pitchFamily="34" charset="-122"/>
              <a:ea typeface="微软雅黑" panose="020B0503020204020204" pitchFamily="34" charset="-122"/>
            </a:endParaRPr>
          </a:p>
          <a:p>
            <a:pPr marL="171450" indent="-171450" algn="just">
              <a:buFont typeface="Arial" panose="020B0604020202020204" pitchFamily="34" charset="0"/>
              <a:buChar char="•"/>
            </a:pPr>
            <a:r>
              <a:rPr lang="zh-CN" altLang="en-US" sz="1200" dirty="0">
                <a:solidFill>
                  <a:schemeClr val="accent1"/>
                </a:solidFill>
                <a:latin typeface="微软雅黑" panose="020B0503020204020204" pitchFamily="34" charset="-122"/>
                <a:ea typeface="微软雅黑" panose="020B0503020204020204" pitchFamily="34" charset="-122"/>
              </a:rPr>
              <a:t>实时堆栈、内存使用量</a:t>
            </a:r>
            <a:endParaRPr lang="en-US" altLang="zh-CN" sz="1200" dirty="0">
              <a:solidFill>
                <a:schemeClr val="accent1"/>
              </a:solidFill>
              <a:latin typeface="微软雅黑" panose="020B0503020204020204" pitchFamily="34" charset="-122"/>
              <a:ea typeface="微软雅黑" panose="020B0503020204020204" pitchFamily="34" charset="-122"/>
            </a:endParaRPr>
          </a:p>
          <a:p>
            <a:pPr marL="171450" indent="-171450" algn="just">
              <a:buFont typeface="Arial" panose="020B0604020202020204" pitchFamily="34" charset="0"/>
              <a:buChar char="•"/>
            </a:pPr>
            <a:r>
              <a:rPr lang="zh-CN" altLang="en-US" sz="1200" dirty="0">
                <a:solidFill>
                  <a:schemeClr val="accent1"/>
                </a:solidFill>
                <a:latin typeface="微软雅黑" panose="020B0503020204020204" pitchFamily="34" charset="-122"/>
                <a:ea typeface="微软雅黑" panose="020B0503020204020204" pitchFamily="34" charset="-122"/>
              </a:rPr>
              <a:t>实时</a:t>
            </a:r>
            <a:r>
              <a:rPr lang="en-US" altLang="zh-CN" sz="1200" dirty="0">
                <a:solidFill>
                  <a:schemeClr val="accent1"/>
                </a:solidFill>
                <a:latin typeface="微软雅黑" panose="020B0503020204020204" pitchFamily="34" charset="-122"/>
                <a:ea typeface="微软雅黑" panose="020B0503020204020204" pitchFamily="34" charset="-122"/>
              </a:rPr>
              <a:t>Gas</a:t>
            </a:r>
            <a:r>
              <a:rPr lang="zh-CN" altLang="en-US" sz="1200" dirty="0">
                <a:solidFill>
                  <a:schemeClr val="accent1"/>
                </a:solidFill>
                <a:latin typeface="微软雅黑" panose="020B0503020204020204" pitchFamily="34" charset="-122"/>
                <a:ea typeface="微软雅黑" panose="020B0503020204020204" pitchFamily="34" charset="-122"/>
              </a:rPr>
              <a:t>使用量</a:t>
            </a:r>
            <a:endParaRPr lang="en-US" altLang="zh-CN" sz="1200" dirty="0">
              <a:solidFill>
                <a:schemeClr val="accent1"/>
              </a:solidFill>
              <a:latin typeface="微软雅黑" panose="020B0503020204020204" pitchFamily="34" charset="-122"/>
              <a:ea typeface="微软雅黑" panose="020B0503020204020204" pitchFamily="34" charset="-122"/>
            </a:endParaRPr>
          </a:p>
          <a:p>
            <a:pPr marL="171450" indent="-171450" algn="just">
              <a:buFont typeface="Arial" panose="020B0604020202020204" pitchFamily="34" charset="0"/>
              <a:buChar char="•"/>
            </a:pPr>
            <a:r>
              <a:rPr lang="zh-CN" altLang="en-US" sz="1200" dirty="0">
                <a:solidFill>
                  <a:schemeClr val="accent1"/>
                </a:solidFill>
                <a:latin typeface="微软雅黑" panose="020B0503020204020204" pitchFamily="34" charset="-122"/>
                <a:ea typeface="微软雅黑" panose="020B0503020204020204" pitchFamily="34" charset="-122"/>
              </a:rPr>
              <a:t>。。。</a:t>
            </a:r>
          </a:p>
        </p:txBody>
      </p:sp>
      <p:pic>
        <p:nvPicPr>
          <p:cNvPr id="7" name="图片 6">
            <a:extLst>
              <a:ext uri="{FF2B5EF4-FFF2-40B4-BE49-F238E27FC236}">
                <a16:creationId xmlns:a16="http://schemas.microsoft.com/office/drawing/2014/main" id="{C17321E7-762E-4119-80AF-5659C337D804}"/>
              </a:ext>
            </a:extLst>
          </p:cNvPr>
          <p:cNvPicPr>
            <a:picLocks noChangeAspect="1"/>
          </p:cNvPicPr>
          <p:nvPr/>
        </p:nvPicPr>
        <p:blipFill>
          <a:blip r:embed="rId3"/>
          <a:stretch>
            <a:fillRect/>
          </a:stretch>
        </p:blipFill>
        <p:spPr>
          <a:xfrm>
            <a:off x="227677" y="1473653"/>
            <a:ext cx="7815262" cy="482766"/>
          </a:xfrm>
          <a:prstGeom prst="rect">
            <a:avLst/>
          </a:prstGeom>
        </p:spPr>
      </p:pic>
      <p:pic>
        <p:nvPicPr>
          <p:cNvPr id="11" name="图片 10">
            <a:extLst>
              <a:ext uri="{FF2B5EF4-FFF2-40B4-BE49-F238E27FC236}">
                <a16:creationId xmlns:a16="http://schemas.microsoft.com/office/drawing/2014/main" id="{28170587-195A-447E-9E49-0198455B6BE6}"/>
              </a:ext>
            </a:extLst>
          </p:cNvPr>
          <p:cNvPicPr>
            <a:picLocks noChangeAspect="1"/>
          </p:cNvPicPr>
          <p:nvPr/>
        </p:nvPicPr>
        <p:blipFill>
          <a:blip r:embed="rId4"/>
          <a:stretch>
            <a:fillRect/>
          </a:stretch>
        </p:blipFill>
        <p:spPr>
          <a:xfrm>
            <a:off x="100588" y="2062302"/>
            <a:ext cx="3622100" cy="2008048"/>
          </a:xfrm>
          <a:prstGeom prst="rect">
            <a:avLst/>
          </a:prstGeom>
        </p:spPr>
      </p:pic>
    </p:spTree>
    <p:extLst>
      <p:ext uri="{BB962C8B-B14F-4D97-AF65-F5344CB8AC3E}">
        <p14:creationId xmlns:p14="http://schemas.microsoft.com/office/powerpoint/2010/main" val="2453557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1FE56-2BFC-4603-B7F2-6CA5B91CE4DC}"/>
              </a:ext>
            </a:extLst>
          </p:cNvPr>
          <p:cNvSpPr>
            <a:spLocks noGrp="1"/>
          </p:cNvSpPr>
          <p:nvPr>
            <p:ph type="title"/>
          </p:nvPr>
        </p:nvSpPr>
        <p:spPr/>
        <p:txBody>
          <a:bodyPr/>
          <a:lstStyle/>
          <a:p>
            <a:r>
              <a:rPr lang="zh-CN" altLang="en-US" sz="2135" noProof="1">
                <a:sym typeface="+mn-ea"/>
              </a:rPr>
              <a:t>如果利用</a:t>
            </a:r>
            <a:r>
              <a:rPr lang="en-US" altLang="zh-CN" sz="2135" noProof="1">
                <a:sym typeface="+mn-ea"/>
              </a:rPr>
              <a:t>VS</a:t>
            </a:r>
            <a:r>
              <a:rPr lang="zh-CN" altLang="en-US" sz="2135" noProof="1">
                <a:sym typeface="+mn-ea"/>
              </a:rPr>
              <a:t> </a:t>
            </a:r>
            <a:r>
              <a:rPr lang="en-US" altLang="zh-CN" sz="2135" noProof="1">
                <a:sym typeface="+mn-ea"/>
              </a:rPr>
              <a:t>Code</a:t>
            </a:r>
            <a:r>
              <a:rPr lang="zh-CN" altLang="en-US" sz="2135" noProof="1">
                <a:sym typeface="+mn-ea"/>
              </a:rPr>
              <a:t>开发</a:t>
            </a:r>
            <a:endParaRPr lang="zh-CN" altLang="en-US" noProof="1"/>
          </a:p>
        </p:txBody>
      </p:sp>
      <p:sp>
        <p:nvSpPr>
          <p:cNvPr id="9" name="文本框 8">
            <a:extLst>
              <a:ext uri="{FF2B5EF4-FFF2-40B4-BE49-F238E27FC236}">
                <a16:creationId xmlns:a16="http://schemas.microsoft.com/office/drawing/2014/main" id="{96CBA3AA-2A2B-DB42-8F30-AF2EF431040E}"/>
              </a:ext>
            </a:extLst>
          </p:cNvPr>
          <p:cNvSpPr txBox="1"/>
          <p:nvPr/>
        </p:nvSpPr>
        <p:spPr>
          <a:xfrm>
            <a:off x="296562" y="918259"/>
            <a:ext cx="1909119" cy="338554"/>
          </a:xfrm>
          <a:prstGeom prst="rect">
            <a:avLst/>
          </a:prstGeom>
          <a:noFill/>
        </p:spPr>
        <p:txBody>
          <a:bodyPr wrap="square" rtlCol="0">
            <a:spAutoFit/>
          </a:bodyPr>
          <a:lstStyle/>
          <a:p>
            <a:r>
              <a:rPr kumimoji="1" lang="zh-CN" altLang="en-US" sz="1600" dirty="0">
                <a:solidFill>
                  <a:srgbClr val="FF0000"/>
                </a:solidFill>
              </a:rPr>
              <a:t>安装</a:t>
            </a:r>
            <a:r>
              <a:rPr kumimoji="1" lang="en-US" altLang="zh-CN" sz="1600" dirty="0">
                <a:solidFill>
                  <a:srgbClr val="FF0000"/>
                </a:solidFill>
              </a:rPr>
              <a:t>VS</a:t>
            </a:r>
            <a:r>
              <a:rPr kumimoji="1" lang="zh-CN" altLang="en-US" sz="1600" dirty="0">
                <a:solidFill>
                  <a:srgbClr val="FF0000"/>
                </a:solidFill>
              </a:rPr>
              <a:t> </a:t>
            </a:r>
            <a:r>
              <a:rPr kumimoji="1" lang="en-US" altLang="zh-CN" sz="1600" dirty="0">
                <a:solidFill>
                  <a:srgbClr val="FF0000"/>
                </a:solidFill>
              </a:rPr>
              <a:t>Code</a:t>
            </a:r>
            <a:endParaRPr kumimoji="1" lang="zh-CN" altLang="en-US" sz="1600" dirty="0">
              <a:solidFill>
                <a:srgbClr val="FF0000"/>
              </a:solidFill>
            </a:endParaRPr>
          </a:p>
        </p:txBody>
      </p:sp>
      <p:sp>
        <p:nvSpPr>
          <p:cNvPr id="3" name="矩形 2">
            <a:extLst>
              <a:ext uri="{FF2B5EF4-FFF2-40B4-BE49-F238E27FC236}">
                <a16:creationId xmlns:a16="http://schemas.microsoft.com/office/drawing/2014/main" id="{7871213F-677B-2947-980F-A04235E2F92A}"/>
              </a:ext>
            </a:extLst>
          </p:cNvPr>
          <p:cNvSpPr/>
          <p:nvPr/>
        </p:nvSpPr>
        <p:spPr>
          <a:xfrm>
            <a:off x="1817463" y="887481"/>
            <a:ext cx="2954655" cy="369332"/>
          </a:xfrm>
          <a:prstGeom prst="rect">
            <a:avLst/>
          </a:prstGeom>
        </p:spPr>
        <p:txBody>
          <a:bodyPr wrap="none">
            <a:spAutoFit/>
          </a:bodyPr>
          <a:lstStyle/>
          <a:p>
            <a:r>
              <a:rPr lang="en" altLang="zh-CN" dirty="0">
                <a:hlinkClick r:id="rId3"/>
              </a:rPr>
              <a:t>https://code.visualstudio.com/</a:t>
            </a:r>
            <a:endParaRPr lang="zh-CN" altLang="en-US" dirty="0"/>
          </a:p>
        </p:txBody>
      </p:sp>
      <p:sp>
        <p:nvSpPr>
          <p:cNvPr id="7" name="文本框 6">
            <a:extLst>
              <a:ext uri="{FF2B5EF4-FFF2-40B4-BE49-F238E27FC236}">
                <a16:creationId xmlns:a16="http://schemas.microsoft.com/office/drawing/2014/main" id="{CF235508-B9D3-E144-B053-555ACB84257B}"/>
              </a:ext>
            </a:extLst>
          </p:cNvPr>
          <p:cNvSpPr txBox="1"/>
          <p:nvPr/>
        </p:nvSpPr>
        <p:spPr>
          <a:xfrm>
            <a:off x="296562" y="1334470"/>
            <a:ext cx="4009767" cy="307777"/>
          </a:xfrm>
          <a:prstGeom prst="rect">
            <a:avLst/>
          </a:prstGeom>
          <a:noFill/>
        </p:spPr>
        <p:txBody>
          <a:bodyPr wrap="square" rtlCol="0">
            <a:spAutoFit/>
          </a:bodyPr>
          <a:lstStyle/>
          <a:p>
            <a:r>
              <a:rPr kumimoji="1" lang="zh-CN" altLang="en-US" sz="1400" dirty="0"/>
              <a:t>在插件市场</a:t>
            </a:r>
            <a:r>
              <a:rPr kumimoji="1" lang="en-US" altLang="zh-CN" sz="1400" dirty="0"/>
              <a:t>EXTENSIONS</a:t>
            </a:r>
            <a:r>
              <a:rPr kumimoji="1" lang="zh-CN" altLang="en-US" sz="1400" dirty="0"/>
              <a:t>安装</a:t>
            </a:r>
            <a:r>
              <a:rPr kumimoji="1" lang="en-US" altLang="zh-CN" sz="1400" dirty="0"/>
              <a:t>solidity</a:t>
            </a:r>
            <a:r>
              <a:rPr kumimoji="1" lang="zh-CN" altLang="en-US" sz="1400" dirty="0"/>
              <a:t>插件</a:t>
            </a:r>
          </a:p>
        </p:txBody>
      </p:sp>
      <p:pic>
        <p:nvPicPr>
          <p:cNvPr id="10" name="图片 9">
            <a:extLst>
              <a:ext uri="{FF2B5EF4-FFF2-40B4-BE49-F238E27FC236}">
                <a16:creationId xmlns:a16="http://schemas.microsoft.com/office/drawing/2014/main" id="{4F685AB4-FB67-491B-BEA8-53A201132896}"/>
              </a:ext>
            </a:extLst>
          </p:cNvPr>
          <p:cNvPicPr>
            <a:picLocks noChangeAspect="1"/>
          </p:cNvPicPr>
          <p:nvPr/>
        </p:nvPicPr>
        <p:blipFill>
          <a:blip r:embed="rId4"/>
          <a:stretch>
            <a:fillRect/>
          </a:stretch>
        </p:blipFill>
        <p:spPr>
          <a:xfrm>
            <a:off x="1689100" y="1719904"/>
            <a:ext cx="4749800" cy="2560439"/>
          </a:xfrm>
          <a:prstGeom prst="rect">
            <a:avLst/>
          </a:prstGeom>
        </p:spPr>
      </p:pic>
    </p:spTree>
    <p:extLst>
      <p:ext uri="{BB962C8B-B14F-4D97-AF65-F5344CB8AC3E}">
        <p14:creationId xmlns:p14="http://schemas.microsoft.com/office/powerpoint/2010/main" val="3913401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823201-74A0-2D56-410B-392677534C4E}"/>
              </a:ext>
            </a:extLst>
          </p:cNvPr>
          <p:cNvSpPr>
            <a:spLocks noGrp="1"/>
          </p:cNvSpPr>
          <p:nvPr>
            <p:ph type="title"/>
          </p:nvPr>
        </p:nvSpPr>
        <p:spPr/>
        <p:txBody>
          <a:bodyPr/>
          <a:lstStyle/>
          <a:p>
            <a:r>
              <a:rPr kumimoji="1" lang="en-US" altLang="zh-CN" dirty="0" err="1"/>
              <a:t>DApp</a:t>
            </a:r>
            <a:r>
              <a:rPr kumimoji="1" lang="zh-CN" altLang="en-US" dirty="0"/>
              <a:t>怎么开发？从架构开始</a:t>
            </a:r>
          </a:p>
        </p:txBody>
      </p:sp>
      <p:grpSp>
        <p:nvGrpSpPr>
          <p:cNvPr id="4" name="组合 3">
            <a:extLst>
              <a:ext uri="{FF2B5EF4-FFF2-40B4-BE49-F238E27FC236}">
                <a16:creationId xmlns:a16="http://schemas.microsoft.com/office/drawing/2014/main" id="{F8AEF17D-BC49-09F8-B56D-B34BCC03B0E7}"/>
              </a:ext>
            </a:extLst>
          </p:cNvPr>
          <p:cNvGrpSpPr/>
          <p:nvPr/>
        </p:nvGrpSpPr>
        <p:grpSpPr>
          <a:xfrm>
            <a:off x="0" y="1058677"/>
            <a:ext cx="3992265" cy="2907594"/>
            <a:chOff x="3768423" y="1279395"/>
            <a:chExt cx="3992265" cy="2907594"/>
          </a:xfrm>
        </p:grpSpPr>
        <p:sp>
          <p:nvSpPr>
            <p:cNvPr id="5" name="圆角矩形 4">
              <a:extLst>
                <a:ext uri="{FF2B5EF4-FFF2-40B4-BE49-F238E27FC236}">
                  <a16:creationId xmlns:a16="http://schemas.microsoft.com/office/drawing/2014/main" id="{CB12A470-710A-3747-CC09-FF61DF99C944}"/>
                </a:ext>
              </a:extLst>
            </p:cNvPr>
            <p:cNvSpPr/>
            <p:nvPr/>
          </p:nvSpPr>
          <p:spPr>
            <a:xfrm>
              <a:off x="3985377" y="1279395"/>
              <a:ext cx="3775311" cy="2907594"/>
            </a:xfrm>
            <a:prstGeom prst="roundRect">
              <a:avLst/>
            </a:prstGeom>
            <a:ln>
              <a:solidFill>
                <a:srgbClr val="9C2D2A"/>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ndParaRPr>
            </a:p>
          </p:txBody>
        </p:sp>
        <p:sp>
          <p:nvSpPr>
            <p:cNvPr id="6" name="矩形 5">
              <a:extLst>
                <a:ext uri="{FF2B5EF4-FFF2-40B4-BE49-F238E27FC236}">
                  <a16:creationId xmlns:a16="http://schemas.microsoft.com/office/drawing/2014/main" id="{AC0CA10E-9C71-0ECE-AF8F-FBCE1DE74E14}"/>
                </a:ext>
              </a:extLst>
            </p:cNvPr>
            <p:cNvSpPr/>
            <p:nvPr/>
          </p:nvSpPr>
          <p:spPr>
            <a:xfrm>
              <a:off x="5129459" y="1416456"/>
              <a:ext cx="1620253" cy="546351"/>
            </a:xfrm>
            <a:prstGeom prst="rect">
              <a:avLst/>
            </a:prstGeom>
            <a:solidFill>
              <a:schemeClr val="accent6">
                <a:lumMod val="60000"/>
                <a:lumOff val="4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600" dirty="0">
                  <a:solidFill>
                    <a:schemeClr val="tx1"/>
                  </a:solidFill>
                </a:rPr>
                <a:t>Frontend</a:t>
              </a:r>
            </a:p>
            <a:p>
              <a:pPr algn="ctr"/>
              <a:r>
                <a:rPr kumimoji="1" lang="en-US" altLang="zh-CN" sz="1050" dirty="0">
                  <a:solidFill>
                    <a:schemeClr val="tx1"/>
                  </a:solidFill>
                </a:rPr>
                <a:t>React, Vue</a:t>
              </a:r>
              <a:endParaRPr kumimoji="1" lang="zh-CN" altLang="en-US" sz="1050" dirty="0">
                <a:solidFill>
                  <a:schemeClr val="tx1"/>
                </a:solidFill>
              </a:endParaRPr>
            </a:p>
          </p:txBody>
        </p:sp>
        <p:grpSp>
          <p:nvGrpSpPr>
            <p:cNvPr id="7" name="组合 6">
              <a:extLst>
                <a:ext uri="{FF2B5EF4-FFF2-40B4-BE49-F238E27FC236}">
                  <a16:creationId xmlns:a16="http://schemas.microsoft.com/office/drawing/2014/main" id="{D30C4E4D-4D11-1C13-7BD3-047B40A2C11C}"/>
                </a:ext>
              </a:extLst>
            </p:cNvPr>
            <p:cNvGrpSpPr/>
            <p:nvPr/>
          </p:nvGrpSpPr>
          <p:grpSpPr>
            <a:xfrm>
              <a:off x="3768423" y="2099867"/>
              <a:ext cx="2175177" cy="1904875"/>
              <a:chOff x="3768423" y="2099867"/>
              <a:chExt cx="2175177" cy="1904875"/>
            </a:xfrm>
          </p:grpSpPr>
          <p:sp>
            <p:nvSpPr>
              <p:cNvPr id="13" name="圆角矩形 12">
                <a:extLst>
                  <a:ext uri="{FF2B5EF4-FFF2-40B4-BE49-F238E27FC236}">
                    <a16:creationId xmlns:a16="http://schemas.microsoft.com/office/drawing/2014/main" id="{A14193CF-0447-4FBF-B4EA-05A3E1319D18}"/>
                  </a:ext>
                </a:extLst>
              </p:cNvPr>
              <p:cNvSpPr/>
              <p:nvPr/>
            </p:nvSpPr>
            <p:spPr>
              <a:xfrm>
                <a:off x="4142625" y="2099867"/>
                <a:ext cx="1800975" cy="1904875"/>
              </a:xfrm>
              <a:prstGeom prst="roundRect">
                <a:avLst/>
              </a:prstGeom>
              <a:ln w="12700">
                <a:solidFill>
                  <a:srgbClr val="9C2D2A"/>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ndParaRPr>
              </a:p>
            </p:txBody>
          </p:sp>
          <p:sp>
            <p:nvSpPr>
              <p:cNvPr id="14" name="矩形 13">
                <a:extLst>
                  <a:ext uri="{FF2B5EF4-FFF2-40B4-BE49-F238E27FC236}">
                    <a16:creationId xmlns:a16="http://schemas.microsoft.com/office/drawing/2014/main" id="{A01AB729-9133-7D97-5B76-0E1E19A48DA1}"/>
                  </a:ext>
                </a:extLst>
              </p:cNvPr>
              <p:cNvSpPr/>
              <p:nvPr/>
            </p:nvSpPr>
            <p:spPr>
              <a:xfrm>
                <a:off x="4224931" y="2465717"/>
                <a:ext cx="1620253" cy="546351"/>
              </a:xfrm>
              <a:prstGeom prst="rect">
                <a:avLst/>
              </a:prstGeom>
              <a:solidFill>
                <a:schemeClr val="accent3">
                  <a:lumMod val="60000"/>
                  <a:lumOff val="4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600" dirty="0">
                    <a:solidFill>
                      <a:schemeClr val="tx1"/>
                    </a:solidFill>
                  </a:rPr>
                  <a:t>Backend</a:t>
                </a:r>
              </a:p>
              <a:p>
                <a:pPr algn="ctr"/>
                <a:r>
                  <a:rPr kumimoji="1" lang="en-US" altLang="zh-CN" sz="1050" dirty="0">
                    <a:solidFill>
                      <a:schemeClr val="tx1"/>
                    </a:solidFill>
                  </a:rPr>
                  <a:t>Java, Python, Go, Nodejs</a:t>
                </a:r>
                <a:endParaRPr kumimoji="1" lang="zh-CN" altLang="en-US" sz="1050" dirty="0">
                  <a:solidFill>
                    <a:schemeClr val="tx1"/>
                  </a:solidFill>
                </a:endParaRPr>
              </a:p>
            </p:txBody>
          </p:sp>
          <p:sp>
            <p:nvSpPr>
              <p:cNvPr id="15" name="矩形 14">
                <a:extLst>
                  <a:ext uri="{FF2B5EF4-FFF2-40B4-BE49-F238E27FC236}">
                    <a16:creationId xmlns:a16="http://schemas.microsoft.com/office/drawing/2014/main" id="{409D31D4-EEBD-3B5D-35B7-7FE581E277C1}"/>
                  </a:ext>
                </a:extLst>
              </p:cNvPr>
              <p:cNvSpPr/>
              <p:nvPr/>
            </p:nvSpPr>
            <p:spPr>
              <a:xfrm>
                <a:off x="4229767" y="3194315"/>
                <a:ext cx="1620253" cy="546351"/>
              </a:xfrm>
              <a:prstGeom prst="rect">
                <a:avLst/>
              </a:prstGeom>
              <a:solidFill>
                <a:schemeClr val="accent5">
                  <a:lumMod val="60000"/>
                  <a:lumOff val="4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600" dirty="0">
                    <a:solidFill>
                      <a:schemeClr val="tx1"/>
                    </a:solidFill>
                  </a:rPr>
                  <a:t>Database</a:t>
                </a:r>
              </a:p>
              <a:p>
                <a:pPr algn="ctr"/>
                <a:r>
                  <a:rPr kumimoji="1" lang="en-US" altLang="zh-CN" sz="1000" dirty="0">
                    <a:solidFill>
                      <a:schemeClr val="tx1"/>
                    </a:solidFill>
                  </a:rPr>
                  <a:t>MySQL, MongoDB, Redis</a:t>
                </a:r>
                <a:endParaRPr kumimoji="1" lang="zh-CN" altLang="en-US" sz="1000" dirty="0">
                  <a:solidFill>
                    <a:schemeClr val="tx1"/>
                  </a:solidFill>
                </a:endParaRPr>
              </a:p>
            </p:txBody>
          </p:sp>
          <p:sp>
            <p:nvSpPr>
              <p:cNvPr id="16" name="文本框 25">
                <a:extLst>
                  <a:ext uri="{FF2B5EF4-FFF2-40B4-BE49-F238E27FC236}">
                    <a16:creationId xmlns:a16="http://schemas.microsoft.com/office/drawing/2014/main" id="{9792797E-FDB2-F1D9-A5AB-203792058AB5}"/>
                  </a:ext>
                </a:extLst>
              </p:cNvPr>
              <p:cNvSpPr txBox="1">
                <a:spLocks noChangeArrowheads="1"/>
              </p:cNvSpPr>
              <p:nvPr/>
            </p:nvSpPr>
            <p:spPr bwMode="auto">
              <a:xfrm>
                <a:off x="3768423" y="2162139"/>
                <a:ext cx="16092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9pPr>
              </a:lstStyle>
              <a:p>
                <a:pPr indent="457200"/>
                <a:r>
                  <a:rPr lang="en-US" altLang="zh-CN" sz="1100" b="1" dirty="0">
                    <a:solidFill>
                      <a:srgbClr val="C00000"/>
                    </a:solidFill>
                    <a:ea typeface="微软雅黑" panose="020B0503020204020204" pitchFamily="34" charset="-122"/>
                    <a:cs typeface="Times New Roman" panose="02020603050405020304" pitchFamily="18" charset="0"/>
                  </a:rPr>
                  <a:t>Optional</a:t>
                </a:r>
                <a:endParaRPr lang="zh-CN" altLang="en-US" sz="1100" b="1" dirty="0">
                  <a:solidFill>
                    <a:srgbClr val="C00000"/>
                  </a:solidFill>
                  <a:ea typeface="微软雅黑" panose="020B0503020204020204" pitchFamily="34"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66ACE7C0-32FD-786B-C939-74987F9EC449}"/>
                </a:ext>
              </a:extLst>
            </p:cNvPr>
            <p:cNvGrpSpPr/>
            <p:nvPr/>
          </p:nvGrpSpPr>
          <p:grpSpPr>
            <a:xfrm>
              <a:off x="6042018" y="2099867"/>
              <a:ext cx="1521836" cy="1904875"/>
              <a:chOff x="6042018" y="2099867"/>
              <a:chExt cx="1521836" cy="1904875"/>
            </a:xfrm>
          </p:grpSpPr>
          <p:sp>
            <p:nvSpPr>
              <p:cNvPr id="9" name="矩形 8">
                <a:extLst>
                  <a:ext uri="{FF2B5EF4-FFF2-40B4-BE49-F238E27FC236}">
                    <a16:creationId xmlns:a16="http://schemas.microsoft.com/office/drawing/2014/main" id="{612CA9F1-FF81-68A9-8D44-99A80C1A781D}"/>
                  </a:ext>
                </a:extLst>
              </p:cNvPr>
              <p:cNvSpPr/>
              <p:nvPr/>
            </p:nvSpPr>
            <p:spPr>
              <a:xfrm>
                <a:off x="6042018" y="2099867"/>
                <a:ext cx="1521836" cy="1904875"/>
              </a:xfrm>
              <a:prstGeom prst="rect">
                <a:avLst/>
              </a:prstGeom>
              <a:solidFill>
                <a:schemeClr val="accent2">
                  <a:lumMod val="60000"/>
                  <a:lumOff val="4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en-US" altLang="zh-CN" sz="1600" dirty="0">
                  <a:solidFill>
                    <a:schemeClr val="tx1"/>
                  </a:solidFill>
                </a:endParaRPr>
              </a:p>
              <a:p>
                <a:pPr algn="ctr"/>
                <a:endParaRPr kumimoji="1" lang="en-US" altLang="zh-CN" sz="1600" dirty="0">
                  <a:solidFill>
                    <a:schemeClr val="tx1"/>
                  </a:solidFill>
                </a:endParaRPr>
              </a:p>
              <a:p>
                <a:pPr algn="ctr"/>
                <a:endParaRPr kumimoji="1" lang="en-US" altLang="zh-CN" sz="1600" dirty="0">
                  <a:solidFill>
                    <a:schemeClr val="tx1"/>
                  </a:solidFill>
                </a:endParaRPr>
              </a:p>
              <a:p>
                <a:pPr algn="ctr"/>
                <a:endParaRPr kumimoji="1" lang="en-US" altLang="zh-CN" sz="1600" dirty="0">
                  <a:solidFill>
                    <a:schemeClr val="tx1"/>
                  </a:solidFill>
                </a:endParaRPr>
              </a:p>
              <a:p>
                <a:pPr algn="ctr"/>
                <a:r>
                  <a:rPr kumimoji="1" lang="en-US" altLang="zh-CN" sz="1600" dirty="0">
                    <a:solidFill>
                      <a:schemeClr val="tx1"/>
                    </a:solidFill>
                  </a:rPr>
                  <a:t>Blockchain</a:t>
                </a:r>
              </a:p>
              <a:p>
                <a:pPr algn="ctr"/>
                <a:r>
                  <a:rPr kumimoji="1" lang="en-US" altLang="zh-CN" sz="900" dirty="0">
                    <a:solidFill>
                      <a:schemeClr val="tx1"/>
                    </a:solidFill>
                  </a:rPr>
                  <a:t>Ethereum, Solana, Aptos…</a:t>
                </a:r>
                <a:endParaRPr kumimoji="1" lang="zh-CN" altLang="en-US" sz="900" dirty="0">
                  <a:solidFill>
                    <a:schemeClr val="tx1"/>
                  </a:solidFill>
                </a:endParaRPr>
              </a:p>
            </p:txBody>
          </p:sp>
          <p:sp>
            <p:nvSpPr>
              <p:cNvPr id="10" name="矩形 9">
                <a:extLst>
                  <a:ext uri="{FF2B5EF4-FFF2-40B4-BE49-F238E27FC236}">
                    <a16:creationId xmlns:a16="http://schemas.microsoft.com/office/drawing/2014/main" id="{912B471A-0AFE-769E-A586-4A97CDADEE1B}"/>
                  </a:ext>
                </a:extLst>
              </p:cNvPr>
              <p:cNvSpPr/>
              <p:nvPr/>
            </p:nvSpPr>
            <p:spPr>
              <a:xfrm>
                <a:off x="6240462" y="2205470"/>
                <a:ext cx="1058976" cy="241577"/>
              </a:xfrm>
              <a:prstGeom prst="rect">
                <a:avLst/>
              </a:prstGeom>
              <a:solidFill>
                <a:schemeClr val="accent2">
                  <a:lumMod val="20000"/>
                  <a:lumOff val="8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050" dirty="0">
                    <a:solidFill>
                      <a:schemeClr val="tx1"/>
                    </a:solidFill>
                  </a:rPr>
                  <a:t>Smart Contract</a:t>
                </a:r>
              </a:p>
            </p:txBody>
          </p:sp>
          <p:sp>
            <p:nvSpPr>
              <p:cNvPr id="11" name="矩形 10">
                <a:extLst>
                  <a:ext uri="{FF2B5EF4-FFF2-40B4-BE49-F238E27FC236}">
                    <a16:creationId xmlns:a16="http://schemas.microsoft.com/office/drawing/2014/main" id="{1682325C-3E4E-AFA7-8942-4D90F57FD0A8}"/>
                  </a:ext>
                </a:extLst>
              </p:cNvPr>
              <p:cNvSpPr/>
              <p:nvPr/>
            </p:nvSpPr>
            <p:spPr>
              <a:xfrm>
                <a:off x="6240462" y="2520979"/>
                <a:ext cx="1058976" cy="241577"/>
              </a:xfrm>
              <a:prstGeom prst="rect">
                <a:avLst/>
              </a:prstGeom>
              <a:solidFill>
                <a:schemeClr val="accent2">
                  <a:lumMod val="20000"/>
                  <a:lumOff val="8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050" dirty="0">
                    <a:solidFill>
                      <a:schemeClr val="tx1"/>
                    </a:solidFill>
                  </a:rPr>
                  <a:t>Smart Contract</a:t>
                </a:r>
              </a:p>
            </p:txBody>
          </p:sp>
          <p:sp>
            <p:nvSpPr>
              <p:cNvPr id="12" name="矩形 11">
                <a:extLst>
                  <a:ext uri="{FF2B5EF4-FFF2-40B4-BE49-F238E27FC236}">
                    <a16:creationId xmlns:a16="http://schemas.microsoft.com/office/drawing/2014/main" id="{BE5B15B6-CE02-EA01-6C8B-537545671033}"/>
                  </a:ext>
                </a:extLst>
              </p:cNvPr>
              <p:cNvSpPr/>
              <p:nvPr/>
            </p:nvSpPr>
            <p:spPr>
              <a:xfrm>
                <a:off x="6240462" y="2836488"/>
                <a:ext cx="1058975" cy="241577"/>
              </a:xfrm>
              <a:prstGeom prst="rect">
                <a:avLst/>
              </a:prstGeom>
              <a:solidFill>
                <a:schemeClr val="accent2">
                  <a:lumMod val="20000"/>
                  <a:lumOff val="8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050" dirty="0">
                    <a:solidFill>
                      <a:schemeClr val="tx1"/>
                    </a:solidFill>
                  </a:rPr>
                  <a:t>Smart Contract</a:t>
                </a:r>
              </a:p>
            </p:txBody>
          </p:sp>
        </p:grpSp>
      </p:grpSp>
      <p:sp>
        <p:nvSpPr>
          <p:cNvPr id="17" name="内容占位符 2">
            <a:extLst>
              <a:ext uri="{FF2B5EF4-FFF2-40B4-BE49-F238E27FC236}">
                <a16:creationId xmlns:a16="http://schemas.microsoft.com/office/drawing/2014/main" id="{E0672E55-3751-1555-193F-1C4B19AD3F23}"/>
              </a:ext>
            </a:extLst>
          </p:cNvPr>
          <p:cNvSpPr>
            <a:spLocks noGrp="1"/>
          </p:cNvSpPr>
          <p:nvPr>
            <p:ph idx="1"/>
          </p:nvPr>
        </p:nvSpPr>
        <p:spPr>
          <a:xfrm>
            <a:off x="4209219" y="1195738"/>
            <a:ext cx="3918781" cy="2566987"/>
          </a:xfrm>
        </p:spPr>
        <p:txBody>
          <a:bodyPr/>
          <a:lstStyle/>
          <a:p>
            <a:pPr>
              <a:lnSpc>
                <a:spcPct val="150000"/>
              </a:lnSpc>
              <a:buClr>
                <a:srgbClr val="002060"/>
              </a:buClr>
              <a:buSzPct val="100000"/>
              <a:buFont typeface="Arial" panose="020B0604020202020204" pitchFamily="34" charset="0"/>
              <a:buChar char="•"/>
            </a:pPr>
            <a:r>
              <a:rPr lang="zh-CN" altLang="en-US" sz="1600" noProof="1"/>
              <a:t>前端界面开发（</a:t>
            </a:r>
            <a:r>
              <a:rPr lang="en-US" altLang="zh-CN" sz="1600" noProof="1"/>
              <a:t>React</a:t>
            </a:r>
            <a:r>
              <a:rPr lang="zh-CN" altLang="en-US" sz="1600" noProof="1"/>
              <a:t>、</a:t>
            </a:r>
            <a:r>
              <a:rPr lang="en-US" altLang="zh-CN" sz="1600" noProof="1"/>
              <a:t>Vue</a:t>
            </a:r>
            <a:r>
              <a:rPr lang="zh-CN" altLang="en-US" sz="1600" noProof="1"/>
              <a:t>）</a:t>
            </a:r>
            <a:r>
              <a:rPr lang="zh-CN" altLang="en-US" sz="1200" noProof="1">
                <a:solidFill>
                  <a:srgbClr val="FF0000"/>
                </a:solidFill>
              </a:rPr>
              <a:t>不是重点</a:t>
            </a:r>
            <a:endParaRPr lang="en-US" altLang="zh-CN" sz="1600" noProof="1">
              <a:solidFill>
                <a:srgbClr val="FF0000"/>
              </a:solidFill>
            </a:endParaRPr>
          </a:p>
          <a:p>
            <a:pPr>
              <a:lnSpc>
                <a:spcPct val="150000"/>
              </a:lnSpc>
              <a:buClr>
                <a:srgbClr val="002060"/>
              </a:buClr>
              <a:buSzPct val="100000"/>
              <a:buFont typeface="Arial" panose="020B0604020202020204" pitchFamily="34" charset="0"/>
              <a:buChar char="•"/>
            </a:pPr>
            <a:r>
              <a:rPr lang="zh-CN" altLang="en-US" sz="1600" noProof="1"/>
              <a:t>选定一条区块链，编写对应智能合约（以太坊、</a:t>
            </a:r>
            <a:r>
              <a:rPr lang="en-US" altLang="zh-CN" sz="1600" noProof="1"/>
              <a:t>Solidity</a:t>
            </a:r>
            <a:r>
              <a:rPr lang="zh-CN" altLang="en-US" sz="1600" noProof="1"/>
              <a:t>）</a:t>
            </a:r>
            <a:r>
              <a:rPr lang="zh-CN" altLang="en-US" sz="1200" noProof="1">
                <a:solidFill>
                  <a:srgbClr val="FF0000"/>
                </a:solidFill>
              </a:rPr>
              <a:t>上节课</a:t>
            </a:r>
            <a:endParaRPr lang="en-US" altLang="zh-CN" sz="1600" noProof="1">
              <a:solidFill>
                <a:srgbClr val="FF0000"/>
              </a:solidFill>
            </a:endParaRPr>
          </a:p>
          <a:p>
            <a:pPr>
              <a:lnSpc>
                <a:spcPct val="150000"/>
              </a:lnSpc>
              <a:buClr>
                <a:srgbClr val="002060"/>
              </a:buClr>
              <a:buSzPct val="100000"/>
              <a:buFont typeface="Arial" panose="020B0604020202020204" pitchFamily="34" charset="0"/>
              <a:buChar char="•"/>
            </a:pPr>
            <a:r>
              <a:rPr lang="zh-CN" altLang="en-US" sz="1600" noProof="1"/>
              <a:t>智能合约部署到区块链上</a:t>
            </a:r>
            <a:endParaRPr lang="en-US" altLang="zh-CN" sz="1600" noProof="1"/>
          </a:p>
          <a:p>
            <a:pPr>
              <a:lnSpc>
                <a:spcPct val="150000"/>
              </a:lnSpc>
              <a:buClr>
                <a:srgbClr val="002060"/>
              </a:buClr>
              <a:buSzPct val="100000"/>
              <a:buFont typeface="Arial" panose="020B0604020202020204" pitchFamily="34" charset="0"/>
              <a:buChar char="•"/>
            </a:pPr>
            <a:r>
              <a:rPr lang="zh-CN" altLang="en-US" sz="1600" noProof="1"/>
              <a:t>前端调用智能合约的方法（</a:t>
            </a:r>
            <a:r>
              <a:rPr lang="en-US" altLang="zh-CN" sz="1600" noProof="1"/>
              <a:t>SDK</a:t>
            </a:r>
            <a:r>
              <a:rPr lang="zh-CN" altLang="en-US" sz="1600" noProof="1"/>
              <a:t>）</a:t>
            </a:r>
            <a:endParaRPr lang="en-US" altLang="zh-CN" sz="1600" noProof="1"/>
          </a:p>
          <a:p>
            <a:pPr>
              <a:lnSpc>
                <a:spcPct val="150000"/>
              </a:lnSpc>
              <a:buClr>
                <a:srgbClr val="002060"/>
              </a:buClr>
              <a:buSzPct val="100000"/>
              <a:buFont typeface="Arial" panose="020B0604020202020204" pitchFamily="34" charset="0"/>
              <a:buChar char="•"/>
            </a:pPr>
            <a:r>
              <a:rPr lang="zh-CN" altLang="en-US" sz="1600" noProof="1"/>
              <a:t>（可选）用后端完成其它功能 </a:t>
            </a:r>
            <a:r>
              <a:rPr lang="zh-CN" altLang="en-US" sz="1200" noProof="1">
                <a:solidFill>
                  <a:srgbClr val="FF0000"/>
                </a:solidFill>
              </a:rPr>
              <a:t>不是重点</a:t>
            </a:r>
            <a:endParaRPr lang="en-US" altLang="zh-CN" sz="1600" noProof="1"/>
          </a:p>
        </p:txBody>
      </p:sp>
    </p:spTree>
    <p:extLst>
      <p:ext uri="{BB962C8B-B14F-4D97-AF65-F5344CB8AC3E}">
        <p14:creationId xmlns:p14="http://schemas.microsoft.com/office/powerpoint/2010/main" val="353953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1FE56-2BFC-4603-B7F2-6CA5B91CE4DC}"/>
              </a:ext>
            </a:extLst>
          </p:cNvPr>
          <p:cNvSpPr>
            <a:spLocks noGrp="1"/>
          </p:cNvSpPr>
          <p:nvPr>
            <p:ph type="title"/>
          </p:nvPr>
        </p:nvSpPr>
        <p:spPr/>
        <p:txBody>
          <a:bodyPr/>
          <a:lstStyle/>
          <a:p>
            <a:r>
              <a:rPr lang="zh-CN" altLang="en-US" sz="2135" noProof="1">
                <a:sym typeface="+mn-ea"/>
              </a:rPr>
              <a:t>如果利用</a:t>
            </a:r>
            <a:r>
              <a:rPr lang="en-US" altLang="zh-CN" sz="2135" noProof="1">
                <a:sym typeface="+mn-ea"/>
              </a:rPr>
              <a:t>JetBrain</a:t>
            </a:r>
            <a:r>
              <a:rPr lang="zh-CN" altLang="en-US" sz="2135" noProof="1">
                <a:sym typeface="+mn-ea"/>
              </a:rPr>
              <a:t> </a:t>
            </a:r>
            <a:r>
              <a:rPr lang="en-US" altLang="zh-CN" sz="2135" noProof="1">
                <a:sym typeface="+mn-ea"/>
              </a:rPr>
              <a:t>IDE</a:t>
            </a:r>
            <a:r>
              <a:rPr lang="zh-CN" altLang="en-US" sz="2135" noProof="1">
                <a:sym typeface="+mn-ea"/>
              </a:rPr>
              <a:t>开发</a:t>
            </a:r>
            <a:endParaRPr lang="zh-CN" altLang="en-US" noProof="1"/>
          </a:p>
        </p:txBody>
      </p:sp>
      <p:sp>
        <p:nvSpPr>
          <p:cNvPr id="9" name="文本框 8">
            <a:extLst>
              <a:ext uri="{FF2B5EF4-FFF2-40B4-BE49-F238E27FC236}">
                <a16:creationId xmlns:a16="http://schemas.microsoft.com/office/drawing/2014/main" id="{96CBA3AA-2A2B-DB42-8F30-AF2EF431040E}"/>
              </a:ext>
            </a:extLst>
          </p:cNvPr>
          <p:cNvSpPr txBox="1"/>
          <p:nvPr/>
        </p:nvSpPr>
        <p:spPr>
          <a:xfrm>
            <a:off x="296562" y="918259"/>
            <a:ext cx="2675238" cy="338554"/>
          </a:xfrm>
          <a:prstGeom prst="rect">
            <a:avLst/>
          </a:prstGeom>
          <a:noFill/>
        </p:spPr>
        <p:txBody>
          <a:bodyPr wrap="square" rtlCol="0">
            <a:spAutoFit/>
          </a:bodyPr>
          <a:lstStyle/>
          <a:p>
            <a:r>
              <a:rPr kumimoji="1" lang="zh-CN" altLang="en-US" sz="1600" dirty="0">
                <a:solidFill>
                  <a:srgbClr val="FF0000"/>
                </a:solidFill>
              </a:rPr>
              <a:t>安装</a:t>
            </a:r>
            <a:r>
              <a:rPr kumimoji="1" lang="en-US" altLang="zh-CN" sz="1600" dirty="0" err="1">
                <a:solidFill>
                  <a:srgbClr val="FF0000"/>
                </a:solidFill>
              </a:rPr>
              <a:t>JetBrain</a:t>
            </a:r>
            <a:r>
              <a:rPr kumimoji="1" lang="zh-CN" altLang="en-US" sz="1600" dirty="0">
                <a:solidFill>
                  <a:srgbClr val="FF0000"/>
                </a:solidFill>
              </a:rPr>
              <a:t> </a:t>
            </a:r>
            <a:r>
              <a:rPr kumimoji="1" lang="en-US" altLang="zh-CN" sz="1600" dirty="0">
                <a:solidFill>
                  <a:srgbClr val="FF0000"/>
                </a:solidFill>
              </a:rPr>
              <a:t>IDE</a:t>
            </a:r>
            <a:r>
              <a:rPr kumimoji="1" lang="zh-CN" altLang="en-US" sz="1600" dirty="0">
                <a:solidFill>
                  <a:srgbClr val="FF0000"/>
                </a:solidFill>
              </a:rPr>
              <a:t>和插件</a:t>
            </a:r>
          </a:p>
        </p:txBody>
      </p:sp>
      <p:sp>
        <p:nvSpPr>
          <p:cNvPr id="7" name="文本框 6">
            <a:extLst>
              <a:ext uri="{FF2B5EF4-FFF2-40B4-BE49-F238E27FC236}">
                <a16:creationId xmlns:a16="http://schemas.microsoft.com/office/drawing/2014/main" id="{CF235508-B9D3-E144-B053-555ACB84257B}"/>
              </a:ext>
            </a:extLst>
          </p:cNvPr>
          <p:cNvSpPr txBox="1"/>
          <p:nvPr/>
        </p:nvSpPr>
        <p:spPr>
          <a:xfrm>
            <a:off x="296562" y="1334470"/>
            <a:ext cx="4475556" cy="307777"/>
          </a:xfrm>
          <a:prstGeom prst="rect">
            <a:avLst/>
          </a:prstGeom>
          <a:noFill/>
        </p:spPr>
        <p:txBody>
          <a:bodyPr wrap="square" rtlCol="0">
            <a:spAutoFit/>
          </a:bodyPr>
          <a:lstStyle/>
          <a:p>
            <a:r>
              <a:rPr kumimoji="1" lang="zh-CN" altLang="en-US" sz="1400" dirty="0"/>
              <a:t>以</a:t>
            </a:r>
            <a:r>
              <a:rPr kumimoji="1" lang="en-US" altLang="zh-CN" sz="1400" dirty="0"/>
              <a:t>IDEA</a:t>
            </a:r>
            <a:r>
              <a:rPr kumimoji="1" lang="zh-CN" altLang="en-US" sz="1400" dirty="0"/>
              <a:t>为例，在插件市场</a:t>
            </a:r>
            <a:r>
              <a:rPr kumimoji="1" lang="en-US" altLang="zh-CN" sz="1400" dirty="0"/>
              <a:t>Plugins</a:t>
            </a:r>
            <a:r>
              <a:rPr kumimoji="1" lang="zh-CN" altLang="en-US" sz="1400" dirty="0"/>
              <a:t>安装</a:t>
            </a:r>
            <a:r>
              <a:rPr kumimoji="1" lang="en-US" altLang="zh-CN" sz="1400" dirty="0"/>
              <a:t>Solidity</a:t>
            </a:r>
            <a:r>
              <a:rPr kumimoji="1" lang="zh-CN" altLang="en-US" sz="1400" dirty="0"/>
              <a:t>插件</a:t>
            </a:r>
          </a:p>
        </p:txBody>
      </p:sp>
      <p:pic>
        <p:nvPicPr>
          <p:cNvPr id="4" name="图片 3">
            <a:extLst>
              <a:ext uri="{FF2B5EF4-FFF2-40B4-BE49-F238E27FC236}">
                <a16:creationId xmlns:a16="http://schemas.microsoft.com/office/drawing/2014/main" id="{5D6BFCDF-761C-3A83-6F09-C0909A704387}"/>
              </a:ext>
            </a:extLst>
          </p:cNvPr>
          <p:cNvPicPr>
            <a:picLocks noChangeAspect="1"/>
          </p:cNvPicPr>
          <p:nvPr/>
        </p:nvPicPr>
        <p:blipFill>
          <a:blip r:embed="rId3"/>
          <a:stretch>
            <a:fillRect/>
          </a:stretch>
        </p:blipFill>
        <p:spPr>
          <a:xfrm>
            <a:off x="2507839" y="1690244"/>
            <a:ext cx="3112321" cy="2479019"/>
          </a:xfrm>
          <a:prstGeom prst="rect">
            <a:avLst/>
          </a:prstGeom>
        </p:spPr>
      </p:pic>
    </p:spTree>
    <p:extLst>
      <p:ext uri="{BB962C8B-B14F-4D97-AF65-F5344CB8AC3E}">
        <p14:creationId xmlns:p14="http://schemas.microsoft.com/office/powerpoint/2010/main" val="2027211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1FE56-2BFC-4603-B7F2-6CA5B91CE4DC}"/>
              </a:ext>
            </a:extLst>
          </p:cNvPr>
          <p:cNvSpPr>
            <a:spLocks noGrp="1"/>
          </p:cNvSpPr>
          <p:nvPr>
            <p:ph type="title"/>
          </p:nvPr>
        </p:nvSpPr>
        <p:spPr/>
        <p:txBody>
          <a:bodyPr/>
          <a:lstStyle/>
          <a:p>
            <a:r>
              <a:rPr lang="zh-CN" altLang="en-US" sz="2135" noProof="1">
                <a:sym typeface="+mn-ea"/>
              </a:rPr>
              <a:t>开发框架：</a:t>
            </a:r>
            <a:r>
              <a:rPr lang="en-US" altLang="zh-CN" sz="2135" noProof="1">
                <a:sym typeface="+mn-ea"/>
              </a:rPr>
              <a:t>Truffle</a:t>
            </a:r>
            <a:r>
              <a:rPr lang="zh-CN" altLang="en-US" sz="2135" noProof="1">
                <a:sym typeface="+mn-ea"/>
              </a:rPr>
              <a:t>和</a:t>
            </a:r>
            <a:r>
              <a:rPr lang="en-US" altLang="zh-CN" sz="2135" noProof="1">
                <a:sym typeface="+mn-ea"/>
              </a:rPr>
              <a:t>Hardhat</a:t>
            </a:r>
            <a:endParaRPr lang="zh-CN" altLang="en-US" noProof="1"/>
          </a:p>
        </p:txBody>
      </p:sp>
      <p:pic>
        <p:nvPicPr>
          <p:cNvPr id="10" name="图片 9">
            <a:extLst>
              <a:ext uri="{FF2B5EF4-FFF2-40B4-BE49-F238E27FC236}">
                <a16:creationId xmlns:a16="http://schemas.microsoft.com/office/drawing/2014/main" id="{5A72799A-A17B-124E-9069-7643FF4B0E6C}"/>
              </a:ext>
            </a:extLst>
          </p:cNvPr>
          <p:cNvPicPr>
            <a:picLocks noChangeAspect="1"/>
          </p:cNvPicPr>
          <p:nvPr/>
        </p:nvPicPr>
        <p:blipFill>
          <a:blip r:embed="rId3"/>
          <a:stretch>
            <a:fillRect/>
          </a:stretch>
        </p:blipFill>
        <p:spPr>
          <a:xfrm>
            <a:off x="2069090" y="1766788"/>
            <a:ext cx="1065051" cy="1038424"/>
          </a:xfrm>
          <a:prstGeom prst="rect">
            <a:avLst/>
          </a:prstGeom>
        </p:spPr>
      </p:pic>
      <p:pic>
        <p:nvPicPr>
          <p:cNvPr id="3" name="图片 2">
            <a:extLst>
              <a:ext uri="{FF2B5EF4-FFF2-40B4-BE49-F238E27FC236}">
                <a16:creationId xmlns:a16="http://schemas.microsoft.com/office/drawing/2014/main" id="{9A0F2432-F474-CC05-A14D-C2F270A7C1F2}"/>
              </a:ext>
            </a:extLst>
          </p:cNvPr>
          <p:cNvPicPr>
            <a:picLocks noChangeAspect="1"/>
          </p:cNvPicPr>
          <p:nvPr/>
        </p:nvPicPr>
        <p:blipFill>
          <a:blip r:embed="rId4"/>
          <a:stretch>
            <a:fillRect/>
          </a:stretch>
        </p:blipFill>
        <p:spPr>
          <a:xfrm>
            <a:off x="4472152" y="1962150"/>
            <a:ext cx="2336800" cy="647700"/>
          </a:xfrm>
          <a:prstGeom prst="rect">
            <a:avLst/>
          </a:prstGeom>
        </p:spPr>
      </p:pic>
      <p:sp>
        <p:nvSpPr>
          <p:cNvPr id="4" name="文本框 3">
            <a:extLst>
              <a:ext uri="{FF2B5EF4-FFF2-40B4-BE49-F238E27FC236}">
                <a16:creationId xmlns:a16="http://schemas.microsoft.com/office/drawing/2014/main" id="{3AE0C20C-68B7-1D17-7700-E83DD791D3E9}"/>
              </a:ext>
            </a:extLst>
          </p:cNvPr>
          <p:cNvSpPr txBox="1"/>
          <p:nvPr/>
        </p:nvSpPr>
        <p:spPr>
          <a:xfrm>
            <a:off x="233500" y="794841"/>
            <a:ext cx="6955576" cy="738664"/>
          </a:xfrm>
          <a:prstGeom prst="rect">
            <a:avLst/>
          </a:prstGeom>
          <a:noFill/>
        </p:spPr>
        <p:txBody>
          <a:bodyPr wrap="square" rtlCol="0">
            <a:spAutoFit/>
          </a:bodyPr>
          <a:lstStyle/>
          <a:p>
            <a:r>
              <a:rPr kumimoji="1" lang="zh-CN" altLang="en-US" sz="1400" dirty="0"/>
              <a:t>有很多人已经帮我们封装好了比较适合开发合约、测试合约和部署合约的框架</a:t>
            </a:r>
            <a:endParaRPr kumimoji="1" lang="en-US" altLang="zh-CN" sz="1400" dirty="0"/>
          </a:p>
          <a:p>
            <a:endParaRPr kumimoji="1" lang="en-US" altLang="zh-CN" sz="1400" dirty="0"/>
          </a:p>
          <a:p>
            <a:r>
              <a:rPr kumimoji="1" lang="en-US" altLang="zh-CN" sz="1400" dirty="0"/>
              <a:t>Truffle</a:t>
            </a:r>
            <a:r>
              <a:rPr kumimoji="1" lang="zh-CN" altLang="en-US" sz="1400" dirty="0"/>
              <a:t>更适合初学者、个人认为</a:t>
            </a:r>
            <a:r>
              <a:rPr kumimoji="1" lang="en-US" altLang="zh-CN" sz="1400" dirty="0"/>
              <a:t>Hardhat</a:t>
            </a:r>
            <a:r>
              <a:rPr kumimoji="1" lang="zh-CN" altLang="en-US" sz="1400" dirty="0"/>
              <a:t>功能更强大</a:t>
            </a:r>
            <a:endParaRPr kumimoji="1" lang="en-US" altLang="zh-CN" sz="1400" dirty="0"/>
          </a:p>
        </p:txBody>
      </p:sp>
      <p:sp>
        <p:nvSpPr>
          <p:cNvPr id="5" name="文本框 4">
            <a:extLst>
              <a:ext uri="{FF2B5EF4-FFF2-40B4-BE49-F238E27FC236}">
                <a16:creationId xmlns:a16="http://schemas.microsoft.com/office/drawing/2014/main" id="{EBB8795F-1D78-E060-491D-ADC6F102AE73}"/>
              </a:ext>
            </a:extLst>
          </p:cNvPr>
          <p:cNvSpPr txBox="1"/>
          <p:nvPr/>
        </p:nvSpPr>
        <p:spPr>
          <a:xfrm>
            <a:off x="2373669" y="3064580"/>
            <a:ext cx="2675238" cy="338554"/>
          </a:xfrm>
          <a:prstGeom prst="rect">
            <a:avLst/>
          </a:prstGeom>
          <a:noFill/>
        </p:spPr>
        <p:txBody>
          <a:bodyPr wrap="square" rtlCol="0">
            <a:spAutoFit/>
          </a:bodyPr>
          <a:lstStyle/>
          <a:p>
            <a:r>
              <a:rPr kumimoji="1" lang="zh-CN" altLang="en-US" sz="1600" dirty="0">
                <a:solidFill>
                  <a:srgbClr val="FF0000"/>
                </a:solidFill>
              </a:rPr>
              <a:t>二选一即可</a:t>
            </a:r>
          </a:p>
        </p:txBody>
      </p:sp>
    </p:spTree>
    <p:extLst>
      <p:ext uri="{BB962C8B-B14F-4D97-AF65-F5344CB8AC3E}">
        <p14:creationId xmlns:p14="http://schemas.microsoft.com/office/powerpoint/2010/main" val="2057764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1FE56-2BFC-4603-B7F2-6CA5B91CE4DC}"/>
              </a:ext>
            </a:extLst>
          </p:cNvPr>
          <p:cNvSpPr>
            <a:spLocks noGrp="1"/>
          </p:cNvSpPr>
          <p:nvPr>
            <p:ph type="title"/>
          </p:nvPr>
        </p:nvSpPr>
        <p:spPr/>
        <p:txBody>
          <a:bodyPr/>
          <a:lstStyle/>
          <a:p>
            <a:r>
              <a:rPr lang="en-US" altLang="zh-CN" sz="2135" noProof="1">
                <a:sym typeface="+mn-ea"/>
              </a:rPr>
              <a:t>Truffle</a:t>
            </a:r>
            <a:endParaRPr lang="zh-CN" altLang="en-US" noProof="1"/>
          </a:p>
        </p:txBody>
      </p:sp>
      <p:sp>
        <p:nvSpPr>
          <p:cNvPr id="6" name="文本框 5">
            <a:extLst>
              <a:ext uri="{FF2B5EF4-FFF2-40B4-BE49-F238E27FC236}">
                <a16:creationId xmlns:a16="http://schemas.microsoft.com/office/drawing/2014/main" id="{B2A2B7E9-5947-B44D-B1C7-C29E2E786C2E}"/>
              </a:ext>
            </a:extLst>
          </p:cNvPr>
          <p:cNvSpPr txBox="1"/>
          <p:nvPr/>
        </p:nvSpPr>
        <p:spPr>
          <a:xfrm>
            <a:off x="438665" y="1492848"/>
            <a:ext cx="1909119" cy="338554"/>
          </a:xfrm>
          <a:prstGeom prst="rect">
            <a:avLst/>
          </a:prstGeom>
          <a:noFill/>
        </p:spPr>
        <p:txBody>
          <a:bodyPr wrap="square" rtlCol="0">
            <a:spAutoFit/>
          </a:bodyPr>
          <a:lstStyle/>
          <a:p>
            <a:r>
              <a:rPr kumimoji="1" lang="zh-CN" altLang="en-US" sz="1600" dirty="0">
                <a:solidFill>
                  <a:srgbClr val="FF0000"/>
                </a:solidFill>
              </a:rPr>
              <a:t>安装</a:t>
            </a:r>
            <a:r>
              <a:rPr kumimoji="1" lang="en-US" altLang="zh-CN" sz="1600" dirty="0">
                <a:solidFill>
                  <a:srgbClr val="FF0000"/>
                </a:solidFill>
              </a:rPr>
              <a:t>Truffle</a:t>
            </a:r>
            <a:endParaRPr kumimoji="1" lang="zh-CN" altLang="en-US" sz="1600" dirty="0">
              <a:solidFill>
                <a:srgbClr val="FF0000"/>
              </a:solidFill>
            </a:endParaRPr>
          </a:p>
        </p:txBody>
      </p:sp>
      <p:sp>
        <p:nvSpPr>
          <p:cNvPr id="11" name="矩形 10">
            <a:extLst>
              <a:ext uri="{FF2B5EF4-FFF2-40B4-BE49-F238E27FC236}">
                <a16:creationId xmlns:a16="http://schemas.microsoft.com/office/drawing/2014/main" id="{522F10C8-7933-9A4F-B86F-E32C759F21C0}"/>
              </a:ext>
            </a:extLst>
          </p:cNvPr>
          <p:cNvSpPr/>
          <p:nvPr/>
        </p:nvSpPr>
        <p:spPr>
          <a:xfrm>
            <a:off x="508473" y="1926520"/>
            <a:ext cx="5954712" cy="35877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fontAlgn="auto"/>
            <a:endParaRPr lang="zh-CN" altLang="en-US" noProof="1"/>
          </a:p>
        </p:txBody>
      </p:sp>
      <p:sp>
        <p:nvSpPr>
          <p:cNvPr id="12" name="文本框 4">
            <a:extLst>
              <a:ext uri="{FF2B5EF4-FFF2-40B4-BE49-F238E27FC236}">
                <a16:creationId xmlns:a16="http://schemas.microsoft.com/office/drawing/2014/main" id="{EE9AC57C-3128-2C44-9FF1-8BF5357DEF22}"/>
              </a:ext>
            </a:extLst>
          </p:cNvPr>
          <p:cNvSpPr txBox="1">
            <a:spLocks noChangeArrowheads="1"/>
          </p:cNvSpPr>
          <p:nvPr/>
        </p:nvSpPr>
        <p:spPr bwMode="auto">
          <a:xfrm>
            <a:off x="516410" y="1937633"/>
            <a:ext cx="48529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dirty="0">
                <a:latin typeface="微软雅黑" panose="020B0503020204020204" pitchFamily="34" charset="-122"/>
                <a:ea typeface="微软雅黑" panose="020B0503020204020204" pitchFamily="34" charset="-122"/>
              </a:rPr>
              <a:t>npm install </a:t>
            </a:r>
            <a:r>
              <a:rPr lang="en-US" altLang="zh-CN" sz="1400" dirty="0">
                <a:latin typeface="微软雅黑" panose="020B0503020204020204" pitchFamily="34" charset="-122"/>
                <a:ea typeface="微软雅黑" panose="020B0503020204020204" pitchFamily="34" charset="-122"/>
              </a:rPr>
              <a:t>truffle</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-g</a:t>
            </a:r>
            <a:endParaRPr lang="zh-CN" altLang="en-US" sz="1400" dirty="0">
              <a:latin typeface="微软雅黑" panose="020B0503020204020204" pitchFamily="34" charset="-122"/>
              <a:ea typeface="微软雅黑" panose="020B0503020204020204" pitchFamily="34" charset="-122"/>
            </a:endParaRPr>
          </a:p>
        </p:txBody>
      </p:sp>
      <p:sp>
        <p:nvSpPr>
          <p:cNvPr id="13" name="文本框 6">
            <a:extLst>
              <a:ext uri="{FF2B5EF4-FFF2-40B4-BE49-F238E27FC236}">
                <a16:creationId xmlns:a16="http://schemas.microsoft.com/office/drawing/2014/main" id="{CB173BB2-FDDB-F546-8866-DF313E0B9B34}"/>
              </a:ext>
            </a:extLst>
          </p:cNvPr>
          <p:cNvSpPr txBox="1">
            <a:spLocks noChangeArrowheads="1"/>
          </p:cNvSpPr>
          <p:nvPr/>
        </p:nvSpPr>
        <p:spPr bwMode="auto">
          <a:xfrm>
            <a:off x="4829905" y="2750448"/>
            <a:ext cx="288667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zh-CN" altLang="en-US" sz="1200" dirty="0">
                <a:solidFill>
                  <a:schemeClr val="accent1"/>
                </a:solidFill>
                <a:latin typeface="微软雅黑" panose="020B0503020204020204" pitchFamily="34" charset="-122"/>
                <a:ea typeface="微软雅黑" panose="020B0503020204020204" pitchFamily="34" charset="-122"/>
              </a:rPr>
              <a:t>这里显示了</a:t>
            </a:r>
            <a:r>
              <a:rPr lang="en-US" altLang="zh-CN" sz="1200" dirty="0">
                <a:solidFill>
                  <a:schemeClr val="accent1"/>
                </a:solidFill>
                <a:latin typeface="微软雅黑" panose="020B0503020204020204" pitchFamily="34" charset="-122"/>
                <a:ea typeface="微软雅黑" panose="020B0503020204020204" pitchFamily="34" charset="-122"/>
              </a:rPr>
              <a:t>Truffle</a:t>
            </a:r>
            <a:r>
              <a:rPr lang="zh-CN" altLang="en-US" sz="1200" dirty="0">
                <a:solidFill>
                  <a:schemeClr val="accent1"/>
                </a:solidFill>
                <a:latin typeface="微软雅黑" panose="020B0503020204020204" pitchFamily="34" charset="-122"/>
                <a:ea typeface="微软雅黑" panose="020B0503020204020204" pitchFamily="34" charset="-122"/>
              </a:rPr>
              <a:t>的依赖工具</a:t>
            </a:r>
            <a:endParaRPr lang="en-US" altLang="zh-CN" sz="1200" dirty="0">
              <a:solidFill>
                <a:schemeClr val="accent1"/>
              </a:solidFill>
              <a:latin typeface="微软雅黑" panose="020B0503020204020204" pitchFamily="34" charset="-122"/>
              <a:ea typeface="微软雅黑" panose="020B0503020204020204" pitchFamily="34" charset="-122"/>
            </a:endParaRPr>
          </a:p>
          <a:p>
            <a:pPr marL="171450" indent="-171450" algn="just">
              <a:buFont typeface="Arial" panose="020B0604020202020204" pitchFamily="34" charset="0"/>
              <a:buChar char="•"/>
            </a:pPr>
            <a:r>
              <a:rPr lang="en-US" altLang="zh-CN" sz="1200" dirty="0">
                <a:solidFill>
                  <a:schemeClr val="accent1"/>
                </a:solidFill>
                <a:latin typeface="微软雅黑" panose="020B0503020204020204" pitchFamily="34" charset="-122"/>
                <a:ea typeface="微软雅黑" panose="020B0503020204020204" pitchFamily="34" charset="-122"/>
              </a:rPr>
              <a:t>Truffle</a:t>
            </a:r>
            <a:r>
              <a:rPr lang="zh-CN" altLang="en-US" sz="1200" dirty="0">
                <a:solidFill>
                  <a:schemeClr val="accent1"/>
                </a:solidFill>
                <a:latin typeface="微软雅黑" panose="020B0503020204020204" pitchFamily="34" charset="-122"/>
                <a:ea typeface="微软雅黑" panose="020B0503020204020204" pitchFamily="34" charset="-122"/>
              </a:rPr>
              <a:t> 自动化工具：构建合约框架，自动编译和部署合约</a:t>
            </a:r>
            <a:endParaRPr lang="en-US" altLang="zh-CN" sz="1200" dirty="0">
              <a:solidFill>
                <a:schemeClr val="accent1"/>
              </a:solidFill>
              <a:latin typeface="微软雅黑" panose="020B0503020204020204" pitchFamily="34" charset="-122"/>
              <a:ea typeface="微软雅黑" panose="020B0503020204020204" pitchFamily="34" charset="-122"/>
            </a:endParaRPr>
          </a:p>
          <a:p>
            <a:pPr marL="171450" indent="-171450" algn="just">
              <a:buFont typeface="Arial" panose="020B0604020202020204" pitchFamily="34" charset="0"/>
              <a:buChar char="•"/>
            </a:pPr>
            <a:r>
              <a:rPr lang="en-US" altLang="zh-CN" sz="1200" dirty="0" err="1">
                <a:solidFill>
                  <a:schemeClr val="accent1"/>
                </a:solidFill>
                <a:latin typeface="微软雅黑" panose="020B0503020204020204" pitchFamily="34" charset="-122"/>
                <a:ea typeface="微软雅黑" panose="020B0503020204020204" pitchFamily="34" charset="-122"/>
              </a:rPr>
              <a:t>Solc-js</a:t>
            </a:r>
            <a:r>
              <a:rPr lang="zh-CN" altLang="en-US" sz="1200" dirty="0">
                <a:solidFill>
                  <a:schemeClr val="accent1"/>
                </a:solidFill>
                <a:latin typeface="微软雅黑" panose="020B0503020204020204" pitchFamily="34" charset="-122"/>
                <a:ea typeface="微软雅黑" panose="020B0503020204020204" pitchFamily="34" charset="-122"/>
              </a:rPr>
              <a:t> 编译器：用来编译合约</a:t>
            </a:r>
            <a:endParaRPr lang="en-US" altLang="zh-CN" sz="1200" dirty="0">
              <a:solidFill>
                <a:schemeClr val="accent1"/>
              </a:solidFill>
              <a:latin typeface="微软雅黑" panose="020B0503020204020204" pitchFamily="34" charset="-122"/>
              <a:ea typeface="微软雅黑" panose="020B0503020204020204" pitchFamily="34" charset="-122"/>
            </a:endParaRPr>
          </a:p>
          <a:p>
            <a:pPr marL="171450" indent="-171450" algn="just">
              <a:buFont typeface="Arial" panose="020B0604020202020204" pitchFamily="34" charset="0"/>
              <a:buChar char="•"/>
            </a:pPr>
            <a:r>
              <a:rPr lang="en-US" altLang="zh-CN" sz="1200" dirty="0">
                <a:solidFill>
                  <a:schemeClr val="accent1"/>
                </a:solidFill>
                <a:latin typeface="微软雅黑" panose="020B0503020204020204" pitchFamily="34" charset="-122"/>
                <a:ea typeface="微软雅黑" panose="020B0503020204020204" pitchFamily="34" charset="-122"/>
              </a:rPr>
              <a:t>Node.js</a:t>
            </a:r>
          </a:p>
          <a:p>
            <a:pPr marL="171450" indent="-171450" algn="just">
              <a:buFont typeface="Arial" panose="020B0604020202020204" pitchFamily="34" charset="0"/>
              <a:buChar char="•"/>
            </a:pPr>
            <a:r>
              <a:rPr lang="en-US" altLang="zh-CN" sz="1200" dirty="0">
                <a:solidFill>
                  <a:schemeClr val="accent1"/>
                </a:solidFill>
                <a:latin typeface="微软雅黑" panose="020B0503020204020204" pitchFamily="34" charset="-122"/>
                <a:ea typeface="微软雅黑" panose="020B0503020204020204" pitchFamily="34" charset="-122"/>
              </a:rPr>
              <a:t>Web3</a:t>
            </a:r>
            <a:r>
              <a:rPr lang="zh-CN" altLang="en-US" sz="1200" dirty="0">
                <a:solidFill>
                  <a:schemeClr val="accent1"/>
                </a:solidFill>
                <a:latin typeface="微软雅黑" panose="020B0503020204020204" pitchFamily="34" charset="-122"/>
                <a:ea typeface="微软雅黑" panose="020B0503020204020204" pitchFamily="34" charset="-122"/>
              </a:rPr>
              <a:t>：本地与区块链交互的工具</a:t>
            </a:r>
          </a:p>
        </p:txBody>
      </p:sp>
      <p:sp>
        <p:nvSpPr>
          <p:cNvPr id="5" name="矩形 4">
            <a:extLst>
              <a:ext uri="{FF2B5EF4-FFF2-40B4-BE49-F238E27FC236}">
                <a16:creationId xmlns:a16="http://schemas.microsoft.com/office/drawing/2014/main" id="{10CB1C44-0A78-814F-B59E-AEAF9B7A44B4}"/>
              </a:ext>
            </a:extLst>
          </p:cNvPr>
          <p:cNvSpPr/>
          <p:nvPr/>
        </p:nvSpPr>
        <p:spPr>
          <a:xfrm>
            <a:off x="438665" y="876991"/>
            <a:ext cx="6419335" cy="523220"/>
          </a:xfrm>
          <a:prstGeom prst="rect">
            <a:avLst/>
          </a:prstGeom>
        </p:spPr>
        <p:txBody>
          <a:bodyPr wrap="square">
            <a:spAutoFit/>
          </a:bodyPr>
          <a:lstStyle/>
          <a:p>
            <a:r>
              <a:rPr lang="en" altLang="zh-CN" sz="1400" dirty="0">
                <a:latin typeface="微软雅黑" panose="020B0503020204020204" pitchFamily="34" charset="-122"/>
                <a:ea typeface="微软雅黑" panose="020B0503020204020204" pitchFamily="34" charset="-122"/>
              </a:rPr>
              <a:t>Truffle </a:t>
            </a:r>
            <a:r>
              <a:rPr lang="zh-CN" altLang="en-US" sz="1400" dirty="0">
                <a:latin typeface="微软雅黑" panose="020B0503020204020204" pitchFamily="34" charset="-122"/>
                <a:ea typeface="微软雅黑" panose="020B0503020204020204" pitchFamily="34" charset="-122"/>
              </a:rPr>
              <a:t>是一个开发工具体系</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用于以太坊平台的开发</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测试和部署</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旨在让以太坊平台开发者更轻松的编写程序。</a:t>
            </a:r>
            <a:r>
              <a:rPr lang="en" altLang="zh-CN" sz="1400" dirty="0"/>
              <a:t>https://</a:t>
            </a:r>
            <a:r>
              <a:rPr lang="en" altLang="zh-CN" sz="1400" dirty="0" err="1"/>
              <a:t>trufflesuite.com</a:t>
            </a:r>
            <a:r>
              <a:rPr lang="en" altLang="zh-CN" sz="1400" dirty="0"/>
              <a:t>/docs/truffle/</a:t>
            </a:r>
            <a:endParaRPr lang="zh-CN" altLang="en-US" b="0" i="0" dirty="0">
              <a:solidFill>
                <a:srgbClr val="545452"/>
              </a:solidFill>
              <a:effectLst/>
              <a:latin typeface="Oswald"/>
            </a:endParaRPr>
          </a:p>
        </p:txBody>
      </p:sp>
      <p:pic>
        <p:nvPicPr>
          <p:cNvPr id="3" name="图片 2">
            <a:extLst>
              <a:ext uri="{FF2B5EF4-FFF2-40B4-BE49-F238E27FC236}">
                <a16:creationId xmlns:a16="http://schemas.microsoft.com/office/drawing/2014/main" id="{62AC2859-A4BC-C96B-13B8-CEE46CC66126}"/>
              </a:ext>
            </a:extLst>
          </p:cNvPr>
          <p:cNvPicPr>
            <a:picLocks noChangeAspect="1"/>
          </p:cNvPicPr>
          <p:nvPr/>
        </p:nvPicPr>
        <p:blipFill>
          <a:blip r:embed="rId3"/>
          <a:stretch>
            <a:fillRect/>
          </a:stretch>
        </p:blipFill>
        <p:spPr>
          <a:xfrm>
            <a:off x="310829" y="2534604"/>
            <a:ext cx="4332435" cy="1525017"/>
          </a:xfrm>
          <a:prstGeom prst="rect">
            <a:avLst/>
          </a:prstGeom>
        </p:spPr>
      </p:pic>
    </p:spTree>
    <p:extLst>
      <p:ext uri="{BB962C8B-B14F-4D97-AF65-F5344CB8AC3E}">
        <p14:creationId xmlns:p14="http://schemas.microsoft.com/office/powerpoint/2010/main" val="2543910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1FE56-2BFC-4603-B7F2-6CA5B91CE4DC}"/>
              </a:ext>
            </a:extLst>
          </p:cNvPr>
          <p:cNvSpPr>
            <a:spLocks noGrp="1"/>
          </p:cNvSpPr>
          <p:nvPr>
            <p:ph type="title"/>
          </p:nvPr>
        </p:nvSpPr>
        <p:spPr/>
        <p:txBody>
          <a:bodyPr/>
          <a:lstStyle/>
          <a:p>
            <a:r>
              <a:rPr lang="en-US" altLang="zh-CN" sz="2135" noProof="1">
                <a:sym typeface="+mn-ea"/>
              </a:rPr>
              <a:t>Truffle</a:t>
            </a:r>
            <a:endParaRPr lang="zh-CN" altLang="en-US" noProof="1"/>
          </a:p>
        </p:txBody>
      </p:sp>
      <p:sp>
        <p:nvSpPr>
          <p:cNvPr id="3" name="文本框 2">
            <a:extLst>
              <a:ext uri="{FF2B5EF4-FFF2-40B4-BE49-F238E27FC236}">
                <a16:creationId xmlns:a16="http://schemas.microsoft.com/office/drawing/2014/main" id="{6158ADA5-ADE9-724C-9AC3-B79764E5596D}"/>
              </a:ext>
            </a:extLst>
          </p:cNvPr>
          <p:cNvSpPr txBox="1"/>
          <p:nvPr/>
        </p:nvSpPr>
        <p:spPr>
          <a:xfrm>
            <a:off x="3398109" y="2101334"/>
            <a:ext cx="1495167" cy="369332"/>
          </a:xfrm>
          <a:prstGeom prst="rect">
            <a:avLst/>
          </a:prstGeom>
          <a:noFill/>
        </p:spPr>
        <p:txBody>
          <a:bodyPr wrap="square" rtlCol="0">
            <a:spAutoFit/>
          </a:bodyPr>
          <a:lstStyle/>
          <a:p>
            <a:r>
              <a:rPr kumimoji="1" lang="zh-CN" altLang="en-US" dirty="0"/>
              <a:t>跟着文档走</a:t>
            </a:r>
          </a:p>
        </p:txBody>
      </p:sp>
      <p:sp>
        <p:nvSpPr>
          <p:cNvPr id="7" name="矩形 6">
            <a:extLst>
              <a:ext uri="{FF2B5EF4-FFF2-40B4-BE49-F238E27FC236}">
                <a16:creationId xmlns:a16="http://schemas.microsoft.com/office/drawing/2014/main" id="{E80208B8-1057-4346-B476-37B11CBE88EE}"/>
              </a:ext>
            </a:extLst>
          </p:cNvPr>
          <p:cNvSpPr/>
          <p:nvPr/>
        </p:nvSpPr>
        <p:spPr>
          <a:xfrm>
            <a:off x="2032000" y="2580673"/>
            <a:ext cx="4064000" cy="369332"/>
          </a:xfrm>
          <a:prstGeom prst="rect">
            <a:avLst/>
          </a:prstGeom>
        </p:spPr>
        <p:txBody>
          <a:bodyPr>
            <a:spAutoFit/>
          </a:bodyPr>
          <a:lstStyle/>
          <a:p>
            <a:r>
              <a:rPr lang="en" altLang="zh-CN" dirty="0"/>
              <a:t>https://</a:t>
            </a:r>
            <a:r>
              <a:rPr lang="en" altLang="zh-CN" dirty="0" err="1"/>
              <a:t>trufflesuite.com</a:t>
            </a:r>
            <a:r>
              <a:rPr lang="en" altLang="zh-CN" dirty="0"/>
              <a:t>/docs/truffle/</a:t>
            </a:r>
            <a:endParaRPr lang="zh-CN" altLang="en-US" dirty="0"/>
          </a:p>
        </p:txBody>
      </p:sp>
    </p:spTree>
    <p:extLst>
      <p:ext uri="{BB962C8B-B14F-4D97-AF65-F5344CB8AC3E}">
        <p14:creationId xmlns:p14="http://schemas.microsoft.com/office/powerpoint/2010/main" val="340134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1FE56-2BFC-4603-B7F2-6CA5B91CE4DC}"/>
              </a:ext>
            </a:extLst>
          </p:cNvPr>
          <p:cNvSpPr>
            <a:spLocks noGrp="1"/>
          </p:cNvSpPr>
          <p:nvPr>
            <p:ph type="title"/>
          </p:nvPr>
        </p:nvSpPr>
        <p:spPr/>
        <p:txBody>
          <a:bodyPr/>
          <a:lstStyle/>
          <a:p>
            <a:r>
              <a:rPr lang="en-US" altLang="zh-CN" sz="2135" noProof="1">
                <a:sym typeface="+mn-ea"/>
              </a:rPr>
              <a:t>Truffle</a:t>
            </a:r>
            <a:endParaRPr lang="zh-CN" altLang="en-US" noProof="1"/>
          </a:p>
        </p:txBody>
      </p:sp>
      <p:sp>
        <p:nvSpPr>
          <p:cNvPr id="3" name="文本框 2">
            <a:extLst>
              <a:ext uri="{FF2B5EF4-FFF2-40B4-BE49-F238E27FC236}">
                <a16:creationId xmlns:a16="http://schemas.microsoft.com/office/drawing/2014/main" id="{6158ADA5-ADE9-724C-9AC3-B79764E5596D}"/>
              </a:ext>
            </a:extLst>
          </p:cNvPr>
          <p:cNvSpPr txBox="1"/>
          <p:nvPr/>
        </p:nvSpPr>
        <p:spPr>
          <a:xfrm>
            <a:off x="500449" y="1038653"/>
            <a:ext cx="1495167" cy="369332"/>
          </a:xfrm>
          <a:prstGeom prst="rect">
            <a:avLst/>
          </a:prstGeom>
          <a:noFill/>
        </p:spPr>
        <p:txBody>
          <a:bodyPr wrap="square" rtlCol="0">
            <a:spAutoFit/>
          </a:bodyPr>
          <a:lstStyle/>
          <a:p>
            <a:r>
              <a:rPr kumimoji="1" lang="zh-CN" altLang="en-US" dirty="0"/>
              <a:t>重要概念</a:t>
            </a:r>
          </a:p>
        </p:txBody>
      </p:sp>
      <p:sp>
        <p:nvSpPr>
          <p:cNvPr id="4" name="文本框 3">
            <a:extLst>
              <a:ext uri="{FF2B5EF4-FFF2-40B4-BE49-F238E27FC236}">
                <a16:creationId xmlns:a16="http://schemas.microsoft.com/office/drawing/2014/main" id="{1C9A5AFF-DF9B-1648-AAC8-B957B4008864}"/>
              </a:ext>
            </a:extLst>
          </p:cNvPr>
          <p:cNvSpPr txBox="1"/>
          <p:nvPr/>
        </p:nvSpPr>
        <p:spPr>
          <a:xfrm>
            <a:off x="766117" y="1507907"/>
            <a:ext cx="5029202" cy="523220"/>
          </a:xfrm>
          <a:prstGeom prst="rect">
            <a:avLst/>
          </a:prstGeom>
          <a:noFill/>
        </p:spPr>
        <p:txBody>
          <a:bodyPr wrap="square" rtlCol="0">
            <a:spAutoFit/>
          </a:bodyPr>
          <a:lstStyle/>
          <a:p>
            <a:r>
              <a:rPr kumimoji="1" lang="en-US" altLang="zh-CN" sz="1400" dirty="0"/>
              <a:t>Migration:</a:t>
            </a:r>
            <a:r>
              <a:rPr kumimoji="1" lang="zh-CN" altLang="en-US" sz="1400" dirty="0"/>
              <a:t> 根据合约版本号管理部署脚本。</a:t>
            </a:r>
            <a:r>
              <a:rPr kumimoji="1" lang="en-US" altLang="zh-CN" sz="1400" dirty="0"/>
              <a:t>Truffle</a:t>
            </a:r>
            <a:r>
              <a:rPr kumimoji="1" lang="zh-CN" altLang="en-US" sz="1400" dirty="0"/>
              <a:t>中所有的部署合约操作均视为</a:t>
            </a:r>
            <a:r>
              <a:rPr kumimoji="1" lang="en-US" altLang="zh-CN" sz="1400" dirty="0"/>
              <a:t>migrate</a:t>
            </a:r>
            <a:endParaRPr kumimoji="1" lang="zh-CN" altLang="en-US" sz="1400" dirty="0"/>
          </a:p>
        </p:txBody>
      </p:sp>
      <p:sp>
        <p:nvSpPr>
          <p:cNvPr id="6" name="文本框 5">
            <a:extLst>
              <a:ext uri="{FF2B5EF4-FFF2-40B4-BE49-F238E27FC236}">
                <a16:creationId xmlns:a16="http://schemas.microsoft.com/office/drawing/2014/main" id="{3CA3B571-3DB6-444C-B880-B78E8400028E}"/>
              </a:ext>
            </a:extLst>
          </p:cNvPr>
          <p:cNvSpPr txBox="1"/>
          <p:nvPr/>
        </p:nvSpPr>
        <p:spPr>
          <a:xfrm>
            <a:off x="784654" y="2031126"/>
            <a:ext cx="6011562" cy="523220"/>
          </a:xfrm>
          <a:prstGeom prst="rect">
            <a:avLst/>
          </a:prstGeom>
          <a:noFill/>
        </p:spPr>
        <p:txBody>
          <a:bodyPr wrap="square" rtlCol="0">
            <a:spAutoFit/>
          </a:bodyPr>
          <a:lstStyle/>
          <a:p>
            <a:r>
              <a:rPr kumimoji="1" lang="en-US" altLang="zh-CN" sz="1400" dirty="0"/>
              <a:t>Unit</a:t>
            </a:r>
            <a:r>
              <a:rPr kumimoji="1" lang="zh-CN" altLang="en-US" sz="1400" dirty="0"/>
              <a:t> </a:t>
            </a:r>
            <a:r>
              <a:rPr kumimoji="1" lang="en-US" altLang="zh-CN" sz="1400" dirty="0"/>
              <a:t>test:</a:t>
            </a:r>
            <a:r>
              <a:rPr kumimoji="1" lang="zh-CN" altLang="en-US" sz="1400" dirty="0"/>
              <a:t> </a:t>
            </a:r>
            <a:r>
              <a:rPr kumimoji="1" lang="en-US" altLang="zh-CN" sz="1400" dirty="0"/>
              <a:t>Truffle</a:t>
            </a:r>
            <a:r>
              <a:rPr kumimoji="1" lang="zh-CN" altLang="en-US" sz="1400" dirty="0"/>
              <a:t> 提供了使用</a:t>
            </a:r>
            <a:r>
              <a:rPr kumimoji="1" lang="en-US" altLang="zh-CN" sz="1400" dirty="0" err="1"/>
              <a:t>Javascript</a:t>
            </a:r>
            <a:r>
              <a:rPr kumimoji="1" lang="zh-CN" altLang="en-US" sz="1400" dirty="0"/>
              <a:t>和</a:t>
            </a:r>
            <a:r>
              <a:rPr kumimoji="1" lang="en-US" altLang="zh-CN" sz="1400" dirty="0"/>
              <a:t>Solidity</a:t>
            </a:r>
            <a:r>
              <a:rPr kumimoji="1" lang="zh-CN" altLang="en-US" sz="1400" dirty="0"/>
              <a:t>进行单元测试的方案，这里推荐使用</a:t>
            </a:r>
            <a:r>
              <a:rPr kumimoji="1" lang="en-US" altLang="zh-CN" sz="1400" dirty="0" err="1"/>
              <a:t>Javascript</a:t>
            </a:r>
            <a:r>
              <a:rPr kumimoji="1" lang="zh-CN" altLang="en-US" sz="1400" dirty="0"/>
              <a:t>编写测试用例，更具备可扩展性</a:t>
            </a:r>
          </a:p>
        </p:txBody>
      </p:sp>
    </p:spTree>
    <p:extLst>
      <p:ext uri="{BB962C8B-B14F-4D97-AF65-F5344CB8AC3E}">
        <p14:creationId xmlns:p14="http://schemas.microsoft.com/office/powerpoint/2010/main" val="13130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1FE56-2BFC-4603-B7F2-6CA5B91CE4DC}"/>
              </a:ext>
            </a:extLst>
          </p:cNvPr>
          <p:cNvSpPr>
            <a:spLocks noGrp="1"/>
          </p:cNvSpPr>
          <p:nvPr>
            <p:ph type="title"/>
          </p:nvPr>
        </p:nvSpPr>
        <p:spPr/>
        <p:txBody>
          <a:bodyPr/>
          <a:lstStyle/>
          <a:p>
            <a:r>
              <a:rPr lang="en-US" altLang="zh-CN" sz="2135" noProof="1">
                <a:sym typeface="+mn-ea"/>
              </a:rPr>
              <a:t>Hardhat</a:t>
            </a:r>
            <a:endParaRPr lang="zh-CN" altLang="en-US" noProof="1"/>
          </a:p>
        </p:txBody>
      </p:sp>
      <p:sp>
        <p:nvSpPr>
          <p:cNvPr id="6" name="文本框 5">
            <a:extLst>
              <a:ext uri="{FF2B5EF4-FFF2-40B4-BE49-F238E27FC236}">
                <a16:creationId xmlns:a16="http://schemas.microsoft.com/office/drawing/2014/main" id="{B2A2B7E9-5947-B44D-B1C7-C29E2E786C2E}"/>
              </a:ext>
            </a:extLst>
          </p:cNvPr>
          <p:cNvSpPr txBox="1"/>
          <p:nvPr/>
        </p:nvSpPr>
        <p:spPr>
          <a:xfrm>
            <a:off x="375603" y="1601217"/>
            <a:ext cx="1909119" cy="338554"/>
          </a:xfrm>
          <a:prstGeom prst="rect">
            <a:avLst/>
          </a:prstGeom>
          <a:noFill/>
        </p:spPr>
        <p:txBody>
          <a:bodyPr wrap="square" rtlCol="0">
            <a:spAutoFit/>
          </a:bodyPr>
          <a:lstStyle/>
          <a:p>
            <a:r>
              <a:rPr kumimoji="1" lang="zh-CN" altLang="en-US" sz="1600" dirty="0">
                <a:solidFill>
                  <a:srgbClr val="FF0000"/>
                </a:solidFill>
              </a:rPr>
              <a:t>安装</a:t>
            </a:r>
            <a:r>
              <a:rPr kumimoji="1" lang="en-US" altLang="zh-CN" sz="1600" dirty="0">
                <a:solidFill>
                  <a:srgbClr val="FF0000"/>
                </a:solidFill>
              </a:rPr>
              <a:t>Hardhat</a:t>
            </a:r>
            <a:endParaRPr kumimoji="1" lang="zh-CN" altLang="en-US" sz="1600" dirty="0">
              <a:solidFill>
                <a:srgbClr val="FF0000"/>
              </a:solidFill>
            </a:endParaRPr>
          </a:p>
        </p:txBody>
      </p:sp>
      <p:sp>
        <p:nvSpPr>
          <p:cNvPr id="5" name="矩形 4">
            <a:extLst>
              <a:ext uri="{FF2B5EF4-FFF2-40B4-BE49-F238E27FC236}">
                <a16:creationId xmlns:a16="http://schemas.microsoft.com/office/drawing/2014/main" id="{10CB1C44-0A78-814F-B59E-AEAF9B7A44B4}"/>
              </a:ext>
            </a:extLst>
          </p:cNvPr>
          <p:cNvSpPr/>
          <p:nvPr/>
        </p:nvSpPr>
        <p:spPr>
          <a:xfrm>
            <a:off x="438665" y="732477"/>
            <a:ext cx="6852887" cy="954107"/>
          </a:xfrm>
          <a:prstGeom prst="rect">
            <a:avLst/>
          </a:prstGeom>
        </p:spPr>
        <p:txBody>
          <a:bodyPr wrap="square">
            <a:spAutoFit/>
          </a:bodyPr>
          <a:lstStyle/>
          <a:p>
            <a:pPr algn="l"/>
            <a:r>
              <a:rPr lang="en" altLang="zh-CN" sz="1400" b="1" i="0" dirty="0">
                <a:solidFill>
                  <a:srgbClr val="333333"/>
                </a:solidFill>
                <a:effectLst/>
                <a:latin typeface="PingFang SC" panose="020B0400000000000000" pitchFamily="34" charset="-122"/>
                <a:ea typeface="PingFang SC" panose="020B0400000000000000" pitchFamily="34" charset="-122"/>
              </a:rPr>
              <a:t>Hardhat</a:t>
            </a:r>
            <a:r>
              <a:rPr lang="zh-CN" altLang="en-US" sz="1400" b="0" i="0" dirty="0">
                <a:solidFill>
                  <a:srgbClr val="333333"/>
                </a:solidFill>
                <a:effectLst/>
                <a:latin typeface="PingFang SC" panose="020B0400000000000000" pitchFamily="34" charset="-122"/>
                <a:ea typeface="PingFang SC" panose="020B0400000000000000" pitchFamily="34" charset="-122"/>
              </a:rPr>
              <a:t>是一个方便在以太坊上进行构建的任务运行器。使用它可以帮助开发人员管理和自动化构建智能合约和</a:t>
            </a:r>
            <a:r>
              <a:rPr lang="en" altLang="zh-CN" sz="1400" dirty="0" err="1">
                <a:solidFill>
                  <a:srgbClr val="333333"/>
                </a:solidFill>
                <a:latin typeface="PingFang SC" panose="020B0400000000000000" pitchFamily="34" charset="-122"/>
                <a:ea typeface="PingFang SC" panose="020B0400000000000000" pitchFamily="34" charset="-122"/>
              </a:rPr>
              <a:t>D</a:t>
            </a:r>
            <a:r>
              <a:rPr lang="en" altLang="zh-CN" sz="1400" b="0" i="0" dirty="0" err="1">
                <a:solidFill>
                  <a:srgbClr val="333333"/>
                </a:solidFill>
                <a:effectLst/>
                <a:latin typeface="PingFang SC" panose="020B0400000000000000" pitchFamily="34" charset="-122"/>
                <a:ea typeface="PingFang SC" panose="020B0400000000000000" pitchFamily="34" charset="-122"/>
              </a:rPr>
              <a:t>App</a:t>
            </a:r>
            <a:r>
              <a:rPr lang="zh-CN" altLang="en-US" sz="1400" b="0" i="0" dirty="0">
                <a:solidFill>
                  <a:srgbClr val="333333"/>
                </a:solidFill>
                <a:effectLst/>
                <a:latin typeface="PingFang SC" panose="020B0400000000000000" pitchFamily="34" charset="-122"/>
                <a:ea typeface="PingFang SC" panose="020B0400000000000000" pitchFamily="34" charset="-122"/>
              </a:rPr>
              <a:t>的过程用来部署合约，运行测试和</a:t>
            </a:r>
            <a:r>
              <a:rPr lang="zh-CN" altLang="en-US" sz="1400" b="1" i="0" dirty="0">
                <a:solidFill>
                  <a:srgbClr val="333333"/>
                </a:solidFill>
                <a:effectLst/>
                <a:latin typeface="PingFang SC" panose="020B0400000000000000" pitchFamily="34" charset="-122"/>
                <a:ea typeface="PingFang SC" panose="020B0400000000000000" pitchFamily="34" charset="-122"/>
              </a:rPr>
              <a:t>调试代码</a:t>
            </a:r>
            <a:r>
              <a:rPr lang="zh-CN" altLang="en-US" sz="1400" b="0" i="0" dirty="0">
                <a:solidFill>
                  <a:srgbClr val="333333"/>
                </a:solidFill>
                <a:effectLst/>
                <a:latin typeface="PingFang SC" panose="020B0400000000000000" pitchFamily="34" charset="-122"/>
                <a:ea typeface="PingFang SC" panose="020B0400000000000000" pitchFamily="34" charset="-122"/>
              </a:rPr>
              <a:t>。</a:t>
            </a:r>
            <a:endParaRPr lang="en-US" altLang="zh-CN" sz="1400" b="0" i="0" dirty="0">
              <a:solidFill>
                <a:srgbClr val="333333"/>
              </a:solidFill>
              <a:effectLst/>
              <a:latin typeface="PingFang SC" panose="020B0400000000000000" pitchFamily="34" charset="-122"/>
              <a:ea typeface="PingFang SC" panose="020B0400000000000000" pitchFamily="34" charset="-122"/>
            </a:endParaRPr>
          </a:p>
          <a:p>
            <a:pPr algn="l"/>
            <a:r>
              <a:rPr lang="en" altLang="zh-CN" sz="1400" b="0" i="0" dirty="0">
                <a:solidFill>
                  <a:srgbClr val="333333"/>
                </a:solidFill>
                <a:effectLst/>
                <a:latin typeface="PingFang SC" panose="020B0400000000000000" pitchFamily="34" charset="-122"/>
                <a:ea typeface="PingFang SC" panose="020B0400000000000000" pitchFamily="34" charset="-122"/>
                <a:hlinkClick r:id="rId3"/>
              </a:rPr>
              <a:t>https://hardhat.org/docs</a:t>
            </a:r>
            <a:r>
              <a:rPr lang="en" altLang="zh-CN" sz="1400" b="0" i="0" dirty="0">
                <a:solidFill>
                  <a:srgbClr val="333333"/>
                </a:solidFill>
                <a:effectLst/>
                <a:latin typeface="PingFang SC" panose="020B0400000000000000" pitchFamily="34" charset="-122"/>
                <a:ea typeface="PingFang SC" panose="020B0400000000000000" pitchFamily="34" charset="-122"/>
              </a:rPr>
              <a:t> </a:t>
            </a:r>
            <a:r>
              <a:rPr lang="zh-CN" altLang="en" sz="1400" b="0" i="0" dirty="0">
                <a:solidFill>
                  <a:schemeClr val="accent6"/>
                </a:solidFill>
                <a:effectLst/>
                <a:latin typeface="PingFang SC" panose="020B0400000000000000" pitchFamily="34" charset="-122"/>
                <a:ea typeface="PingFang SC" panose="020B0400000000000000" pitchFamily="34" charset="-122"/>
              </a:rPr>
              <a:t>注意</a:t>
            </a:r>
            <a:r>
              <a:rPr lang="zh-CN" altLang="en-US" sz="1400" b="0" i="0" dirty="0">
                <a:solidFill>
                  <a:schemeClr val="accent6"/>
                </a:solidFill>
                <a:effectLst/>
                <a:latin typeface="PingFang SC" panose="020B0400000000000000" pitchFamily="34" charset="-122"/>
                <a:ea typeface="PingFang SC" panose="020B0400000000000000" pitchFamily="34" charset="-122"/>
              </a:rPr>
              <a:t>，新版的</a:t>
            </a:r>
            <a:r>
              <a:rPr lang="en-US" altLang="zh-CN" sz="1400" b="0" i="0" dirty="0">
                <a:solidFill>
                  <a:schemeClr val="accent6"/>
                </a:solidFill>
                <a:effectLst/>
                <a:latin typeface="PingFang SC" panose="020B0400000000000000" pitchFamily="34" charset="-122"/>
                <a:ea typeface="PingFang SC" panose="020B0400000000000000" pitchFamily="34" charset="-122"/>
              </a:rPr>
              <a:t>hardhat</a:t>
            </a:r>
            <a:r>
              <a:rPr lang="zh-CN" altLang="en-US" sz="1400" b="0" i="0" dirty="0">
                <a:solidFill>
                  <a:schemeClr val="accent6"/>
                </a:solidFill>
                <a:effectLst/>
                <a:latin typeface="PingFang SC" panose="020B0400000000000000" pitchFamily="34" charset="-122"/>
                <a:ea typeface="PingFang SC" panose="020B0400000000000000" pitchFamily="34" charset="-122"/>
              </a:rPr>
              <a:t>可能在细节上和我们不一样，不过区别不大，请参考官方文档完成实验</a:t>
            </a:r>
          </a:p>
        </p:txBody>
      </p:sp>
      <p:pic>
        <p:nvPicPr>
          <p:cNvPr id="4" name="图片 3">
            <a:extLst>
              <a:ext uri="{FF2B5EF4-FFF2-40B4-BE49-F238E27FC236}">
                <a16:creationId xmlns:a16="http://schemas.microsoft.com/office/drawing/2014/main" id="{69E3DD75-8AB3-EE0A-53E1-9E8EE59A2084}"/>
              </a:ext>
            </a:extLst>
          </p:cNvPr>
          <p:cNvPicPr>
            <a:picLocks noChangeAspect="1"/>
          </p:cNvPicPr>
          <p:nvPr/>
        </p:nvPicPr>
        <p:blipFill>
          <a:blip r:embed="rId4"/>
          <a:stretch>
            <a:fillRect/>
          </a:stretch>
        </p:blipFill>
        <p:spPr>
          <a:xfrm>
            <a:off x="438665" y="1946259"/>
            <a:ext cx="3099639" cy="1567136"/>
          </a:xfrm>
          <a:prstGeom prst="rect">
            <a:avLst/>
          </a:prstGeom>
        </p:spPr>
      </p:pic>
      <p:pic>
        <p:nvPicPr>
          <p:cNvPr id="8" name="图片 7">
            <a:extLst>
              <a:ext uri="{FF2B5EF4-FFF2-40B4-BE49-F238E27FC236}">
                <a16:creationId xmlns:a16="http://schemas.microsoft.com/office/drawing/2014/main" id="{5627E0F7-0544-E0A2-637B-E4C245210F45}"/>
              </a:ext>
            </a:extLst>
          </p:cNvPr>
          <p:cNvPicPr>
            <a:picLocks noChangeAspect="1"/>
          </p:cNvPicPr>
          <p:nvPr/>
        </p:nvPicPr>
        <p:blipFill>
          <a:blip r:embed="rId5"/>
          <a:stretch>
            <a:fillRect/>
          </a:stretch>
        </p:blipFill>
        <p:spPr>
          <a:xfrm>
            <a:off x="3865107" y="1939770"/>
            <a:ext cx="3946515" cy="1654767"/>
          </a:xfrm>
          <a:prstGeom prst="rect">
            <a:avLst/>
          </a:prstGeom>
        </p:spPr>
      </p:pic>
      <p:sp>
        <p:nvSpPr>
          <p:cNvPr id="9" name="文本框 8">
            <a:extLst>
              <a:ext uri="{FF2B5EF4-FFF2-40B4-BE49-F238E27FC236}">
                <a16:creationId xmlns:a16="http://schemas.microsoft.com/office/drawing/2014/main" id="{778A725B-7D52-1115-C990-ACAD59304529}"/>
              </a:ext>
            </a:extLst>
          </p:cNvPr>
          <p:cNvSpPr txBox="1"/>
          <p:nvPr/>
        </p:nvSpPr>
        <p:spPr>
          <a:xfrm>
            <a:off x="375602" y="3695009"/>
            <a:ext cx="2958805" cy="338554"/>
          </a:xfrm>
          <a:prstGeom prst="rect">
            <a:avLst/>
          </a:prstGeom>
          <a:noFill/>
        </p:spPr>
        <p:txBody>
          <a:bodyPr wrap="square" rtlCol="0">
            <a:spAutoFit/>
          </a:bodyPr>
          <a:lstStyle/>
          <a:p>
            <a:r>
              <a:rPr kumimoji="1" lang="zh-CN" altLang="en-US" sz="1600" dirty="0">
                <a:solidFill>
                  <a:srgbClr val="FF0000"/>
                </a:solidFill>
              </a:rPr>
              <a:t>安装完成后可以获得合约框架</a:t>
            </a:r>
          </a:p>
        </p:txBody>
      </p:sp>
    </p:spTree>
    <p:extLst>
      <p:ext uri="{BB962C8B-B14F-4D97-AF65-F5344CB8AC3E}">
        <p14:creationId xmlns:p14="http://schemas.microsoft.com/office/powerpoint/2010/main" val="3481598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1FE56-2BFC-4603-B7F2-6CA5B91CE4DC}"/>
              </a:ext>
            </a:extLst>
          </p:cNvPr>
          <p:cNvSpPr>
            <a:spLocks noGrp="1"/>
          </p:cNvSpPr>
          <p:nvPr>
            <p:ph type="title"/>
          </p:nvPr>
        </p:nvSpPr>
        <p:spPr/>
        <p:txBody>
          <a:bodyPr/>
          <a:lstStyle/>
          <a:p>
            <a:r>
              <a:rPr lang="en-US" altLang="zh-CN" sz="2135" noProof="1">
                <a:sym typeface="+mn-ea"/>
              </a:rPr>
              <a:t>Hardhat</a:t>
            </a:r>
            <a:endParaRPr lang="zh-CN" altLang="en-US" noProof="1"/>
          </a:p>
        </p:txBody>
      </p:sp>
      <p:sp>
        <p:nvSpPr>
          <p:cNvPr id="7" name="文本框 6">
            <a:extLst>
              <a:ext uri="{FF2B5EF4-FFF2-40B4-BE49-F238E27FC236}">
                <a16:creationId xmlns:a16="http://schemas.microsoft.com/office/drawing/2014/main" id="{4DB325FC-C9AB-B991-6D3E-408590ACA840}"/>
              </a:ext>
            </a:extLst>
          </p:cNvPr>
          <p:cNvSpPr txBox="1"/>
          <p:nvPr/>
        </p:nvSpPr>
        <p:spPr>
          <a:xfrm>
            <a:off x="2490951" y="635620"/>
            <a:ext cx="2958805" cy="338554"/>
          </a:xfrm>
          <a:prstGeom prst="rect">
            <a:avLst/>
          </a:prstGeom>
          <a:noFill/>
        </p:spPr>
        <p:txBody>
          <a:bodyPr wrap="square" rtlCol="0">
            <a:spAutoFit/>
          </a:bodyPr>
          <a:lstStyle/>
          <a:p>
            <a:r>
              <a:rPr kumimoji="1" lang="zh-CN" altLang="en-US" sz="1600" dirty="0">
                <a:solidFill>
                  <a:srgbClr val="FF0000"/>
                </a:solidFill>
              </a:rPr>
              <a:t>编译合约文件</a:t>
            </a:r>
          </a:p>
        </p:txBody>
      </p:sp>
      <p:pic>
        <p:nvPicPr>
          <p:cNvPr id="11" name="图片 10">
            <a:extLst>
              <a:ext uri="{FF2B5EF4-FFF2-40B4-BE49-F238E27FC236}">
                <a16:creationId xmlns:a16="http://schemas.microsoft.com/office/drawing/2014/main" id="{87A8D9E9-44F8-4A70-97D4-47FB6BCD8E97}"/>
              </a:ext>
            </a:extLst>
          </p:cNvPr>
          <p:cNvPicPr>
            <a:picLocks noChangeAspect="1"/>
          </p:cNvPicPr>
          <p:nvPr/>
        </p:nvPicPr>
        <p:blipFill>
          <a:blip r:embed="rId3"/>
          <a:stretch>
            <a:fillRect/>
          </a:stretch>
        </p:blipFill>
        <p:spPr>
          <a:xfrm>
            <a:off x="2569779" y="1058931"/>
            <a:ext cx="4165600" cy="546100"/>
          </a:xfrm>
          <a:prstGeom prst="rect">
            <a:avLst/>
          </a:prstGeom>
        </p:spPr>
      </p:pic>
      <p:pic>
        <p:nvPicPr>
          <p:cNvPr id="12" name="图片 11">
            <a:extLst>
              <a:ext uri="{FF2B5EF4-FFF2-40B4-BE49-F238E27FC236}">
                <a16:creationId xmlns:a16="http://schemas.microsoft.com/office/drawing/2014/main" id="{7A22A11B-C922-B3C1-637E-C544B22E60B9}"/>
              </a:ext>
            </a:extLst>
          </p:cNvPr>
          <p:cNvPicPr>
            <a:picLocks noChangeAspect="1"/>
          </p:cNvPicPr>
          <p:nvPr/>
        </p:nvPicPr>
        <p:blipFill>
          <a:blip r:embed="rId4"/>
          <a:stretch>
            <a:fillRect/>
          </a:stretch>
        </p:blipFill>
        <p:spPr>
          <a:xfrm>
            <a:off x="220717" y="977657"/>
            <a:ext cx="1320800" cy="1790700"/>
          </a:xfrm>
          <a:prstGeom prst="rect">
            <a:avLst/>
          </a:prstGeom>
        </p:spPr>
      </p:pic>
      <p:sp>
        <p:nvSpPr>
          <p:cNvPr id="13" name="文本框 12">
            <a:extLst>
              <a:ext uri="{FF2B5EF4-FFF2-40B4-BE49-F238E27FC236}">
                <a16:creationId xmlns:a16="http://schemas.microsoft.com/office/drawing/2014/main" id="{015DE332-4F23-1A50-7417-1B206478657E}"/>
              </a:ext>
            </a:extLst>
          </p:cNvPr>
          <p:cNvSpPr txBox="1"/>
          <p:nvPr/>
        </p:nvSpPr>
        <p:spPr>
          <a:xfrm>
            <a:off x="141889" y="635620"/>
            <a:ext cx="2958805" cy="338554"/>
          </a:xfrm>
          <a:prstGeom prst="rect">
            <a:avLst/>
          </a:prstGeom>
          <a:noFill/>
        </p:spPr>
        <p:txBody>
          <a:bodyPr wrap="square" rtlCol="0">
            <a:spAutoFit/>
          </a:bodyPr>
          <a:lstStyle/>
          <a:p>
            <a:r>
              <a:rPr kumimoji="1" lang="zh-CN" altLang="en-US" sz="1600" dirty="0">
                <a:solidFill>
                  <a:srgbClr val="FF0000"/>
                </a:solidFill>
              </a:rPr>
              <a:t>文件目录</a:t>
            </a:r>
          </a:p>
        </p:txBody>
      </p:sp>
      <p:sp>
        <p:nvSpPr>
          <p:cNvPr id="14" name="文本框 13">
            <a:extLst>
              <a:ext uri="{FF2B5EF4-FFF2-40B4-BE49-F238E27FC236}">
                <a16:creationId xmlns:a16="http://schemas.microsoft.com/office/drawing/2014/main" id="{5CDAE90C-678A-18EB-DD80-3BD16E8834C4}"/>
              </a:ext>
            </a:extLst>
          </p:cNvPr>
          <p:cNvSpPr txBox="1"/>
          <p:nvPr/>
        </p:nvSpPr>
        <p:spPr>
          <a:xfrm>
            <a:off x="881117" y="1412789"/>
            <a:ext cx="2958805" cy="276999"/>
          </a:xfrm>
          <a:prstGeom prst="rect">
            <a:avLst/>
          </a:prstGeom>
          <a:noFill/>
        </p:spPr>
        <p:txBody>
          <a:bodyPr wrap="square" rtlCol="0">
            <a:spAutoFit/>
          </a:bodyPr>
          <a:lstStyle/>
          <a:p>
            <a:r>
              <a:rPr kumimoji="1" lang="zh-CN" altLang="en-US" sz="1200" dirty="0">
                <a:solidFill>
                  <a:srgbClr val="FF0000"/>
                </a:solidFill>
              </a:rPr>
              <a:t>部署合约的脚本</a:t>
            </a:r>
          </a:p>
        </p:txBody>
      </p:sp>
      <p:sp>
        <p:nvSpPr>
          <p:cNvPr id="15" name="文本框 14">
            <a:extLst>
              <a:ext uri="{FF2B5EF4-FFF2-40B4-BE49-F238E27FC236}">
                <a16:creationId xmlns:a16="http://schemas.microsoft.com/office/drawing/2014/main" id="{AE4F7070-2295-D5EA-5519-4F52E21F9D79}"/>
              </a:ext>
            </a:extLst>
          </p:cNvPr>
          <p:cNvSpPr txBox="1"/>
          <p:nvPr/>
        </p:nvSpPr>
        <p:spPr>
          <a:xfrm>
            <a:off x="881116" y="1633472"/>
            <a:ext cx="2958805" cy="276999"/>
          </a:xfrm>
          <a:prstGeom prst="rect">
            <a:avLst/>
          </a:prstGeom>
          <a:noFill/>
        </p:spPr>
        <p:txBody>
          <a:bodyPr wrap="square" rtlCol="0">
            <a:spAutoFit/>
          </a:bodyPr>
          <a:lstStyle/>
          <a:p>
            <a:r>
              <a:rPr kumimoji="1" lang="zh-CN" altLang="en-US" sz="1200" dirty="0">
                <a:solidFill>
                  <a:srgbClr val="FF0000"/>
                </a:solidFill>
              </a:rPr>
              <a:t>测试合约的脚本</a:t>
            </a:r>
          </a:p>
        </p:txBody>
      </p:sp>
      <p:sp>
        <p:nvSpPr>
          <p:cNvPr id="16" name="文本框 15">
            <a:extLst>
              <a:ext uri="{FF2B5EF4-FFF2-40B4-BE49-F238E27FC236}">
                <a16:creationId xmlns:a16="http://schemas.microsoft.com/office/drawing/2014/main" id="{1831FD8D-CAEF-95C2-082F-B093A137B7FA}"/>
              </a:ext>
            </a:extLst>
          </p:cNvPr>
          <p:cNvSpPr txBox="1"/>
          <p:nvPr/>
        </p:nvSpPr>
        <p:spPr>
          <a:xfrm>
            <a:off x="881116" y="929679"/>
            <a:ext cx="2958805" cy="276999"/>
          </a:xfrm>
          <a:prstGeom prst="rect">
            <a:avLst/>
          </a:prstGeom>
          <a:noFill/>
        </p:spPr>
        <p:txBody>
          <a:bodyPr wrap="square" rtlCol="0">
            <a:spAutoFit/>
          </a:bodyPr>
          <a:lstStyle/>
          <a:p>
            <a:r>
              <a:rPr kumimoji="1" lang="zh-CN" altLang="en-US" sz="1200" dirty="0">
                <a:solidFill>
                  <a:srgbClr val="FF0000"/>
                </a:solidFill>
              </a:rPr>
              <a:t>我们的合约</a:t>
            </a:r>
          </a:p>
        </p:txBody>
      </p:sp>
      <p:sp>
        <p:nvSpPr>
          <p:cNvPr id="17" name="文本框 16">
            <a:extLst>
              <a:ext uri="{FF2B5EF4-FFF2-40B4-BE49-F238E27FC236}">
                <a16:creationId xmlns:a16="http://schemas.microsoft.com/office/drawing/2014/main" id="{E0E4D95C-C90E-5AA0-C5AF-59963A7421AA}"/>
              </a:ext>
            </a:extLst>
          </p:cNvPr>
          <p:cNvSpPr txBox="1"/>
          <p:nvPr/>
        </p:nvSpPr>
        <p:spPr>
          <a:xfrm>
            <a:off x="1090376" y="2043646"/>
            <a:ext cx="2958805" cy="276999"/>
          </a:xfrm>
          <a:prstGeom prst="rect">
            <a:avLst/>
          </a:prstGeom>
          <a:noFill/>
        </p:spPr>
        <p:txBody>
          <a:bodyPr wrap="square" rtlCol="0">
            <a:spAutoFit/>
          </a:bodyPr>
          <a:lstStyle/>
          <a:p>
            <a:r>
              <a:rPr kumimoji="1" lang="en-US" altLang="zh-CN" sz="1200" dirty="0">
                <a:solidFill>
                  <a:srgbClr val="FF0000"/>
                </a:solidFill>
              </a:rPr>
              <a:t>Hardhat</a:t>
            </a:r>
            <a:r>
              <a:rPr kumimoji="1" lang="zh-CN" altLang="en-US" sz="1200" dirty="0">
                <a:solidFill>
                  <a:srgbClr val="FF0000"/>
                </a:solidFill>
              </a:rPr>
              <a:t>配置文件</a:t>
            </a:r>
          </a:p>
        </p:txBody>
      </p:sp>
      <p:pic>
        <p:nvPicPr>
          <p:cNvPr id="18" name="图片 17">
            <a:extLst>
              <a:ext uri="{FF2B5EF4-FFF2-40B4-BE49-F238E27FC236}">
                <a16:creationId xmlns:a16="http://schemas.microsoft.com/office/drawing/2014/main" id="{87F32976-BCF5-74E1-F7A3-B1DFB801985C}"/>
              </a:ext>
            </a:extLst>
          </p:cNvPr>
          <p:cNvPicPr>
            <a:picLocks noChangeAspect="1"/>
          </p:cNvPicPr>
          <p:nvPr/>
        </p:nvPicPr>
        <p:blipFill>
          <a:blip r:embed="rId5"/>
          <a:stretch>
            <a:fillRect/>
          </a:stretch>
        </p:blipFill>
        <p:spPr>
          <a:xfrm>
            <a:off x="5447199" y="929679"/>
            <a:ext cx="1384300" cy="1816100"/>
          </a:xfrm>
          <a:prstGeom prst="rect">
            <a:avLst/>
          </a:prstGeom>
        </p:spPr>
      </p:pic>
      <p:sp>
        <p:nvSpPr>
          <p:cNvPr id="19" name="文本框 18">
            <a:extLst>
              <a:ext uri="{FF2B5EF4-FFF2-40B4-BE49-F238E27FC236}">
                <a16:creationId xmlns:a16="http://schemas.microsoft.com/office/drawing/2014/main" id="{AA3FBB7F-BC23-582B-6BBA-FB45ADB5BEFC}"/>
              </a:ext>
            </a:extLst>
          </p:cNvPr>
          <p:cNvSpPr txBox="1"/>
          <p:nvPr/>
        </p:nvSpPr>
        <p:spPr>
          <a:xfrm>
            <a:off x="5255976" y="613373"/>
            <a:ext cx="2958805" cy="338554"/>
          </a:xfrm>
          <a:prstGeom prst="rect">
            <a:avLst/>
          </a:prstGeom>
          <a:noFill/>
        </p:spPr>
        <p:txBody>
          <a:bodyPr wrap="square" rtlCol="0">
            <a:spAutoFit/>
          </a:bodyPr>
          <a:lstStyle/>
          <a:p>
            <a:r>
              <a:rPr kumimoji="1" lang="zh-CN" altLang="en-US" sz="1600" dirty="0">
                <a:solidFill>
                  <a:srgbClr val="FF0000"/>
                </a:solidFill>
              </a:rPr>
              <a:t>编译完成后生成</a:t>
            </a:r>
          </a:p>
        </p:txBody>
      </p:sp>
      <p:pic>
        <p:nvPicPr>
          <p:cNvPr id="21" name="图片 20">
            <a:extLst>
              <a:ext uri="{FF2B5EF4-FFF2-40B4-BE49-F238E27FC236}">
                <a16:creationId xmlns:a16="http://schemas.microsoft.com/office/drawing/2014/main" id="{52B65204-F0E1-D349-6F1C-014E983A3938}"/>
              </a:ext>
            </a:extLst>
          </p:cNvPr>
          <p:cNvPicPr>
            <a:picLocks noChangeAspect="1"/>
          </p:cNvPicPr>
          <p:nvPr/>
        </p:nvPicPr>
        <p:blipFill>
          <a:blip r:embed="rId6"/>
          <a:stretch>
            <a:fillRect/>
          </a:stretch>
        </p:blipFill>
        <p:spPr>
          <a:xfrm>
            <a:off x="2569778" y="3099637"/>
            <a:ext cx="5232400" cy="279400"/>
          </a:xfrm>
          <a:prstGeom prst="rect">
            <a:avLst/>
          </a:prstGeom>
        </p:spPr>
      </p:pic>
      <p:sp>
        <p:nvSpPr>
          <p:cNvPr id="23" name="文本框 22">
            <a:extLst>
              <a:ext uri="{FF2B5EF4-FFF2-40B4-BE49-F238E27FC236}">
                <a16:creationId xmlns:a16="http://schemas.microsoft.com/office/drawing/2014/main" id="{9EED6151-5DA1-6177-BD76-23007825D500}"/>
              </a:ext>
            </a:extLst>
          </p:cNvPr>
          <p:cNvSpPr txBox="1"/>
          <p:nvPr/>
        </p:nvSpPr>
        <p:spPr>
          <a:xfrm>
            <a:off x="2469552" y="2753431"/>
            <a:ext cx="2958805" cy="338554"/>
          </a:xfrm>
          <a:prstGeom prst="rect">
            <a:avLst/>
          </a:prstGeom>
          <a:noFill/>
        </p:spPr>
        <p:txBody>
          <a:bodyPr wrap="square" rtlCol="0">
            <a:spAutoFit/>
          </a:bodyPr>
          <a:lstStyle/>
          <a:p>
            <a:r>
              <a:rPr kumimoji="1" lang="zh-CN" altLang="en-US" sz="1600" dirty="0">
                <a:solidFill>
                  <a:srgbClr val="FF0000"/>
                </a:solidFill>
              </a:rPr>
              <a:t>部署合约文件</a:t>
            </a:r>
          </a:p>
        </p:txBody>
      </p:sp>
      <p:sp>
        <p:nvSpPr>
          <p:cNvPr id="24" name="文本框 23">
            <a:extLst>
              <a:ext uri="{FF2B5EF4-FFF2-40B4-BE49-F238E27FC236}">
                <a16:creationId xmlns:a16="http://schemas.microsoft.com/office/drawing/2014/main" id="{8E3C1EE0-56F4-DC7A-2396-7CC2B34C968E}"/>
              </a:ext>
            </a:extLst>
          </p:cNvPr>
          <p:cNvSpPr txBox="1"/>
          <p:nvPr/>
        </p:nvSpPr>
        <p:spPr>
          <a:xfrm>
            <a:off x="2469551" y="3437483"/>
            <a:ext cx="2958805" cy="338554"/>
          </a:xfrm>
          <a:prstGeom prst="rect">
            <a:avLst/>
          </a:prstGeom>
          <a:noFill/>
        </p:spPr>
        <p:txBody>
          <a:bodyPr wrap="square" rtlCol="0">
            <a:spAutoFit/>
          </a:bodyPr>
          <a:lstStyle/>
          <a:p>
            <a:r>
              <a:rPr kumimoji="1" lang="zh-CN" altLang="en-US" sz="1600" dirty="0">
                <a:solidFill>
                  <a:srgbClr val="FF0000"/>
                </a:solidFill>
              </a:rPr>
              <a:t>测试合约文件</a:t>
            </a:r>
          </a:p>
        </p:txBody>
      </p:sp>
      <p:pic>
        <p:nvPicPr>
          <p:cNvPr id="25" name="图片 24">
            <a:extLst>
              <a:ext uri="{FF2B5EF4-FFF2-40B4-BE49-F238E27FC236}">
                <a16:creationId xmlns:a16="http://schemas.microsoft.com/office/drawing/2014/main" id="{E67A34F1-CB44-D267-0C1A-1B4C554E2442}"/>
              </a:ext>
            </a:extLst>
          </p:cNvPr>
          <p:cNvPicPr>
            <a:picLocks noChangeAspect="1"/>
          </p:cNvPicPr>
          <p:nvPr/>
        </p:nvPicPr>
        <p:blipFill>
          <a:blip r:embed="rId7"/>
          <a:stretch>
            <a:fillRect/>
          </a:stretch>
        </p:blipFill>
        <p:spPr>
          <a:xfrm>
            <a:off x="318884" y="3125452"/>
            <a:ext cx="1848876" cy="1406359"/>
          </a:xfrm>
          <a:prstGeom prst="rect">
            <a:avLst/>
          </a:prstGeom>
        </p:spPr>
      </p:pic>
      <p:pic>
        <p:nvPicPr>
          <p:cNvPr id="27" name="图片 26">
            <a:extLst>
              <a:ext uri="{FF2B5EF4-FFF2-40B4-BE49-F238E27FC236}">
                <a16:creationId xmlns:a16="http://schemas.microsoft.com/office/drawing/2014/main" id="{A2E82D2F-A796-10AB-B444-E82A83C9CDC9}"/>
              </a:ext>
            </a:extLst>
          </p:cNvPr>
          <p:cNvPicPr>
            <a:picLocks noChangeAspect="1"/>
          </p:cNvPicPr>
          <p:nvPr/>
        </p:nvPicPr>
        <p:blipFill>
          <a:blip r:embed="rId8"/>
          <a:stretch>
            <a:fillRect/>
          </a:stretch>
        </p:blipFill>
        <p:spPr>
          <a:xfrm>
            <a:off x="2569778" y="3776037"/>
            <a:ext cx="1602898" cy="179635"/>
          </a:xfrm>
          <a:prstGeom prst="rect">
            <a:avLst/>
          </a:prstGeom>
        </p:spPr>
      </p:pic>
      <p:sp>
        <p:nvSpPr>
          <p:cNvPr id="28" name="文本框 27">
            <a:extLst>
              <a:ext uri="{FF2B5EF4-FFF2-40B4-BE49-F238E27FC236}">
                <a16:creationId xmlns:a16="http://schemas.microsoft.com/office/drawing/2014/main" id="{21D77628-C2E0-E083-484E-E10CD7DF2ED7}"/>
              </a:ext>
            </a:extLst>
          </p:cNvPr>
          <p:cNvSpPr txBox="1"/>
          <p:nvPr/>
        </p:nvSpPr>
        <p:spPr>
          <a:xfrm>
            <a:off x="6266200" y="1709698"/>
            <a:ext cx="2958805" cy="461665"/>
          </a:xfrm>
          <a:prstGeom prst="rect">
            <a:avLst/>
          </a:prstGeom>
          <a:noFill/>
        </p:spPr>
        <p:txBody>
          <a:bodyPr wrap="square" rtlCol="0">
            <a:spAutoFit/>
          </a:bodyPr>
          <a:lstStyle/>
          <a:p>
            <a:r>
              <a:rPr kumimoji="1" lang="zh-CN" altLang="en-US" sz="1200" dirty="0">
                <a:solidFill>
                  <a:srgbClr val="FF0000"/>
                </a:solidFill>
              </a:rPr>
              <a:t>编译合约得到的</a:t>
            </a:r>
            <a:r>
              <a:rPr kumimoji="1" lang="en-US" altLang="zh-CN" sz="1200" dirty="0">
                <a:solidFill>
                  <a:srgbClr val="FF0000"/>
                </a:solidFill>
              </a:rPr>
              <a:t>ABI</a:t>
            </a:r>
            <a:r>
              <a:rPr kumimoji="1" lang="zh-CN" altLang="en-US" sz="1200" dirty="0">
                <a:solidFill>
                  <a:srgbClr val="FF0000"/>
                </a:solidFill>
              </a:rPr>
              <a:t>文件，</a:t>
            </a:r>
            <a:endParaRPr kumimoji="1" lang="en-US" altLang="zh-CN" sz="1200" dirty="0">
              <a:solidFill>
                <a:srgbClr val="FF0000"/>
              </a:solidFill>
            </a:endParaRPr>
          </a:p>
          <a:p>
            <a:r>
              <a:rPr kumimoji="1" lang="zh-CN" altLang="en-US" sz="1200" dirty="0">
                <a:solidFill>
                  <a:srgbClr val="FF0000"/>
                </a:solidFill>
              </a:rPr>
              <a:t>在于合约交互时使用</a:t>
            </a:r>
          </a:p>
        </p:txBody>
      </p:sp>
    </p:spTree>
    <p:extLst>
      <p:ext uri="{BB962C8B-B14F-4D97-AF65-F5344CB8AC3E}">
        <p14:creationId xmlns:p14="http://schemas.microsoft.com/office/powerpoint/2010/main" val="788063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76193C0C-1DD5-25AF-699E-6C1D231498DE}"/>
              </a:ext>
            </a:extLst>
          </p:cNvPr>
          <p:cNvPicPr>
            <a:picLocks noChangeAspect="1"/>
          </p:cNvPicPr>
          <p:nvPr/>
        </p:nvPicPr>
        <p:blipFill>
          <a:blip r:embed="rId3"/>
          <a:stretch>
            <a:fillRect/>
          </a:stretch>
        </p:blipFill>
        <p:spPr>
          <a:xfrm>
            <a:off x="287985" y="1011390"/>
            <a:ext cx="2857261" cy="2683727"/>
          </a:xfrm>
          <a:prstGeom prst="rect">
            <a:avLst/>
          </a:prstGeom>
        </p:spPr>
      </p:pic>
      <p:sp>
        <p:nvSpPr>
          <p:cNvPr id="2" name="标题 1">
            <a:extLst>
              <a:ext uri="{FF2B5EF4-FFF2-40B4-BE49-F238E27FC236}">
                <a16:creationId xmlns:a16="http://schemas.microsoft.com/office/drawing/2014/main" id="{FA91FE56-2BFC-4603-B7F2-6CA5B91CE4DC}"/>
              </a:ext>
            </a:extLst>
          </p:cNvPr>
          <p:cNvSpPr>
            <a:spLocks noGrp="1"/>
          </p:cNvSpPr>
          <p:nvPr>
            <p:ph type="title"/>
          </p:nvPr>
        </p:nvSpPr>
        <p:spPr/>
        <p:txBody>
          <a:bodyPr/>
          <a:lstStyle/>
          <a:p>
            <a:r>
              <a:rPr lang="en-US" altLang="zh-CN" sz="2135" noProof="1">
                <a:sym typeface="+mn-ea"/>
              </a:rPr>
              <a:t>Hardhat</a:t>
            </a:r>
            <a:endParaRPr lang="zh-CN" altLang="en-US" noProof="1"/>
          </a:p>
        </p:txBody>
      </p:sp>
      <p:sp>
        <p:nvSpPr>
          <p:cNvPr id="4" name="文本框 3">
            <a:extLst>
              <a:ext uri="{FF2B5EF4-FFF2-40B4-BE49-F238E27FC236}">
                <a16:creationId xmlns:a16="http://schemas.microsoft.com/office/drawing/2014/main" id="{DB9496A6-3B6D-CE2F-FB49-E05273AEE285}"/>
              </a:ext>
            </a:extLst>
          </p:cNvPr>
          <p:cNvSpPr txBox="1"/>
          <p:nvPr/>
        </p:nvSpPr>
        <p:spPr>
          <a:xfrm>
            <a:off x="287985" y="669771"/>
            <a:ext cx="5537374" cy="338554"/>
          </a:xfrm>
          <a:prstGeom prst="rect">
            <a:avLst/>
          </a:prstGeom>
          <a:noFill/>
        </p:spPr>
        <p:txBody>
          <a:bodyPr wrap="square" rtlCol="0">
            <a:spAutoFit/>
          </a:bodyPr>
          <a:lstStyle/>
          <a:p>
            <a:r>
              <a:rPr kumimoji="1" lang="en-US" altLang="zh-CN" sz="1600" dirty="0" err="1">
                <a:solidFill>
                  <a:srgbClr val="FF0000"/>
                </a:solidFill>
              </a:rPr>
              <a:t>hardhat.config.js</a:t>
            </a:r>
            <a:r>
              <a:rPr kumimoji="1" lang="en-US" altLang="zh-CN" sz="1600" dirty="0">
                <a:solidFill>
                  <a:srgbClr val="FF0000"/>
                </a:solidFill>
              </a:rPr>
              <a:t>/</a:t>
            </a:r>
            <a:r>
              <a:rPr kumimoji="1" lang="en-US" altLang="zh-CN" sz="1600" dirty="0" err="1">
                <a:solidFill>
                  <a:srgbClr val="FF0000"/>
                </a:solidFill>
              </a:rPr>
              <a:t>ts</a:t>
            </a:r>
            <a:r>
              <a:rPr kumimoji="1" lang="en-US" altLang="zh-CN" sz="1600" dirty="0">
                <a:solidFill>
                  <a:srgbClr val="FF0000"/>
                </a:solidFill>
              </a:rPr>
              <a:t>:</a:t>
            </a:r>
            <a:r>
              <a:rPr kumimoji="1" lang="zh-CN" altLang="en-US" sz="1600" dirty="0">
                <a:solidFill>
                  <a:srgbClr val="FF0000"/>
                </a:solidFill>
              </a:rPr>
              <a:t>关于部署的网络、编译版本等的设置</a:t>
            </a:r>
          </a:p>
        </p:txBody>
      </p:sp>
      <p:sp>
        <p:nvSpPr>
          <p:cNvPr id="5" name="文本框 4">
            <a:extLst>
              <a:ext uri="{FF2B5EF4-FFF2-40B4-BE49-F238E27FC236}">
                <a16:creationId xmlns:a16="http://schemas.microsoft.com/office/drawing/2014/main" id="{181E5128-DC0D-CB1A-A146-C10813A89400}"/>
              </a:ext>
            </a:extLst>
          </p:cNvPr>
          <p:cNvSpPr txBox="1"/>
          <p:nvPr/>
        </p:nvSpPr>
        <p:spPr>
          <a:xfrm>
            <a:off x="2512463" y="1775232"/>
            <a:ext cx="2958805" cy="276999"/>
          </a:xfrm>
          <a:prstGeom prst="rect">
            <a:avLst/>
          </a:prstGeom>
          <a:noFill/>
        </p:spPr>
        <p:txBody>
          <a:bodyPr wrap="square" rtlCol="0">
            <a:spAutoFit/>
          </a:bodyPr>
          <a:lstStyle/>
          <a:p>
            <a:r>
              <a:rPr kumimoji="1" lang="zh-CN" altLang="en-US" sz="1200" dirty="0">
                <a:solidFill>
                  <a:srgbClr val="FF0000"/>
                </a:solidFill>
              </a:rPr>
              <a:t>本地网络的</a:t>
            </a:r>
            <a:r>
              <a:rPr kumimoji="1" lang="en-US" altLang="zh-CN" sz="1200" dirty="0">
                <a:solidFill>
                  <a:srgbClr val="FF0000"/>
                </a:solidFill>
              </a:rPr>
              <a:t>RPC-URL</a:t>
            </a:r>
            <a:endParaRPr kumimoji="1" lang="zh-CN" altLang="en-US" sz="1200" dirty="0">
              <a:solidFill>
                <a:srgbClr val="FF0000"/>
              </a:solidFill>
            </a:endParaRPr>
          </a:p>
        </p:txBody>
      </p:sp>
      <p:pic>
        <p:nvPicPr>
          <p:cNvPr id="6" name="图片 5">
            <a:extLst>
              <a:ext uri="{FF2B5EF4-FFF2-40B4-BE49-F238E27FC236}">
                <a16:creationId xmlns:a16="http://schemas.microsoft.com/office/drawing/2014/main" id="{FA15FCF0-7743-9D08-4893-8A4874DB97EE}"/>
              </a:ext>
            </a:extLst>
          </p:cNvPr>
          <p:cNvPicPr>
            <a:picLocks noChangeAspect="1"/>
          </p:cNvPicPr>
          <p:nvPr/>
        </p:nvPicPr>
        <p:blipFill>
          <a:blip r:embed="rId4"/>
          <a:stretch>
            <a:fillRect/>
          </a:stretch>
        </p:blipFill>
        <p:spPr>
          <a:xfrm>
            <a:off x="287985" y="4019538"/>
            <a:ext cx="5654827" cy="276999"/>
          </a:xfrm>
          <a:prstGeom prst="rect">
            <a:avLst/>
          </a:prstGeom>
        </p:spPr>
      </p:pic>
      <p:sp>
        <p:nvSpPr>
          <p:cNvPr id="8" name="文本框 7">
            <a:extLst>
              <a:ext uri="{FF2B5EF4-FFF2-40B4-BE49-F238E27FC236}">
                <a16:creationId xmlns:a16="http://schemas.microsoft.com/office/drawing/2014/main" id="{E385F8AE-4EEE-4EDF-6B80-5098A5217675}"/>
              </a:ext>
            </a:extLst>
          </p:cNvPr>
          <p:cNvSpPr txBox="1"/>
          <p:nvPr/>
        </p:nvSpPr>
        <p:spPr>
          <a:xfrm>
            <a:off x="200429" y="3695117"/>
            <a:ext cx="4505578" cy="276999"/>
          </a:xfrm>
          <a:prstGeom prst="rect">
            <a:avLst/>
          </a:prstGeom>
          <a:noFill/>
        </p:spPr>
        <p:txBody>
          <a:bodyPr wrap="square" rtlCol="0">
            <a:spAutoFit/>
          </a:bodyPr>
          <a:lstStyle/>
          <a:p>
            <a:r>
              <a:rPr kumimoji="1" lang="zh-CN" altLang="en-US" sz="1200" dirty="0">
                <a:solidFill>
                  <a:srgbClr val="FF0000"/>
                </a:solidFill>
              </a:rPr>
              <a:t>选择需要部署的网络： </a:t>
            </a:r>
            <a:r>
              <a:rPr kumimoji="1" lang="en-US" altLang="zh-CN" sz="1200" dirty="0">
                <a:solidFill>
                  <a:srgbClr val="FF0000"/>
                </a:solidFill>
              </a:rPr>
              <a:t>--network</a:t>
            </a:r>
            <a:r>
              <a:rPr kumimoji="1" lang="zh-CN" altLang="en-US" sz="1200" dirty="0">
                <a:solidFill>
                  <a:srgbClr val="FF0000"/>
                </a:solidFill>
              </a:rPr>
              <a:t> </a:t>
            </a:r>
            <a:r>
              <a:rPr kumimoji="1" lang="en-US" altLang="zh-CN" sz="1200" dirty="0" err="1">
                <a:solidFill>
                  <a:srgbClr val="FF0000"/>
                </a:solidFill>
              </a:rPr>
              <a:t>networkName</a:t>
            </a:r>
            <a:endParaRPr kumimoji="1" lang="zh-CN" altLang="en-US" sz="1200" dirty="0">
              <a:solidFill>
                <a:srgbClr val="FF0000"/>
              </a:solidFill>
            </a:endParaRPr>
          </a:p>
        </p:txBody>
      </p:sp>
      <p:sp>
        <p:nvSpPr>
          <p:cNvPr id="9" name="文本框 8">
            <a:extLst>
              <a:ext uri="{FF2B5EF4-FFF2-40B4-BE49-F238E27FC236}">
                <a16:creationId xmlns:a16="http://schemas.microsoft.com/office/drawing/2014/main" id="{165F4156-5204-C8A9-50D9-9FF20D4B24C3}"/>
              </a:ext>
            </a:extLst>
          </p:cNvPr>
          <p:cNvSpPr txBox="1"/>
          <p:nvPr/>
        </p:nvSpPr>
        <p:spPr>
          <a:xfrm>
            <a:off x="2984007" y="2203955"/>
            <a:ext cx="2958805" cy="276999"/>
          </a:xfrm>
          <a:prstGeom prst="rect">
            <a:avLst/>
          </a:prstGeom>
          <a:noFill/>
        </p:spPr>
        <p:txBody>
          <a:bodyPr wrap="square" rtlCol="0">
            <a:spAutoFit/>
          </a:bodyPr>
          <a:lstStyle/>
          <a:p>
            <a:r>
              <a:rPr kumimoji="1" lang="zh-CN" altLang="en-US" sz="1200" dirty="0">
                <a:solidFill>
                  <a:srgbClr val="FF0000"/>
                </a:solidFill>
              </a:rPr>
              <a:t>需要使用的账户，私钥从</a:t>
            </a:r>
            <a:r>
              <a:rPr kumimoji="1" lang="en-US" altLang="zh-CN" sz="1200" dirty="0">
                <a:solidFill>
                  <a:srgbClr val="FF0000"/>
                </a:solidFill>
              </a:rPr>
              <a:t>ganache</a:t>
            </a:r>
            <a:r>
              <a:rPr kumimoji="1" lang="zh-CN" altLang="en-US" sz="1200" dirty="0">
                <a:solidFill>
                  <a:srgbClr val="FF0000"/>
                </a:solidFill>
              </a:rPr>
              <a:t>里获取</a:t>
            </a:r>
          </a:p>
        </p:txBody>
      </p:sp>
      <p:sp>
        <p:nvSpPr>
          <p:cNvPr id="10" name="文本框 9">
            <a:extLst>
              <a:ext uri="{FF2B5EF4-FFF2-40B4-BE49-F238E27FC236}">
                <a16:creationId xmlns:a16="http://schemas.microsoft.com/office/drawing/2014/main" id="{58357213-A542-3122-030A-6122A3C72E44}"/>
              </a:ext>
            </a:extLst>
          </p:cNvPr>
          <p:cNvSpPr txBox="1"/>
          <p:nvPr/>
        </p:nvSpPr>
        <p:spPr>
          <a:xfrm>
            <a:off x="884605" y="1523166"/>
            <a:ext cx="2958805" cy="276999"/>
          </a:xfrm>
          <a:prstGeom prst="rect">
            <a:avLst/>
          </a:prstGeom>
          <a:noFill/>
        </p:spPr>
        <p:txBody>
          <a:bodyPr wrap="square" rtlCol="0">
            <a:spAutoFit/>
          </a:bodyPr>
          <a:lstStyle/>
          <a:p>
            <a:r>
              <a:rPr kumimoji="1" lang="zh-CN" altLang="en-US" sz="1200" dirty="0">
                <a:solidFill>
                  <a:srgbClr val="FF0000"/>
                </a:solidFill>
              </a:rPr>
              <a:t>网络的名字，部署时使用</a:t>
            </a:r>
          </a:p>
        </p:txBody>
      </p:sp>
    </p:spTree>
    <p:extLst>
      <p:ext uri="{BB962C8B-B14F-4D97-AF65-F5344CB8AC3E}">
        <p14:creationId xmlns:p14="http://schemas.microsoft.com/office/powerpoint/2010/main" val="2124718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1FE56-2BFC-4603-B7F2-6CA5B91CE4DC}"/>
              </a:ext>
            </a:extLst>
          </p:cNvPr>
          <p:cNvSpPr>
            <a:spLocks noGrp="1"/>
          </p:cNvSpPr>
          <p:nvPr>
            <p:ph type="title"/>
          </p:nvPr>
        </p:nvSpPr>
        <p:spPr/>
        <p:txBody>
          <a:bodyPr/>
          <a:lstStyle/>
          <a:p>
            <a:r>
              <a:rPr lang="en-US" altLang="zh-CN" sz="2135" noProof="1">
                <a:sym typeface="+mn-ea"/>
              </a:rPr>
              <a:t>Hardhat</a:t>
            </a:r>
            <a:endParaRPr lang="zh-CN" altLang="en-US" noProof="1"/>
          </a:p>
        </p:txBody>
      </p:sp>
      <p:sp>
        <p:nvSpPr>
          <p:cNvPr id="4" name="文本框 3">
            <a:extLst>
              <a:ext uri="{FF2B5EF4-FFF2-40B4-BE49-F238E27FC236}">
                <a16:creationId xmlns:a16="http://schemas.microsoft.com/office/drawing/2014/main" id="{DB9496A6-3B6D-CE2F-FB49-E05273AEE285}"/>
              </a:ext>
            </a:extLst>
          </p:cNvPr>
          <p:cNvSpPr txBox="1"/>
          <p:nvPr/>
        </p:nvSpPr>
        <p:spPr>
          <a:xfrm>
            <a:off x="200429" y="683905"/>
            <a:ext cx="5537374" cy="338554"/>
          </a:xfrm>
          <a:prstGeom prst="rect">
            <a:avLst/>
          </a:prstGeom>
          <a:noFill/>
        </p:spPr>
        <p:txBody>
          <a:bodyPr wrap="square" rtlCol="0">
            <a:spAutoFit/>
          </a:bodyPr>
          <a:lstStyle/>
          <a:p>
            <a:r>
              <a:rPr kumimoji="1" lang="zh-CN" altLang="en-US" sz="1600" dirty="0">
                <a:solidFill>
                  <a:srgbClr val="FF0000"/>
                </a:solidFill>
              </a:rPr>
              <a:t>使用</a:t>
            </a:r>
            <a:r>
              <a:rPr kumimoji="1" lang="en-US" altLang="zh-CN" sz="1600" dirty="0">
                <a:solidFill>
                  <a:srgbClr val="FF0000"/>
                </a:solidFill>
              </a:rPr>
              <a:t>hardhat/</a:t>
            </a:r>
            <a:r>
              <a:rPr kumimoji="1" lang="en-US" altLang="zh-CN" sz="1600" dirty="0" err="1">
                <a:solidFill>
                  <a:srgbClr val="FF0000"/>
                </a:solidFill>
              </a:rPr>
              <a:t>console.sol</a:t>
            </a:r>
            <a:r>
              <a:rPr kumimoji="1" lang="zh-CN" altLang="en-US" sz="1600" dirty="0">
                <a:solidFill>
                  <a:srgbClr val="FF0000"/>
                </a:solidFill>
              </a:rPr>
              <a:t>进行测试输出</a:t>
            </a:r>
          </a:p>
        </p:txBody>
      </p:sp>
      <p:sp>
        <p:nvSpPr>
          <p:cNvPr id="5" name="文本框 4">
            <a:extLst>
              <a:ext uri="{FF2B5EF4-FFF2-40B4-BE49-F238E27FC236}">
                <a16:creationId xmlns:a16="http://schemas.microsoft.com/office/drawing/2014/main" id="{181E5128-DC0D-CB1A-A146-C10813A89400}"/>
              </a:ext>
            </a:extLst>
          </p:cNvPr>
          <p:cNvSpPr txBox="1"/>
          <p:nvPr/>
        </p:nvSpPr>
        <p:spPr>
          <a:xfrm>
            <a:off x="924765" y="3329839"/>
            <a:ext cx="2958805" cy="276999"/>
          </a:xfrm>
          <a:prstGeom prst="rect">
            <a:avLst/>
          </a:prstGeom>
          <a:noFill/>
        </p:spPr>
        <p:txBody>
          <a:bodyPr wrap="square" rtlCol="0">
            <a:spAutoFit/>
          </a:bodyPr>
          <a:lstStyle/>
          <a:p>
            <a:r>
              <a:rPr kumimoji="1" lang="zh-CN" altLang="en-US" sz="1200" dirty="0">
                <a:solidFill>
                  <a:srgbClr val="FF0000"/>
                </a:solidFill>
              </a:rPr>
              <a:t>可以看到打印出来了</a:t>
            </a:r>
            <a:r>
              <a:rPr kumimoji="1" lang="en-US" altLang="zh-CN" sz="1200" dirty="0">
                <a:solidFill>
                  <a:srgbClr val="FF0000"/>
                </a:solidFill>
              </a:rPr>
              <a:t>…</a:t>
            </a:r>
            <a:endParaRPr kumimoji="1" lang="zh-CN" altLang="en-US" sz="1200" dirty="0">
              <a:solidFill>
                <a:srgbClr val="FF0000"/>
              </a:solidFill>
            </a:endParaRPr>
          </a:p>
        </p:txBody>
      </p:sp>
      <p:pic>
        <p:nvPicPr>
          <p:cNvPr id="7" name="图片 6">
            <a:extLst>
              <a:ext uri="{FF2B5EF4-FFF2-40B4-BE49-F238E27FC236}">
                <a16:creationId xmlns:a16="http://schemas.microsoft.com/office/drawing/2014/main" id="{9D622864-7C06-ADC0-726A-6A5E5BAC0731}"/>
              </a:ext>
            </a:extLst>
          </p:cNvPr>
          <p:cNvPicPr>
            <a:picLocks noChangeAspect="1"/>
          </p:cNvPicPr>
          <p:nvPr/>
        </p:nvPicPr>
        <p:blipFill>
          <a:blip r:embed="rId3"/>
          <a:stretch>
            <a:fillRect/>
          </a:stretch>
        </p:blipFill>
        <p:spPr>
          <a:xfrm>
            <a:off x="200429" y="1103661"/>
            <a:ext cx="2221929" cy="1233603"/>
          </a:xfrm>
          <a:prstGeom prst="rect">
            <a:avLst/>
          </a:prstGeom>
        </p:spPr>
      </p:pic>
      <p:pic>
        <p:nvPicPr>
          <p:cNvPr id="11" name="图片 10">
            <a:extLst>
              <a:ext uri="{FF2B5EF4-FFF2-40B4-BE49-F238E27FC236}">
                <a16:creationId xmlns:a16="http://schemas.microsoft.com/office/drawing/2014/main" id="{2327DF1F-7E7F-9A19-3AF9-5EE1B2733087}"/>
              </a:ext>
            </a:extLst>
          </p:cNvPr>
          <p:cNvPicPr>
            <a:picLocks noChangeAspect="1"/>
          </p:cNvPicPr>
          <p:nvPr/>
        </p:nvPicPr>
        <p:blipFill>
          <a:blip r:embed="rId4"/>
          <a:stretch>
            <a:fillRect/>
          </a:stretch>
        </p:blipFill>
        <p:spPr>
          <a:xfrm>
            <a:off x="2566001" y="1103661"/>
            <a:ext cx="3339124" cy="1233603"/>
          </a:xfrm>
          <a:prstGeom prst="rect">
            <a:avLst/>
          </a:prstGeom>
        </p:spPr>
      </p:pic>
      <p:pic>
        <p:nvPicPr>
          <p:cNvPr id="12" name="图片 11">
            <a:extLst>
              <a:ext uri="{FF2B5EF4-FFF2-40B4-BE49-F238E27FC236}">
                <a16:creationId xmlns:a16="http://schemas.microsoft.com/office/drawing/2014/main" id="{9F6ED6C1-599F-042B-4D66-9FA644896033}"/>
              </a:ext>
            </a:extLst>
          </p:cNvPr>
          <p:cNvPicPr>
            <a:picLocks noChangeAspect="1"/>
          </p:cNvPicPr>
          <p:nvPr/>
        </p:nvPicPr>
        <p:blipFill>
          <a:blip r:embed="rId5"/>
          <a:stretch>
            <a:fillRect/>
          </a:stretch>
        </p:blipFill>
        <p:spPr>
          <a:xfrm>
            <a:off x="2566000" y="2434655"/>
            <a:ext cx="2551431" cy="1977251"/>
          </a:xfrm>
          <a:prstGeom prst="rect">
            <a:avLst/>
          </a:prstGeom>
        </p:spPr>
      </p:pic>
      <p:sp>
        <p:nvSpPr>
          <p:cNvPr id="13" name="文本框 12">
            <a:extLst>
              <a:ext uri="{FF2B5EF4-FFF2-40B4-BE49-F238E27FC236}">
                <a16:creationId xmlns:a16="http://schemas.microsoft.com/office/drawing/2014/main" id="{F961AD99-B46B-5BA4-99B7-13D2DB08DE3D}"/>
              </a:ext>
            </a:extLst>
          </p:cNvPr>
          <p:cNvSpPr txBox="1"/>
          <p:nvPr/>
        </p:nvSpPr>
        <p:spPr>
          <a:xfrm>
            <a:off x="5817607" y="1196239"/>
            <a:ext cx="2958805" cy="276999"/>
          </a:xfrm>
          <a:prstGeom prst="rect">
            <a:avLst/>
          </a:prstGeom>
          <a:noFill/>
        </p:spPr>
        <p:txBody>
          <a:bodyPr wrap="square" rtlCol="0">
            <a:spAutoFit/>
          </a:bodyPr>
          <a:lstStyle/>
          <a:p>
            <a:r>
              <a:rPr kumimoji="1" lang="zh-CN" altLang="en-US" sz="1200" dirty="0">
                <a:solidFill>
                  <a:srgbClr val="FF0000"/>
                </a:solidFill>
              </a:rPr>
              <a:t>选择你要的方式打印输出</a:t>
            </a:r>
          </a:p>
        </p:txBody>
      </p:sp>
      <p:sp>
        <p:nvSpPr>
          <p:cNvPr id="15" name="文本框 14">
            <a:extLst>
              <a:ext uri="{FF2B5EF4-FFF2-40B4-BE49-F238E27FC236}">
                <a16:creationId xmlns:a16="http://schemas.microsoft.com/office/drawing/2014/main" id="{46D1A0B9-4E36-6A1F-9B53-318337DA909F}"/>
              </a:ext>
            </a:extLst>
          </p:cNvPr>
          <p:cNvSpPr txBox="1"/>
          <p:nvPr/>
        </p:nvSpPr>
        <p:spPr>
          <a:xfrm>
            <a:off x="5311430" y="3980644"/>
            <a:ext cx="3971158" cy="276999"/>
          </a:xfrm>
          <a:prstGeom prst="rect">
            <a:avLst/>
          </a:prstGeom>
          <a:noFill/>
        </p:spPr>
        <p:txBody>
          <a:bodyPr wrap="square">
            <a:spAutoFit/>
          </a:bodyPr>
          <a:lstStyle/>
          <a:p>
            <a:r>
              <a:rPr lang="zh-CN" altLang="en-US" sz="1200" dirty="0">
                <a:solidFill>
                  <a:srgbClr val="FFC000"/>
                </a:solidFill>
              </a:rPr>
              <a:t>https://learnblockchain.cn/article/1356</a:t>
            </a:r>
          </a:p>
        </p:txBody>
      </p:sp>
      <p:sp>
        <p:nvSpPr>
          <p:cNvPr id="16" name="文本框 15">
            <a:extLst>
              <a:ext uri="{FF2B5EF4-FFF2-40B4-BE49-F238E27FC236}">
                <a16:creationId xmlns:a16="http://schemas.microsoft.com/office/drawing/2014/main" id="{24B5D0EE-3F19-B7D7-2122-4F8E7001964C}"/>
              </a:ext>
            </a:extLst>
          </p:cNvPr>
          <p:cNvSpPr txBox="1"/>
          <p:nvPr/>
        </p:nvSpPr>
        <p:spPr>
          <a:xfrm>
            <a:off x="5279263" y="3703645"/>
            <a:ext cx="2958805" cy="276999"/>
          </a:xfrm>
          <a:prstGeom prst="rect">
            <a:avLst/>
          </a:prstGeom>
          <a:noFill/>
        </p:spPr>
        <p:txBody>
          <a:bodyPr wrap="square" rtlCol="0">
            <a:spAutoFit/>
          </a:bodyPr>
          <a:lstStyle/>
          <a:p>
            <a:r>
              <a:rPr kumimoji="1" lang="zh-CN" altLang="en-US" sz="1200" dirty="0">
                <a:solidFill>
                  <a:srgbClr val="FFC000"/>
                </a:solidFill>
              </a:rPr>
              <a:t>更多关于</a:t>
            </a:r>
            <a:r>
              <a:rPr kumimoji="1" lang="en-US" altLang="zh-CN" sz="1200" dirty="0">
                <a:solidFill>
                  <a:srgbClr val="FFC000"/>
                </a:solidFill>
              </a:rPr>
              <a:t>hardhat</a:t>
            </a:r>
            <a:r>
              <a:rPr kumimoji="1" lang="zh-CN" altLang="en-US" sz="1200" dirty="0">
                <a:solidFill>
                  <a:srgbClr val="FFC000"/>
                </a:solidFill>
              </a:rPr>
              <a:t>，一篇不错的中文教程</a:t>
            </a:r>
          </a:p>
        </p:txBody>
      </p:sp>
    </p:spTree>
    <p:extLst>
      <p:ext uri="{BB962C8B-B14F-4D97-AF65-F5344CB8AC3E}">
        <p14:creationId xmlns:p14="http://schemas.microsoft.com/office/powerpoint/2010/main" val="2612268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32A87-B010-4CB5-7711-28525276BB4D}"/>
              </a:ext>
            </a:extLst>
          </p:cNvPr>
          <p:cNvSpPr>
            <a:spLocks noGrp="1"/>
          </p:cNvSpPr>
          <p:nvPr>
            <p:ph type="title"/>
          </p:nvPr>
        </p:nvSpPr>
        <p:spPr/>
        <p:txBody>
          <a:bodyPr/>
          <a:lstStyle/>
          <a:p>
            <a:r>
              <a:rPr kumimoji="1" lang="zh-CN" altLang="en-US" dirty="0"/>
              <a:t>利用</a:t>
            </a:r>
            <a:r>
              <a:rPr kumimoji="1" lang="en-US" altLang="zh-CN" dirty="0"/>
              <a:t>Hardhat</a:t>
            </a:r>
            <a:r>
              <a:rPr kumimoji="1" lang="zh-CN" altLang="en-US" dirty="0"/>
              <a:t>编写、测试、部署合约全过程</a:t>
            </a:r>
          </a:p>
        </p:txBody>
      </p:sp>
      <p:sp>
        <p:nvSpPr>
          <p:cNvPr id="4" name="文本框 17">
            <a:extLst>
              <a:ext uri="{FF2B5EF4-FFF2-40B4-BE49-F238E27FC236}">
                <a16:creationId xmlns:a16="http://schemas.microsoft.com/office/drawing/2014/main" id="{BB4709BD-A9E4-6C27-5329-BB3E11E3B0A7}"/>
              </a:ext>
            </a:extLst>
          </p:cNvPr>
          <p:cNvSpPr txBox="1"/>
          <p:nvPr/>
        </p:nvSpPr>
        <p:spPr>
          <a:xfrm>
            <a:off x="314402" y="801920"/>
            <a:ext cx="5670395" cy="276999"/>
          </a:xfrm>
          <a:prstGeom prst="rect">
            <a:avLst/>
          </a:prstGeom>
          <a:noFill/>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9pPr>
          </a:lstStyle>
          <a:p>
            <a:r>
              <a:rPr kumimoji="1" lang="zh-CN" altLang="en-US" sz="1200" dirty="0">
                <a:solidFill>
                  <a:srgbClr val="FF0000"/>
                </a:solidFill>
              </a:rPr>
              <a:t>部署合约全过程，来看一个例子</a:t>
            </a:r>
            <a:r>
              <a:rPr kumimoji="1" lang="en-US" altLang="zh-CN" sz="1200" dirty="0">
                <a:solidFill>
                  <a:srgbClr val="FF0000"/>
                </a:solidFill>
              </a:rPr>
              <a:t>/demo-tutorial/contracts</a:t>
            </a:r>
            <a:endParaRPr lang="zh-CN" altLang="en-US" sz="1200" dirty="0"/>
          </a:p>
        </p:txBody>
      </p:sp>
      <p:pic>
        <p:nvPicPr>
          <p:cNvPr id="5" name="图片 4">
            <a:extLst>
              <a:ext uri="{FF2B5EF4-FFF2-40B4-BE49-F238E27FC236}">
                <a16:creationId xmlns:a16="http://schemas.microsoft.com/office/drawing/2014/main" id="{C196EE4F-DEC3-C36F-3F6D-3B9771E8BC27}"/>
              </a:ext>
            </a:extLst>
          </p:cNvPr>
          <p:cNvPicPr>
            <a:picLocks noChangeAspect="1"/>
          </p:cNvPicPr>
          <p:nvPr/>
        </p:nvPicPr>
        <p:blipFill>
          <a:blip r:embed="rId3"/>
          <a:stretch>
            <a:fillRect/>
          </a:stretch>
        </p:blipFill>
        <p:spPr>
          <a:xfrm>
            <a:off x="1651708" y="1078919"/>
            <a:ext cx="3870894" cy="3298351"/>
          </a:xfrm>
          <a:prstGeom prst="rect">
            <a:avLst/>
          </a:prstGeom>
        </p:spPr>
      </p:pic>
    </p:spTree>
    <p:extLst>
      <p:ext uri="{BB962C8B-B14F-4D97-AF65-F5344CB8AC3E}">
        <p14:creationId xmlns:p14="http://schemas.microsoft.com/office/powerpoint/2010/main" val="2678356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55E7C-DD24-4670-9AD5-0B54030A1666}"/>
              </a:ext>
            </a:extLst>
          </p:cNvPr>
          <p:cNvSpPr>
            <a:spLocks noGrp="1"/>
          </p:cNvSpPr>
          <p:nvPr>
            <p:ph type="title"/>
          </p:nvPr>
        </p:nvSpPr>
        <p:spPr/>
        <p:txBody>
          <a:bodyPr/>
          <a:lstStyle/>
          <a:p>
            <a:r>
              <a:rPr lang="zh-CN" altLang="en-US" noProof="1"/>
              <a:t>内容简介</a:t>
            </a:r>
          </a:p>
        </p:txBody>
      </p:sp>
      <p:sp>
        <p:nvSpPr>
          <p:cNvPr id="4" name="文本框 3">
            <a:extLst>
              <a:ext uri="{FF2B5EF4-FFF2-40B4-BE49-F238E27FC236}">
                <a16:creationId xmlns:a16="http://schemas.microsoft.com/office/drawing/2014/main" id="{21F97BA5-5653-4214-89CB-C823F4618FBB}"/>
              </a:ext>
            </a:extLst>
          </p:cNvPr>
          <p:cNvSpPr txBox="1"/>
          <p:nvPr/>
        </p:nvSpPr>
        <p:spPr>
          <a:xfrm>
            <a:off x="2894465" y="1448144"/>
            <a:ext cx="3402213" cy="276999"/>
          </a:xfrm>
          <a:prstGeom prst="rect">
            <a:avLst/>
          </a:prstGeom>
          <a:noFill/>
        </p:spPr>
        <p:txBody>
          <a:bodyPr wrap="none" rtlCol="0">
            <a:spAutoFit/>
          </a:bodyPr>
          <a:lstStyle/>
          <a:p>
            <a:r>
              <a:rPr lang="en-US" altLang="zh-CN" sz="1200" dirty="0"/>
              <a:t>Remix IDE,  VS Code</a:t>
            </a:r>
            <a:r>
              <a:rPr lang="zh-CN" altLang="en-US" sz="1200" dirty="0"/>
              <a:t>，</a:t>
            </a:r>
            <a:r>
              <a:rPr lang="en-US" altLang="zh-CN" sz="1200" dirty="0" err="1"/>
              <a:t>Jetbrain</a:t>
            </a:r>
            <a:r>
              <a:rPr lang="zh-CN" altLang="en-US" sz="1200" dirty="0"/>
              <a:t>，</a:t>
            </a:r>
            <a:r>
              <a:rPr lang="en-US" altLang="zh-CN" sz="1200" dirty="0"/>
              <a:t>Truffle</a:t>
            </a:r>
            <a:r>
              <a:rPr lang="zh-CN" altLang="en-US" sz="1200" dirty="0"/>
              <a:t>，</a:t>
            </a:r>
            <a:r>
              <a:rPr lang="en-US" altLang="zh-CN" sz="1200" dirty="0"/>
              <a:t>hardhat</a:t>
            </a:r>
            <a:endParaRPr lang="zh-CN" altLang="en-US" sz="1200" dirty="0"/>
          </a:p>
        </p:txBody>
      </p:sp>
      <p:sp>
        <p:nvSpPr>
          <p:cNvPr id="5" name="文本框 4">
            <a:extLst>
              <a:ext uri="{FF2B5EF4-FFF2-40B4-BE49-F238E27FC236}">
                <a16:creationId xmlns:a16="http://schemas.microsoft.com/office/drawing/2014/main" id="{1305A096-DF88-46BB-B068-16A8A18ABAAF}"/>
              </a:ext>
            </a:extLst>
          </p:cNvPr>
          <p:cNvSpPr txBox="1"/>
          <p:nvPr/>
        </p:nvSpPr>
        <p:spPr>
          <a:xfrm>
            <a:off x="3050721" y="949337"/>
            <a:ext cx="5107488" cy="276999"/>
          </a:xfrm>
          <a:prstGeom prst="rect">
            <a:avLst/>
          </a:prstGeom>
          <a:noFill/>
        </p:spPr>
        <p:txBody>
          <a:bodyPr wrap="none" rtlCol="0">
            <a:spAutoFit/>
          </a:bodyPr>
          <a:lstStyle/>
          <a:p>
            <a:r>
              <a:rPr lang="en-US" altLang="zh-CN" sz="1200" dirty="0"/>
              <a:t>Node.js</a:t>
            </a:r>
            <a:r>
              <a:rPr lang="zh-CN" altLang="en-US" sz="1200" dirty="0"/>
              <a:t>、</a:t>
            </a:r>
            <a:r>
              <a:rPr lang="en-US" altLang="zh-CN" sz="1200" dirty="0" err="1"/>
              <a:t>npm</a:t>
            </a:r>
            <a:r>
              <a:rPr lang="zh-CN" altLang="en-US" sz="1200" dirty="0"/>
              <a:t>、</a:t>
            </a:r>
            <a:r>
              <a:rPr lang="en-US" altLang="zh-CN" sz="1200" dirty="0" err="1"/>
              <a:t>solc</a:t>
            </a:r>
            <a:r>
              <a:rPr lang="zh-CN" altLang="en-US" sz="1200" dirty="0"/>
              <a:t>编译器，在本地调试：使用</a:t>
            </a:r>
            <a:r>
              <a:rPr lang="en-US" altLang="zh-CN" sz="1200" dirty="0"/>
              <a:t>Ganache</a:t>
            </a:r>
            <a:r>
              <a:rPr lang="zh-CN" altLang="en-US" sz="1200" dirty="0"/>
              <a:t>本地以太坊客户端</a:t>
            </a:r>
          </a:p>
        </p:txBody>
      </p:sp>
      <p:sp>
        <p:nvSpPr>
          <p:cNvPr id="6" name="文本框 5">
            <a:extLst>
              <a:ext uri="{FF2B5EF4-FFF2-40B4-BE49-F238E27FC236}">
                <a16:creationId xmlns:a16="http://schemas.microsoft.com/office/drawing/2014/main" id="{675C5C04-F64F-4A3F-9257-1482EE67045D}"/>
              </a:ext>
            </a:extLst>
          </p:cNvPr>
          <p:cNvSpPr txBox="1"/>
          <p:nvPr/>
        </p:nvSpPr>
        <p:spPr>
          <a:xfrm>
            <a:off x="3686421" y="1898097"/>
            <a:ext cx="3554243" cy="276999"/>
          </a:xfrm>
          <a:prstGeom prst="rect">
            <a:avLst/>
          </a:prstGeom>
          <a:noFill/>
        </p:spPr>
        <p:txBody>
          <a:bodyPr wrap="none" rtlCol="0">
            <a:spAutoFit/>
          </a:bodyPr>
          <a:lstStyle/>
          <a:p>
            <a:r>
              <a:rPr lang="en-US" altLang="zh-CN" sz="1200" dirty="0"/>
              <a:t>JSON RPC</a:t>
            </a:r>
            <a:r>
              <a:rPr lang="zh-CN" altLang="en-US" sz="1200" dirty="0"/>
              <a:t> 、</a:t>
            </a:r>
            <a:r>
              <a:rPr lang="en-US" altLang="zh-CN" sz="1200" dirty="0"/>
              <a:t>JavaScript API</a:t>
            </a:r>
            <a:r>
              <a:rPr lang="zh-CN" altLang="en-US" sz="1200" dirty="0"/>
              <a:t>、</a:t>
            </a:r>
            <a:r>
              <a:rPr lang="en-US" altLang="zh-CN" sz="1200" dirty="0"/>
              <a:t>Web3.js</a:t>
            </a:r>
            <a:r>
              <a:rPr lang="zh-CN" altLang="en-US" sz="1200" dirty="0"/>
              <a:t>、</a:t>
            </a:r>
            <a:r>
              <a:rPr lang="en-US" altLang="zh-CN" sz="1200" dirty="0" err="1"/>
              <a:t>Metamask</a:t>
            </a:r>
            <a:endParaRPr lang="en-US" altLang="zh-CN" sz="1200" dirty="0"/>
          </a:p>
        </p:txBody>
      </p:sp>
      <p:sp>
        <p:nvSpPr>
          <p:cNvPr id="7" name="文本框 6">
            <a:extLst>
              <a:ext uri="{FF2B5EF4-FFF2-40B4-BE49-F238E27FC236}">
                <a16:creationId xmlns:a16="http://schemas.microsoft.com/office/drawing/2014/main" id="{2698B05A-C776-4031-97AB-A6C95738A884}"/>
              </a:ext>
            </a:extLst>
          </p:cNvPr>
          <p:cNvSpPr txBox="1"/>
          <p:nvPr/>
        </p:nvSpPr>
        <p:spPr>
          <a:xfrm>
            <a:off x="3080262" y="2396904"/>
            <a:ext cx="1330814" cy="276999"/>
          </a:xfrm>
          <a:prstGeom prst="rect">
            <a:avLst/>
          </a:prstGeom>
          <a:noFill/>
        </p:spPr>
        <p:txBody>
          <a:bodyPr wrap="none" rtlCol="0">
            <a:spAutoFit/>
          </a:bodyPr>
          <a:lstStyle/>
          <a:p>
            <a:r>
              <a:rPr lang="zh-CN" altLang="en-US" sz="1200" dirty="0"/>
              <a:t>一个简单的</a:t>
            </a:r>
            <a:r>
              <a:rPr lang="en-US" altLang="zh-CN" sz="1200" dirty="0"/>
              <a:t>Demo</a:t>
            </a:r>
          </a:p>
        </p:txBody>
      </p:sp>
      <p:sp>
        <p:nvSpPr>
          <p:cNvPr id="8" name="文本框 7">
            <a:extLst>
              <a:ext uri="{FF2B5EF4-FFF2-40B4-BE49-F238E27FC236}">
                <a16:creationId xmlns:a16="http://schemas.microsoft.com/office/drawing/2014/main" id="{C79B0A8D-F1ED-4C1A-97D3-5F9E928D8388}"/>
              </a:ext>
            </a:extLst>
          </p:cNvPr>
          <p:cNvSpPr txBox="1"/>
          <p:nvPr/>
        </p:nvSpPr>
        <p:spPr>
          <a:xfrm>
            <a:off x="3080262" y="2828303"/>
            <a:ext cx="3130985" cy="276999"/>
          </a:xfrm>
          <a:prstGeom prst="rect">
            <a:avLst/>
          </a:prstGeom>
          <a:noFill/>
        </p:spPr>
        <p:txBody>
          <a:bodyPr wrap="none" rtlCol="0">
            <a:spAutoFit/>
          </a:bodyPr>
          <a:lstStyle/>
          <a:p>
            <a:r>
              <a:rPr lang="zh-CN" altLang="en-US" sz="1200" dirty="0"/>
              <a:t>加密猫</a:t>
            </a:r>
            <a:r>
              <a:rPr lang="en-US" altLang="zh-CN" sz="1200" dirty="0" err="1"/>
              <a:t>Cryptokitties</a:t>
            </a:r>
            <a:r>
              <a:rPr lang="zh-CN" altLang="en-US" sz="1200" dirty="0"/>
              <a:t>，</a:t>
            </a:r>
            <a:r>
              <a:rPr lang="en-US" altLang="zh-CN" sz="1200" dirty="0"/>
              <a:t>THE</a:t>
            </a:r>
            <a:r>
              <a:rPr lang="zh-CN" altLang="en-US" sz="1200" dirty="0"/>
              <a:t> </a:t>
            </a:r>
            <a:r>
              <a:rPr lang="en-US" altLang="zh-CN" sz="1200" dirty="0"/>
              <a:t>DAO</a:t>
            </a:r>
            <a:r>
              <a:rPr lang="zh-CN" altLang="en-US" sz="1200" dirty="0"/>
              <a:t>，</a:t>
            </a:r>
            <a:r>
              <a:rPr lang="en-US" altLang="zh-CN" sz="1200" dirty="0"/>
              <a:t>Uniswap</a:t>
            </a:r>
            <a:r>
              <a:rPr lang="zh-CN" altLang="en-US" sz="1200" dirty="0"/>
              <a:t>等</a:t>
            </a:r>
            <a:endParaRPr lang="en-US" altLang="zh-CN" sz="1200" dirty="0"/>
          </a:p>
        </p:txBody>
      </p:sp>
      <p:sp>
        <p:nvSpPr>
          <p:cNvPr id="10" name="内容占位符 2">
            <a:extLst>
              <a:ext uri="{FF2B5EF4-FFF2-40B4-BE49-F238E27FC236}">
                <a16:creationId xmlns:a16="http://schemas.microsoft.com/office/drawing/2014/main" id="{F4AF682B-93B9-510E-FE28-A5C9E6F33020}"/>
              </a:ext>
            </a:extLst>
          </p:cNvPr>
          <p:cNvSpPr txBox="1">
            <a:spLocks/>
          </p:cNvSpPr>
          <p:nvPr/>
        </p:nvSpPr>
        <p:spPr bwMode="auto">
          <a:xfrm>
            <a:off x="112859" y="767453"/>
            <a:ext cx="3720739" cy="25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158750" indent="-158750" algn="l" rtl="0" fontAlgn="base">
              <a:lnSpc>
                <a:spcPct val="130000"/>
              </a:lnSpc>
              <a:spcBef>
                <a:spcPct val="20000"/>
              </a:spcBef>
              <a:spcAft>
                <a:spcPct val="0"/>
              </a:spcAft>
              <a:buClr>
                <a:schemeClr val="tx2"/>
              </a:buClr>
              <a:buSzPct val="75000"/>
              <a:buFont typeface="Wingdings" panose="05000000000000000000" pitchFamily="2" charset="2"/>
              <a:buChar char="n"/>
              <a:defRPr lang="zh-CN" altLang="en-US" sz="1420" b="0" kern="1200" baseline="0" dirty="0" smtClean="0">
                <a:solidFill>
                  <a:srgbClr val="002060"/>
                </a:solidFill>
                <a:latin typeface="+mn-lt"/>
                <a:ea typeface="+mn-ea"/>
                <a:cs typeface="+mn-cs"/>
              </a:defRPr>
            </a:lvl1pPr>
            <a:lvl2pPr marL="415925" indent="-203200" algn="l" rtl="0" fontAlgn="base">
              <a:lnSpc>
                <a:spcPct val="130000"/>
              </a:lnSpc>
              <a:spcBef>
                <a:spcPct val="20000"/>
              </a:spcBef>
              <a:spcAft>
                <a:spcPct val="0"/>
              </a:spcAft>
              <a:buClr>
                <a:schemeClr val="tx2"/>
              </a:buClr>
              <a:buSzPct val="75000"/>
              <a:buFont typeface="Wingdings" panose="05000000000000000000" pitchFamily="2" charset="2"/>
              <a:buChar char="u"/>
              <a:defRPr lang="zh-CN" altLang="en-US" sz="1185" b="0" kern="1200" baseline="0" dirty="0" smtClean="0">
                <a:solidFill>
                  <a:srgbClr val="002060"/>
                </a:solidFill>
                <a:latin typeface="+mn-lt"/>
                <a:ea typeface="+mn-ea"/>
                <a:cs typeface="+mn-cs"/>
              </a:defRPr>
            </a:lvl2pPr>
            <a:lvl3pPr marL="561975" indent="-169545" algn="l" rtl="0" fontAlgn="base">
              <a:lnSpc>
                <a:spcPct val="130000"/>
              </a:lnSpc>
              <a:spcBef>
                <a:spcPct val="20000"/>
              </a:spcBef>
              <a:spcAft>
                <a:spcPct val="0"/>
              </a:spcAft>
              <a:buClr>
                <a:schemeClr val="tx2"/>
              </a:buClr>
              <a:buSzPct val="75000"/>
              <a:buFont typeface="Wingdings" panose="05000000000000000000" pitchFamily="2" charset="2"/>
              <a:buChar char="l"/>
              <a:defRPr lang="zh-CN" altLang="en-US" sz="1100" b="0" kern="1200" baseline="0" dirty="0" smtClean="0">
                <a:solidFill>
                  <a:srgbClr val="002060"/>
                </a:solidFill>
                <a:latin typeface="+mn-lt"/>
                <a:ea typeface="+mn-ea"/>
                <a:cs typeface="+mn-cs"/>
              </a:defRPr>
            </a:lvl3pPr>
            <a:lvl4pPr marL="692150" indent="-158750" algn="l" rtl="0" fontAlgn="base">
              <a:lnSpc>
                <a:spcPct val="130000"/>
              </a:lnSpc>
              <a:spcBef>
                <a:spcPct val="20000"/>
              </a:spcBef>
              <a:spcAft>
                <a:spcPct val="0"/>
              </a:spcAft>
              <a:buClr>
                <a:schemeClr val="tx2"/>
              </a:buClr>
              <a:buSzPct val="75000"/>
              <a:buFont typeface="Wingdings" panose="05000000000000000000" pitchFamily="2" charset="2"/>
              <a:buChar char="Ø"/>
              <a:defRPr sz="900" kern="1200">
                <a:solidFill>
                  <a:srgbClr val="002060"/>
                </a:solidFill>
                <a:latin typeface="+mn-lt"/>
                <a:ea typeface="+mn-ea"/>
                <a:cs typeface="+mn-cs"/>
              </a:defRPr>
            </a:lvl4pPr>
            <a:lvl5pPr marL="850900" indent="-158750" algn="l" rtl="0" fontAlgn="base">
              <a:lnSpc>
                <a:spcPct val="130000"/>
              </a:lnSpc>
              <a:spcBef>
                <a:spcPct val="20000"/>
              </a:spcBef>
              <a:spcAft>
                <a:spcPct val="0"/>
              </a:spcAft>
              <a:buClr>
                <a:schemeClr val="tx2"/>
              </a:buClr>
              <a:buSzPct val="75000"/>
              <a:buFont typeface="Wingdings" panose="05000000000000000000" pitchFamily="2" charset="2"/>
              <a:buChar char="p"/>
              <a:defRPr sz="900" kern="1200">
                <a:solidFill>
                  <a:srgbClr val="002060"/>
                </a:solidFill>
                <a:latin typeface="+mn-lt"/>
                <a:ea typeface="+mn-ea"/>
                <a:cs typeface="+mn-cs"/>
              </a:defRPr>
            </a:lvl5pPr>
            <a:lvl6pPr marL="1490345"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6pPr>
            <a:lvl7pPr marL="1761490"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7pPr>
            <a:lvl8pPr marL="2032000"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8pPr>
            <a:lvl9pPr marL="2303145"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9pPr>
          </a:lstStyle>
          <a:p>
            <a:pPr marL="304800" indent="-304800">
              <a:lnSpc>
                <a:spcPct val="150000"/>
              </a:lnSpc>
              <a:buClr>
                <a:srgbClr val="3A4A6A"/>
              </a:buClr>
              <a:buSzPct val="100000"/>
              <a:buFont typeface="+mj-ea"/>
              <a:buAutoNum type="ea1JpnChsDbPeriod"/>
            </a:pPr>
            <a:r>
              <a:rPr lang="zh-CN" altLang="en-US" sz="1895" noProof="1">
                <a:solidFill>
                  <a:srgbClr val="C00000"/>
                </a:solidFill>
              </a:rPr>
              <a:t>以太坊私有链环境搭建</a:t>
            </a:r>
          </a:p>
          <a:p>
            <a:pPr marL="304800" indent="-304800">
              <a:lnSpc>
                <a:spcPct val="150000"/>
              </a:lnSpc>
              <a:buClr>
                <a:srgbClr val="002060"/>
              </a:buClr>
              <a:buSzPct val="100000"/>
              <a:buFont typeface="+mj-ea"/>
              <a:buAutoNum type="ea1JpnChsDbPeriod"/>
            </a:pPr>
            <a:r>
              <a:rPr lang="zh-CN" altLang="en-US" sz="1895" noProof="1"/>
              <a:t>以</a:t>
            </a:r>
            <a:r>
              <a:rPr lang="zh-CN" altLang="en-US" sz="1895" noProof="1">
                <a:solidFill>
                  <a:srgbClr val="3A4A6A"/>
                </a:solidFill>
              </a:rPr>
              <a:t>太坊编程环境搭建</a:t>
            </a:r>
            <a:endParaRPr lang="zh-CN" altLang="en-US" sz="1895" noProof="1"/>
          </a:p>
          <a:p>
            <a:pPr marL="304800" indent="-304800">
              <a:lnSpc>
                <a:spcPct val="150000"/>
              </a:lnSpc>
              <a:buClr>
                <a:srgbClr val="002060"/>
              </a:buClr>
              <a:buSzPct val="100000"/>
              <a:buFont typeface="+mj-ea"/>
              <a:buAutoNum type="ea1JpnChsDbPeriod"/>
            </a:pPr>
            <a:r>
              <a:rPr lang="zh-CN" altLang="en-US" sz="1895" noProof="1"/>
              <a:t>与以太坊交互（以太坊</a:t>
            </a:r>
            <a:r>
              <a:rPr lang="en" altLang="zh-CN" sz="1895" noProof="1"/>
              <a:t>SDK</a:t>
            </a:r>
            <a:r>
              <a:rPr lang="zh-CN" altLang="en-US" sz="1895" noProof="1"/>
              <a:t>）</a:t>
            </a:r>
            <a:endParaRPr lang="en" altLang="zh-CN" sz="1895" noProof="1"/>
          </a:p>
          <a:p>
            <a:pPr marL="304800" indent="-304800">
              <a:lnSpc>
                <a:spcPct val="150000"/>
              </a:lnSpc>
              <a:buClr>
                <a:srgbClr val="002060"/>
              </a:buClr>
              <a:buSzPct val="100000"/>
              <a:buFont typeface="+mj-ea"/>
              <a:buAutoNum type="ea1JpnChsDbPeriod"/>
            </a:pPr>
            <a:r>
              <a:rPr lang="en" altLang="zh-CN" sz="1895" noProof="1"/>
              <a:t>DApp</a:t>
            </a:r>
            <a:r>
              <a:rPr lang="zh-CN" altLang="en-US" sz="1895" noProof="1"/>
              <a:t>开发框架和流程</a:t>
            </a:r>
          </a:p>
          <a:p>
            <a:pPr marL="304800" indent="-304800">
              <a:lnSpc>
                <a:spcPct val="150000"/>
              </a:lnSpc>
              <a:buClr>
                <a:srgbClr val="002060"/>
              </a:buClr>
              <a:buSzPct val="100000"/>
              <a:buFont typeface="+mj-ea"/>
              <a:buAutoNum type="ea1JpnChsDbPeriod"/>
            </a:pPr>
            <a:r>
              <a:rPr lang="en" altLang="zh-CN" sz="1895" noProof="1"/>
              <a:t>DApp</a:t>
            </a:r>
            <a:r>
              <a:rPr lang="zh-CN" altLang="en-US" sz="1895" noProof="1"/>
              <a:t>优秀案例</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AC837-535D-4F8E-8680-94576995EB44}"/>
              </a:ext>
            </a:extLst>
          </p:cNvPr>
          <p:cNvSpPr>
            <a:spLocks noGrp="1"/>
          </p:cNvSpPr>
          <p:nvPr>
            <p:ph type="title"/>
          </p:nvPr>
        </p:nvSpPr>
        <p:spPr/>
        <p:txBody>
          <a:bodyPr/>
          <a:lstStyle/>
          <a:p>
            <a:r>
              <a:rPr lang="zh-CN" altLang="en-US" sz="2135" noProof="1"/>
              <a:t>目   录</a:t>
            </a:r>
            <a:endParaRPr lang="zh-CN" altLang="en-US" noProof="1"/>
          </a:p>
        </p:txBody>
      </p:sp>
      <p:sp>
        <p:nvSpPr>
          <p:cNvPr id="6" name="内容占位符 2">
            <a:extLst>
              <a:ext uri="{FF2B5EF4-FFF2-40B4-BE49-F238E27FC236}">
                <a16:creationId xmlns:a16="http://schemas.microsoft.com/office/drawing/2014/main" id="{78218696-1D60-AFC4-2D4F-2C501442BACC}"/>
              </a:ext>
            </a:extLst>
          </p:cNvPr>
          <p:cNvSpPr txBox="1">
            <a:spLocks/>
          </p:cNvSpPr>
          <p:nvPr/>
        </p:nvSpPr>
        <p:spPr bwMode="auto">
          <a:xfrm>
            <a:off x="2203630" y="1002506"/>
            <a:ext cx="3720739" cy="25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9pPr>
          </a:lstStyle>
          <a:p>
            <a:pPr marL="304800" indent="-304800">
              <a:lnSpc>
                <a:spcPct val="150000"/>
              </a:lnSpc>
              <a:buClr>
                <a:srgbClr val="3A4A6A"/>
              </a:buClr>
              <a:buSzPct val="100000"/>
              <a:buFont typeface="+mj-ea"/>
              <a:buAutoNum type="ea1JpnChsDbPeriod"/>
            </a:pPr>
            <a:r>
              <a:rPr lang="zh-CN" altLang="en-US" sz="1895" noProof="1">
                <a:solidFill>
                  <a:srgbClr val="3A4A6A"/>
                </a:solidFill>
              </a:rPr>
              <a:t>以太坊开发环境搭建</a:t>
            </a:r>
          </a:p>
          <a:p>
            <a:pPr marL="304800" indent="-304800">
              <a:lnSpc>
                <a:spcPct val="150000"/>
              </a:lnSpc>
              <a:buClr>
                <a:srgbClr val="002060"/>
              </a:buClr>
              <a:buSzPct val="100000"/>
              <a:buFont typeface="+mj-ea"/>
              <a:buAutoNum type="ea1JpnChsDbPeriod"/>
            </a:pPr>
            <a:r>
              <a:rPr lang="zh-CN" altLang="en-US" sz="1895" noProof="1">
                <a:solidFill>
                  <a:srgbClr val="3A4A6A"/>
                </a:solidFill>
              </a:rPr>
              <a:t>以太坊编程环境搭建</a:t>
            </a:r>
          </a:p>
          <a:p>
            <a:pPr marL="304800" indent="-304800">
              <a:lnSpc>
                <a:spcPct val="150000"/>
              </a:lnSpc>
              <a:buClr>
                <a:srgbClr val="002060"/>
              </a:buClr>
              <a:buSzPct val="100000"/>
              <a:buFont typeface="+mj-ea"/>
              <a:buAutoNum type="ea1JpnChsDbPeriod"/>
            </a:pPr>
            <a:r>
              <a:rPr lang="zh-CN" altLang="en-US" sz="1895" noProof="1">
                <a:solidFill>
                  <a:srgbClr val="9C2D2A"/>
                </a:solidFill>
              </a:rPr>
              <a:t>与以太坊交互（以太坊</a:t>
            </a:r>
            <a:r>
              <a:rPr lang="en" altLang="zh-CN" sz="1895" noProof="1">
                <a:solidFill>
                  <a:srgbClr val="9C2D2A"/>
                </a:solidFill>
              </a:rPr>
              <a:t>SDK</a:t>
            </a:r>
            <a:r>
              <a:rPr lang="zh-CN" altLang="en-US" sz="1895" noProof="1">
                <a:solidFill>
                  <a:srgbClr val="9C2D2A"/>
                </a:solidFill>
              </a:rPr>
              <a:t>）</a:t>
            </a:r>
            <a:endParaRPr lang="en" altLang="zh-CN" sz="1895" noProof="1">
              <a:solidFill>
                <a:srgbClr val="9C2D2A"/>
              </a:solidFill>
            </a:endParaRPr>
          </a:p>
          <a:p>
            <a:pPr marL="304800" indent="-304800">
              <a:lnSpc>
                <a:spcPct val="150000"/>
              </a:lnSpc>
              <a:buClr>
                <a:srgbClr val="002060"/>
              </a:buClr>
              <a:buSzPct val="100000"/>
              <a:buFont typeface="+mj-ea"/>
              <a:buAutoNum type="ea1JpnChsDbPeriod"/>
            </a:pPr>
            <a:r>
              <a:rPr lang="en" altLang="zh-CN" sz="1895" noProof="1">
                <a:solidFill>
                  <a:srgbClr val="3A4A6A"/>
                </a:solidFill>
              </a:rPr>
              <a:t>DApp</a:t>
            </a:r>
            <a:r>
              <a:rPr lang="zh-CN" altLang="en-US" sz="1895" noProof="1">
                <a:solidFill>
                  <a:srgbClr val="3A4A6A"/>
                </a:solidFill>
              </a:rPr>
              <a:t>开发框架和流程</a:t>
            </a:r>
          </a:p>
          <a:p>
            <a:pPr marL="304800" indent="-304800">
              <a:lnSpc>
                <a:spcPct val="150000"/>
              </a:lnSpc>
              <a:buClr>
                <a:srgbClr val="002060"/>
              </a:buClr>
              <a:buSzPct val="100000"/>
              <a:buFont typeface="+mj-ea"/>
              <a:buAutoNum type="ea1JpnChsDbPeriod"/>
            </a:pPr>
            <a:r>
              <a:rPr lang="en" altLang="zh-CN" sz="1895" noProof="1">
                <a:solidFill>
                  <a:srgbClr val="3A4A6A"/>
                </a:solidFill>
              </a:rPr>
              <a:t>DApp</a:t>
            </a:r>
            <a:r>
              <a:rPr lang="zh-CN" altLang="en-US" sz="1895" noProof="1">
                <a:solidFill>
                  <a:srgbClr val="3A4A6A"/>
                </a:solidFill>
              </a:rPr>
              <a:t>优秀案例</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823201-74A0-2D56-410B-392677534C4E}"/>
              </a:ext>
            </a:extLst>
          </p:cNvPr>
          <p:cNvSpPr>
            <a:spLocks noGrp="1"/>
          </p:cNvSpPr>
          <p:nvPr>
            <p:ph type="title"/>
          </p:nvPr>
        </p:nvSpPr>
        <p:spPr/>
        <p:txBody>
          <a:bodyPr/>
          <a:lstStyle/>
          <a:p>
            <a:r>
              <a:rPr kumimoji="1" lang="zh-CN" altLang="en-US" dirty="0"/>
              <a:t>与以太坊交互</a:t>
            </a:r>
          </a:p>
        </p:txBody>
      </p:sp>
      <p:grpSp>
        <p:nvGrpSpPr>
          <p:cNvPr id="4" name="组合 3">
            <a:extLst>
              <a:ext uri="{FF2B5EF4-FFF2-40B4-BE49-F238E27FC236}">
                <a16:creationId xmlns:a16="http://schemas.microsoft.com/office/drawing/2014/main" id="{F8AEF17D-BC49-09F8-B56D-B34BCC03B0E7}"/>
              </a:ext>
            </a:extLst>
          </p:cNvPr>
          <p:cNvGrpSpPr/>
          <p:nvPr/>
        </p:nvGrpSpPr>
        <p:grpSpPr>
          <a:xfrm>
            <a:off x="0" y="972011"/>
            <a:ext cx="3992265" cy="2907594"/>
            <a:chOff x="3768423" y="1279395"/>
            <a:chExt cx="3992265" cy="2907594"/>
          </a:xfrm>
        </p:grpSpPr>
        <p:sp>
          <p:nvSpPr>
            <p:cNvPr id="5" name="圆角矩形 4">
              <a:extLst>
                <a:ext uri="{FF2B5EF4-FFF2-40B4-BE49-F238E27FC236}">
                  <a16:creationId xmlns:a16="http://schemas.microsoft.com/office/drawing/2014/main" id="{CB12A470-710A-3747-CC09-FF61DF99C944}"/>
                </a:ext>
              </a:extLst>
            </p:cNvPr>
            <p:cNvSpPr/>
            <p:nvPr/>
          </p:nvSpPr>
          <p:spPr>
            <a:xfrm>
              <a:off x="3985377" y="1279395"/>
              <a:ext cx="3775311" cy="2907594"/>
            </a:xfrm>
            <a:prstGeom prst="roundRect">
              <a:avLst/>
            </a:prstGeom>
            <a:ln>
              <a:solidFill>
                <a:srgbClr val="9C2D2A"/>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ndParaRPr>
            </a:p>
          </p:txBody>
        </p:sp>
        <p:sp>
          <p:nvSpPr>
            <p:cNvPr id="6" name="矩形 5">
              <a:extLst>
                <a:ext uri="{FF2B5EF4-FFF2-40B4-BE49-F238E27FC236}">
                  <a16:creationId xmlns:a16="http://schemas.microsoft.com/office/drawing/2014/main" id="{AC0CA10E-9C71-0ECE-AF8F-FBCE1DE74E14}"/>
                </a:ext>
              </a:extLst>
            </p:cNvPr>
            <p:cNvSpPr/>
            <p:nvPr/>
          </p:nvSpPr>
          <p:spPr>
            <a:xfrm>
              <a:off x="5129459" y="1416456"/>
              <a:ext cx="1620253" cy="546351"/>
            </a:xfrm>
            <a:prstGeom prst="rect">
              <a:avLst/>
            </a:prstGeom>
            <a:solidFill>
              <a:schemeClr val="accent6">
                <a:lumMod val="60000"/>
                <a:lumOff val="4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600" dirty="0">
                  <a:solidFill>
                    <a:schemeClr val="tx1"/>
                  </a:solidFill>
                </a:rPr>
                <a:t>Frontend</a:t>
              </a:r>
            </a:p>
            <a:p>
              <a:pPr algn="ctr"/>
              <a:r>
                <a:rPr kumimoji="1" lang="en-US" altLang="zh-CN" sz="1050" dirty="0">
                  <a:solidFill>
                    <a:schemeClr val="tx1"/>
                  </a:solidFill>
                </a:rPr>
                <a:t>React, Vue</a:t>
              </a:r>
              <a:endParaRPr kumimoji="1" lang="zh-CN" altLang="en-US" sz="1050" dirty="0">
                <a:solidFill>
                  <a:schemeClr val="tx1"/>
                </a:solidFill>
              </a:endParaRPr>
            </a:p>
          </p:txBody>
        </p:sp>
        <p:grpSp>
          <p:nvGrpSpPr>
            <p:cNvPr id="7" name="组合 6">
              <a:extLst>
                <a:ext uri="{FF2B5EF4-FFF2-40B4-BE49-F238E27FC236}">
                  <a16:creationId xmlns:a16="http://schemas.microsoft.com/office/drawing/2014/main" id="{D30C4E4D-4D11-1C13-7BD3-047B40A2C11C}"/>
                </a:ext>
              </a:extLst>
            </p:cNvPr>
            <p:cNvGrpSpPr/>
            <p:nvPr/>
          </p:nvGrpSpPr>
          <p:grpSpPr>
            <a:xfrm>
              <a:off x="3768423" y="2099867"/>
              <a:ext cx="2175177" cy="1904875"/>
              <a:chOff x="3768423" y="2099867"/>
              <a:chExt cx="2175177" cy="1904875"/>
            </a:xfrm>
          </p:grpSpPr>
          <p:sp>
            <p:nvSpPr>
              <p:cNvPr id="13" name="圆角矩形 12">
                <a:extLst>
                  <a:ext uri="{FF2B5EF4-FFF2-40B4-BE49-F238E27FC236}">
                    <a16:creationId xmlns:a16="http://schemas.microsoft.com/office/drawing/2014/main" id="{A14193CF-0447-4FBF-B4EA-05A3E1319D18}"/>
                  </a:ext>
                </a:extLst>
              </p:cNvPr>
              <p:cNvSpPr/>
              <p:nvPr/>
            </p:nvSpPr>
            <p:spPr>
              <a:xfrm>
                <a:off x="4142625" y="2099867"/>
                <a:ext cx="1800975" cy="1904875"/>
              </a:xfrm>
              <a:prstGeom prst="roundRect">
                <a:avLst/>
              </a:prstGeom>
              <a:ln w="12700">
                <a:solidFill>
                  <a:srgbClr val="9C2D2A"/>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ndParaRPr>
              </a:p>
            </p:txBody>
          </p:sp>
          <p:sp>
            <p:nvSpPr>
              <p:cNvPr id="14" name="矩形 13">
                <a:extLst>
                  <a:ext uri="{FF2B5EF4-FFF2-40B4-BE49-F238E27FC236}">
                    <a16:creationId xmlns:a16="http://schemas.microsoft.com/office/drawing/2014/main" id="{A01AB729-9133-7D97-5B76-0E1E19A48DA1}"/>
                  </a:ext>
                </a:extLst>
              </p:cNvPr>
              <p:cNvSpPr/>
              <p:nvPr/>
            </p:nvSpPr>
            <p:spPr>
              <a:xfrm>
                <a:off x="4224931" y="2465717"/>
                <a:ext cx="1620253" cy="546351"/>
              </a:xfrm>
              <a:prstGeom prst="rect">
                <a:avLst/>
              </a:prstGeom>
              <a:solidFill>
                <a:schemeClr val="accent3">
                  <a:lumMod val="60000"/>
                  <a:lumOff val="4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600" dirty="0">
                    <a:solidFill>
                      <a:schemeClr val="tx1"/>
                    </a:solidFill>
                  </a:rPr>
                  <a:t>Backend</a:t>
                </a:r>
              </a:p>
              <a:p>
                <a:pPr algn="ctr"/>
                <a:r>
                  <a:rPr kumimoji="1" lang="en-US" altLang="zh-CN" sz="1050" dirty="0">
                    <a:solidFill>
                      <a:schemeClr val="tx1"/>
                    </a:solidFill>
                  </a:rPr>
                  <a:t>Java, Python, Go, Nodejs</a:t>
                </a:r>
                <a:endParaRPr kumimoji="1" lang="zh-CN" altLang="en-US" sz="1050" dirty="0">
                  <a:solidFill>
                    <a:schemeClr val="tx1"/>
                  </a:solidFill>
                </a:endParaRPr>
              </a:p>
            </p:txBody>
          </p:sp>
          <p:sp>
            <p:nvSpPr>
              <p:cNvPr id="15" name="矩形 14">
                <a:extLst>
                  <a:ext uri="{FF2B5EF4-FFF2-40B4-BE49-F238E27FC236}">
                    <a16:creationId xmlns:a16="http://schemas.microsoft.com/office/drawing/2014/main" id="{409D31D4-EEBD-3B5D-35B7-7FE581E277C1}"/>
                  </a:ext>
                </a:extLst>
              </p:cNvPr>
              <p:cNvSpPr/>
              <p:nvPr/>
            </p:nvSpPr>
            <p:spPr>
              <a:xfrm>
                <a:off x="4229767" y="3194315"/>
                <a:ext cx="1620253" cy="546351"/>
              </a:xfrm>
              <a:prstGeom prst="rect">
                <a:avLst/>
              </a:prstGeom>
              <a:solidFill>
                <a:schemeClr val="accent5">
                  <a:lumMod val="60000"/>
                  <a:lumOff val="4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600" dirty="0">
                    <a:solidFill>
                      <a:schemeClr val="tx1"/>
                    </a:solidFill>
                  </a:rPr>
                  <a:t>Database</a:t>
                </a:r>
              </a:p>
              <a:p>
                <a:pPr algn="ctr"/>
                <a:r>
                  <a:rPr kumimoji="1" lang="en-US" altLang="zh-CN" sz="1000" dirty="0">
                    <a:solidFill>
                      <a:schemeClr val="tx1"/>
                    </a:solidFill>
                  </a:rPr>
                  <a:t>MySQL, MongoDB, Redis</a:t>
                </a:r>
                <a:endParaRPr kumimoji="1" lang="zh-CN" altLang="en-US" sz="1000" dirty="0">
                  <a:solidFill>
                    <a:schemeClr val="tx1"/>
                  </a:solidFill>
                </a:endParaRPr>
              </a:p>
            </p:txBody>
          </p:sp>
          <p:sp>
            <p:nvSpPr>
              <p:cNvPr id="16" name="文本框 25">
                <a:extLst>
                  <a:ext uri="{FF2B5EF4-FFF2-40B4-BE49-F238E27FC236}">
                    <a16:creationId xmlns:a16="http://schemas.microsoft.com/office/drawing/2014/main" id="{9792797E-FDB2-F1D9-A5AB-203792058AB5}"/>
                  </a:ext>
                </a:extLst>
              </p:cNvPr>
              <p:cNvSpPr txBox="1">
                <a:spLocks noChangeArrowheads="1"/>
              </p:cNvSpPr>
              <p:nvPr/>
            </p:nvSpPr>
            <p:spPr bwMode="auto">
              <a:xfrm>
                <a:off x="3768423" y="2162139"/>
                <a:ext cx="16092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9pPr>
              </a:lstStyle>
              <a:p>
                <a:pPr indent="457200"/>
                <a:r>
                  <a:rPr lang="en-US" altLang="zh-CN" sz="1100" b="1" dirty="0">
                    <a:solidFill>
                      <a:srgbClr val="C00000"/>
                    </a:solidFill>
                    <a:ea typeface="微软雅黑" panose="020B0503020204020204" pitchFamily="34" charset="-122"/>
                    <a:cs typeface="Times New Roman" panose="02020603050405020304" pitchFamily="18" charset="0"/>
                  </a:rPr>
                  <a:t>Optional</a:t>
                </a:r>
                <a:endParaRPr lang="zh-CN" altLang="en-US" sz="1100" b="1" dirty="0">
                  <a:solidFill>
                    <a:srgbClr val="C00000"/>
                  </a:solidFill>
                  <a:ea typeface="微软雅黑" panose="020B0503020204020204" pitchFamily="34"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66ACE7C0-32FD-786B-C939-74987F9EC449}"/>
                </a:ext>
              </a:extLst>
            </p:cNvPr>
            <p:cNvGrpSpPr/>
            <p:nvPr/>
          </p:nvGrpSpPr>
          <p:grpSpPr>
            <a:xfrm>
              <a:off x="6042018" y="2099867"/>
              <a:ext cx="1521836" cy="1904875"/>
              <a:chOff x="6042018" y="2099867"/>
              <a:chExt cx="1521836" cy="1904875"/>
            </a:xfrm>
          </p:grpSpPr>
          <p:sp>
            <p:nvSpPr>
              <p:cNvPr id="9" name="矩形 8">
                <a:extLst>
                  <a:ext uri="{FF2B5EF4-FFF2-40B4-BE49-F238E27FC236}">
                    <a16:creationId xmlns:a16="http://schemas.microsoft.com/office/drawing/2014/main" id="{612CA9F1-FF81-68A9-8D44-99A80C1A781D}"/>
                  </a:ext>
                </a:extLst>
              </p:cNvPr>
              <p:cNvSpPr/>
              <p:nvPr/>
            </p:nvSpPr>
            <p:spPr>
              <a:xfrm>
                <a:off x="6042018" y="2099867"/>
                <a:ext cx="1521836" cy="1904875"/>
              </a:xfrm>
              <a:prstGeom prst="rect">
                <a:avLst/>
              </a:prstGeom>
              <a:solidFill>
                <a:schemeClr val="accent2">
                  <a:lumMod val="60000"/>
                  <a:lumOff val="4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en-US" altLang="zh-CN" sz="1600" dirty="0">
                  <a:solidFill>
                    <a:schemeClr val="tx1"/>
                  </a:solidFill>
                </a:endParaRPr>
              </a:p>
              <a:p>
                <a:pPr algn="ctr"/>
                <a:endParaRPr kumimoji="1" lang="en-US" altLang="zh-CN" sz="1600" dirty="0">
                  <a:solidFill>
                    <a:schemeClr val="tx1"/>
                  </a:solidFill>
                </a:endParaRPr>
              </a:p>
              <a:p>
                <a:pPr algn="ctr"/>
                <a:endParaRPr kumimoji="1" lang="en-US" altLang="zh-CN" sz="1600" dirty="0">
                  <a:solidFill>
                    <a:schemeClr val="tx1"/>
                  </a:solidFill>
                </a:endParaRPr>
              </a:p>
              <a:p>
                <a:pPr algn="ctr"/>
                <a:endParaRPr kumimoji="1" lang="en-US" altLang="zh-CN" sz="1600" dirty="0">
                  <a:solidFill>
                    <a:schemeClr val="tx1"/>
                  </a:solidFill>
                </a:endParaRPr>
              </a:p>
              <a:p>
                <a:pPr algn="ctr"/>
                <a:r>
                  <a:rPr kumimoji="1" lang="en-US" altLang="zh-CN" sz="1600" dirty="0">
                    <a:solidFill>
                      <a:schemeClr val="tx1"/>
                    </a:solidFill>
                  </a:rPr>
                  <a:t>Blockchain</a:t>
                </a:r>
              </a:p>
              <a:p>
                <a:pPr algn="ctr"/>
                <a:r>
                  <a:rPr kumimoji="1" lang="en-US" altLang="zh-CN" sz="900" dirty="0">
                    <a:solidFill>
                      <a:schemeClr val="tx1"/>
                    </a:solidFill>
                  </a:rPr>
                  <a:t>Ethereum, </a:t>
                </a:r>
                <a:r>
                  <a:rPr kumimoji="1" lang="en-US" altLang="zh-CN" sz="900" dirty="0" err="1">
                    <a:solidFill>
                      <a:schemeClr val="tx1"/>
                    </a:solidFill>
                  </a:rPr>
                  <a:t>Sonala</a:t>
                </a:r>
                <a:r>
                  <a:rPr kumimoji="1" lang="en-US" altLang="zh-CN" sz="900" dirty="0">
                    <a:solidFill>
                      <a:schemeClr val="tx1"/>
                    </a:solidFill>
                  </a:rPr>
                  <a:t>, Hyperledger…</a:t>
                </a:r>
                <a:endParaRPr kumimoji="1" lang="zh-CN" altLang="en-US" sz="900" dirty="0">
                  <a:solidFill>
                    <a:schemeClr val="tx1"/>
                  </a:solidFill>
                </a:endParaRPr>
              </a:p>
            </p:txBody>
          </p:sp>
          <p:sp>
            <p:nvSpPr>
              <p:cNvPr id="10" name="矩形 9">
                <a:extLst>
                  <a:ext uri="{FF2B5EF4-FFF2-40B4-BE49-F238E27FC236}">
                    <a16:creationId xmlns:a16="http://schemas.microsoft.com/office/drawing/2014/main" id="{912B471A-0AFE-769E-A586-4A97CDADEE1B}"/>
                  </a:ext>
                </a:extLst>
              </p:cNvPr>
              <p:cNvSpPr/>
              <p:nvPr/>
            </p:nvSpPr>
            <p:spPr>
              <a:xfrm>
                <a:off x="6240462" y="2205470"/>
                <a:ext cx="1058976" cy="241577"/>
              </a:xfrm>
              <a:prstGeom prst="rect">
                <a:avLst/>
              </a:prstGeom>
              <a:solidFill>
                <a:schemeClr val="accent2">
                  <a:lumMod val="20000"/>
                  <a:lumOff val="8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050" dirty="0">
                    <a:solidFill>
                      <a:schemeClr val="tx1"/>
                    </a:solidFill>
                  </a:rPr>
                  <a:t>Smart Contract</a:t>
                </a:r>
              </a:p>
            </p:txBody>
          </p:sp>
          <p:sp>
            <p:nvSpPr>
              <p:cNvPr id="11" name="矩形 10">
                <a:extLst>
                  <a:ext uri="{FF2B5EF4-FFF2-40B4-BE49-F238E27FC236}">
                    <a16:creationId xmlns:a16="http://schemas.microsoft.com/office/drawing/2014/main" id="{1682325C-3E4E-AFA7-8942-4D90F57FD0A8}"/>
                  </a:ext>
                </a:extLst>
              </p:cNvPr>
              <p:cNvSpPr/>
              <p:nvPr/>
            </p:nvSpPr>
            <p:spPr>
              <a:xfrm>
                <a:off x="6240462" y="2520979"/>
                <a:ext cx="1058976" cy="241577"/>
              </a:xfrm>
              <a:prstGeom prst="rect">
                <a:avLst/>
              </a:prstGeom>
              <a:solidFill>
                <a:schemeClr val="accent2">
                  <a:lumMod val="20000"/>
                  <a:lumOff val="8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050" dirty="0">
                    <a:solidFill>
                      <a:schemeClr val="tx1"/>
                    </a:solidFill>
                  </a:rPr>
                  <a:t>Smart Contract</a:t>
                </a:r>
              </a:p>
            </p:txBody>
          </p:sp>
          <p:sp>
            <p:nvSpPr>
              <p:cNvPr id="12" name="矩形 11">
                <a:extLst>
                  <a:ext uri="{FF2B5EF4-FFF2-40B4-BE49-F238E27FC236}">
                    <a16:creationId xmlns:a16="http://schemas.microsoft.com/office/drawing/2014/main" id="{BE5B15B6-CE02-EA01-6C8B-537545671033}"/>
                  </a:ext>
                </a:extLst>
              </p:cNvPr>
              <p:cNvSpPr/>
              <p:nvPr/>
            </p:nvSpPr>
            <p:spPr>
              <a:xfrm>
                <a:off x="6240462" y="2836488"/>
                <a:ext cx="1058975" cy="241577"/>
              </a:xfrm>
              <a:prstGeom prst="rect">
                <a:avLst/>
              </a:prstGeom>
              <a:solidFill>
                <a:schemeClr val="accent2">
                  <a:lumMod val="20000"/>
                  <a:lumOff val="80000"/>
                </a:schemeClr>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1050" dirty="0">
                    <a:solidFill>
                      <a:schemeClr val="tx1"/>
                    </a:solidFill>
                  </a:rPr>
                  <a:t>Smart Contract</a:t>
                </a:r>
              </a:p>
            </p:txBody>
          </p:sp>
        </p:grpSp>
      </p:grpSp>
      <p:sp>
        <p:nvSpPr>
          <p:cNvPr id="17" name="内容占位符 2">
            <a:extLst>
              <a:ext uri="{FF2B5EF4-FFF2-40B4-BE49-F238E27FC236}">
                <a16:creationId xmlns:a16="http://schemas.microsoft.com/office/drawing/2014/main" id="{E0672E55-3751-1555-193F-1C4B19AD3F23}"/>
              </a:ext>
            </a:extLst>
          </p:cNvPr>
          <p:cNvSpPr>
            <a:spLocks noGrp="1"/>
          </p:cNvSpPr>
          <p:nvPr>
            <p:ph idx="1"/>
          </p:nvPr>
        </p:nvSpPr>
        <p:spPr>
          <a:xfrm>
            <a:off x="4209218" y="1016767"/>
            <a:ext cx="3918781" cy="2566987"/>
          </a:xfrm>
        </p:spPr>
        <p:txBody>
          <a:bodyPr/>
          <a:lstStyle/>
          <a:p>
            <a:pPr>
              <a:lnSpc>
                <a:spcPct val="150000"/>
              </a:lnSpc>
              <a:buClr>
                <a:srgbClr val="002060"/>
              </a:buClr>
              <a:buSzPct val="100000"/>
              <a:buFont typeface="Arial" panose="020B0604020202020204" pitchFamily="34" charset="0"/>
              <a:buChar char="•"/>
            </a:pPr>
            <a:r>
              <a:rPr lang="zh-CN" altLang="en-US" sz="1895" noProof="1"/>
              <a:t>前端界面开发（</a:t>
            </a:r>
            <a:r>
              <a:rPr lang="en-US" altLang="zh-CN" sz="1895" noProof="1"/>
              <a:t>React</a:t>
            </a:r>
            <a:r>
              <a:rPr lang="zh-CN" altLang="en-US" sz="1895" noProof="1"/>
              <a:t>、</a:t>
            </a:r>
            <a:r>
              <a:rPr lang="en-US" altLang="zh-CN" sz="1895" noProof="1"/>
              <a:t>Vue</a:t>
            </a:r>
            <a:r>
              <a:rPr lang="zh-CN" altLang="en-US" sz="1895" noProof="1"/>
              <a:t>）</a:t>
            </a:r>
            <a:endParaRPr lang="en-US" altLang="zh-CN" sz="1895" noProof="1"/>
          </a:p>
          <a:p>
            <a:pPr>
              <a:lnSpc>
                <a:spcPct val="150000"/>
              </a:lnSpc>
              <a:buClr>
                <a:srgbClr val="002060"/>
              </a:buClr>
              <a:buSzPct val="100000"/>
              <a:buFont typeface="Arial" panose="020B0604020202020204" pitchFamily="34" charset="0"/>
              <a:buChar char="•"/>
            </a:pPr>
            <a:r>
              <a:rPr lang="zh-CN" altLang="en-US" sz="1895" noProof="1"/>
              <a:t>选定一条区块链，编写对应智能合约（以太坊、</a:t>
            </a:r>
            <a:r>
              <a:rPr lang="en-US" altLang="zh-CN" sz="1895" noProof="1"/>
              <a:t>Solidity</a:t>
            </a:r>
            <a:r>
              <a:rPr lang="zh-CN" altLang="en-US" sz="1895" noProof="1"/>
              <a:t>）</a:t>
            </a:r>
            <a:endParaRPr lang="en-US" altLang="zh-CN" sz="1895" noProof="1"/>
          </a:p>
          <a:p>
            <a:pPr>
              <a:lnSpc>
                <a:spcPct val="150000"/>
              </a:lnSpc>
              <a:buClr>
                <a:srgbClr val="002060"/>
              </a:buClr>
              <a:buSzPct val="100000"/>
              <a:buFont typeface="Arial" panose="020B0604020202020204" pitchFamily="34" charset="0"/>
              <a:buChar char="•"/>
            </a:pPr>
            <a:r>
              <a:rPr lang="zh-CN" altLang="en-US" sz="1895" noProof="1"/>
              <a:t>智能合约部署到区块链上</a:t>
            </a:r>
            <a:endParaRPr lang="en-US" altLang="zh-CN" sz="1895" noProof="1"/>
          </a:p>
          <a:p>
            <a:pPr>
              <a:lnSpc>
                <a:spcPct val="150000"/>
              </a:lnSpc>
              <a:buClr>
                <a:srgbClr val="002060"/>
              </a:buClr>
              <a:buSzPct val="100000"/>
              <a:buFont typeface="Arial" panose="020B0604020202020204" pitchFamily="34" charset="0"/>
              <a:buChar char="•"/>
            </a:pPr>
            <a:r>
              <a:rPr lang="zh-CN" altLang="en-US" sz="1895" noProof="1">
                <a:solidFill>
                  <a:srgbClr val="C00000"/>
                </a:solidFill>
              </a:rPr>
              <a:t>前端调用智能合约的方法（</a:t>
            </a:r>
            <a:r>
              <a:rPr lang="en-US" altLang="zh-CN" sz="1895" noProof="1">
                <a:solidFill>
                  <a:srgbClr val="C00000"/>
                </a:solidFill>
              </a:rPr>
              <a:t>SDK</a:t>
            </a:r>
            <a:r>
              <a:rPr lang="zh-CN" altLang="en-US" sz="1895" noProof="1">
                <a:solidFill>
                  <a:srgbClr val="C00000"/>
                </a:solidFill>
              </a:rPr>
              <a:t>）</a:t>
            </a:r>
            <a:endParaRPr lang="en-US" altLang="zh-CN" sz="1895" noProof="1">
              <a:solidFill>
                <a:srgbClr val="C00000"/>
              </a:solidFill>
            </a:endParaRPr>
          </a:p>
          <a:p>
            <a:pPr>
              <a:lnSpc>
                <a:spcPct val="150000"/>
              </a:lnSpc>
              <a:buClr>
                <a:srgbClr val="002060"/>
              </a:buClr>
              <a:buSzPct val="100000"/>
              <a:buFont typeface="Arial" panose="020B0604020202020204" pitchFamily="34" charset="0"/>
              <a:buChar char="•"/>
            </a:pPr>
            <a:r>
              <a:rPr lang="zh-CN" altLang="en-US" sz="1895" noProof="1"/>
              <a:t>（可选）用后端完成其它功能</a:t>
            </a:r>
            <a:endParaRPr lang="en-US" altLang="zh-CN" sz="1895" noProof="1"/>
          </a:p>
        </p:txBody>
      </p:sp>
      <p:sp>
        <p:nvSpPr>
          <p:cNvPr id="3" name="文本框 2">
            <a:extLst>
              <a:ext uri="{FF2B5EF4-FFF2-40B4-BE49-F238E27FC236}">
                <a16:creationId xmlns:a16="http://schemas.microsoft.com/office/drawing/2014/main" id="{F9BE64AA-8017-6625-ABC5-ABD8C5D7CF4D}"/>
              </a:ext>
            </a:extLst>
          </p:cNvPr>
          <p:cNvSpPr txBox="1"/>
          <p:nvPr/>
        </p:nvSpPr>
        <p:spPr>
          <a:xfrm>
            <a:off x="102477" y="3879605"/>
            <a:ext cx="7866992" cy="523220"/>
          </a:xfrm>
          <a:prstGeom prst="rect">
            <a:avLst/>
          </a:prstGeom>
          <a:noFill/>
        </p:spPr>
        <p:txBody>
          <a:bodyPr wrap="square" rtlCol="0">
            <a:spAutoFit/>
          </a:bodyPr>
          <a:lstStyle/>
          <a:p>
            <a:r>
              <a:rPr kumimoji="1" lang="zh-CN" altLang="en-US" sz="1400" dirty="0">
                <a:solidFill>
                  <a:srgbClr val="FF0000"/>
                </a:solidFill>
              </a:rPr>
              <a:t>到目前为止，我们在安装了</a:t>
            </a:r>
            <a:r>
              <a:rPr kumimoji="1" lang="en-US" altLang="zh-CN" sz="1400" dirty="0">
                <a:solidFill>
                  <a:srgbClr val="FF0000"/>
                </a:solidFill>
              </a:rPr>
              <a:t>Solidity</a:t>
            </a:r>
            <a:r>
              <a:rPr kumimoji="1" lang="zh-CN" altLang="en-US" sz="1400" dirty="0">
                <a:solidFill>
                  <a:srgbClr val="FF0000"/>
                </a:solidFill>
              </a:rPr>
              <a:t>编译器，在本地搭建了以太坊私有链，也完成了合约框架的安装，</a:t>
            </a:r>
            <a:r>
              <a:rPr kumimoji="1" lang="zh-CN" altLang="en-US" sz="1400" dirty="0">
                <a:solidFill>
                  <a:srgbClr val="FFC000"/>
                </a:solidFill>
              </a:rPr>
              <a:t>接下来我们需要编写合约，然后部署合约，并在前端和合约交互（调用合约）</a:t>
            </a:r>
          </a:p>
        </p:txBody>
      </p:sp>
      <p:sp>
        <p:nvSpPr>
          <p:cNvPr id="20" name="左右箭头 19">
            <a:extLst>
              <a:ext uri="{FF2B5EF4-FFF2-40B4-BE49-F238E27FC236}">
                <a16:creationId xmlns:a16="http://schemas.microsoft.com/office/drawing/2014/main" id="{651C1247-B0FC-9E16-5ADD-A3F4583A7C18}"/>
              </a:ext>
            </a:extLst>
          </p:cNvPr>
          <p:cNvSpPr/>
          <p:nvPr/>
        </p:nvSpPr>
        <p:spPr>
          <a:xfrm rot="2604621">
            <a:off x="2520203" y="1429755"/>
            <a:ext cx="966147" cy="449317"/>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0D1748E1-B677-7F98-87F7-587F0DBD270F}"/>
              </a:ext>
            </a:extLst>
          </p:cNvPr>
          <p:cNvSpPr txBox="1"/>
          <p:nvPr/>
        </p:nvSpPr>
        <p:spPr>
          <a:xfrm>
            <a:off x="3049607" y="1371335"/>
            <a:ext cx="3139598" cy="307777"/>
          </a:xfrm>
          <a:prstGeom prst="rect">
            <a:avLst/>
          </a:prstGeom>
          <a:noFill/>
        </p:spPr>
        <p:txBody>
          <a:bodyPr wrap="square">
            <a:spAutoFit/>
          </a:bodyPr>
          <a:lstStyle/>
          <a:p>
            <a:r>
              <a:rPr kumimoji="1" lang="en-US" altLang="zh-CN" sz="1400" dirty="0">
                <a:solidFill>
                  <a:srgbClr val="FF0000"/>
                </a:solidFill>
              </a:rPr>
              <a:t>SDK</a:t>
            </a:r>
            <a:r>
              <a:rPr kumimoji="1" lang="zh-CN" altLang="en-US" sz="1400" dirty="0">
                <a:solidFill>
                  <a:srgbClr val="FF0000"/>
                </a:solidFill>
              </a:rPr>
              <a:t>：处理</a:t>
            </a:r>
            <a:r>
              <a:rPr kumimoji="1" lang="en-US" altLang="zh-CN" sz="1400" dirty="0">
                <a:solidFill>
                  <a:srgbClr val="FF0000"/>
                </a:solidFill>
              </a:rPr>
              <a:t>JSON-RPC</a:t>
            </a:r>
            <a:r>
              <a:rPr kumimoji="1" lang="zh-CN" altLang="en-US" sz="1400" dirty="0">
                <a:solidFill>
                  <a:srgbClr val="FF0000"/>
                </a:solidFill>
              </a:rPr>
              <a:t>消息</a:t>
            </a:r>
            <a:endParaRPr lang="zh-CN" altLang="en-US" sz="1400" dirty="0"/>
          </a:p>
        </p:txBody>
      </p:sp>
    </p:spTree>
    <p:extLst>
      <p:ext uri="{BB962C8B-B14F-4D97-AF65-F5344CB8AC3E}">
        <p14:creationId xmlns:p14="http://schemas.microsoft.com/office/powerpoint/2010/main" val="2531830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0AF4403-AA05-4921-9204-175382FE0265}"/>
              </a:ext>
            </a:extLst>
          </p:cNvPr>
          <p:cNvSpPr>
            <a:spLocks noGrp="1"/>
          </p:cNvSpPr>
          <p:nvPr>
            <p:ph type="title"/>
          </p:nvPr>
        </p:nvSpPr>
        <p:spPr/>
        <p:txBody>
          <a:bodyPr/>
          <a:lstStyle/>
          <a:p>
            <a:r>
              <a:rPr lang="zh-CN" altLang="en-US" sz="2135" noProof="1">
                <a:sym typeface="+mn-ea"/>
              </a:rPr>
              <a:t>JSON RPC</a:t>
            </a:r>
            <a:endParaRPr lang="zh-CN" altLang="en-US" noProof="1"/>
          </a:p>
        </p:txBody>
      </p:sp>
      <p:sp>
        <p:nvSpPr>
          <p:cNvPr id="49154" name="文本框 3">
            <a:extLst>
              <a:ext uri="{FF2B5EF4-FFF2-40B4-BE49-F238E27FC236}">
                <a16:creationId xmlns:a16="http://schemas.microsoft.com/office/drawing/2014/main" id="{BC886126-56A8-4B05-9C60-3EFFBB9B6F1A}"/>
              </a:ext>
            </a:extLst>
          </p:cNvPr>
          <p:cNvSpPr txBox="1">
            <a:spLocks noChangeArrowheads="1"/>
          </p:cNvSpPr>
          <p:nvPr/>
        </p:nvSpPr>
        <p:spPr bwMode="auto">
          <a:xfrm>
            <a:off x="155575" y="877888"/>
            <a:ext cx="77073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en-US" altLang="zh-CN" sz="1400" dirty="0"/>
              <a:t>        </a:t>
            </a:r>
            <a:r>
              <a:rPr lang="zh-CN" altLang="zh-CN" sz="1400" dirty="0">
                <a:latin typeface="微软雅黑" panose="020B0503020204020204" pitchFamily="34" charset="-122"/>
                <a:ea typeface="微软雅黑" panose="020B0503020204020204" pitchFamily="34" charset="-122"/>
              </a:rPr>
              <a:t>JSON-RPC是一种无状态的，轻量级的远程过程访问协议，并使用JSON作为其数据格式。JSON-RPC主要是在处理过程中定义了一些数据结构和规则，能够在不同的消息传递环境中如Sockets、HTTP中传递信息。</a:t>
            </a:r>
            <a:endParaRPr lang="zh-CN" altLang="zh-CN" sz="1400" dirty="0"/>
          </a:p>
        </p:txBody>
      </p:sp>
      <p:sp>
        <p:nvSpPr>
          <p:cNvPr id="2" name="矩形 1">
            <a:extLst>
              <a:ext uri="{FF2B5EF4-FFF2-40B4-BE49-F238E27FC236}">
                <a16:creationId xmlns:a16="http://schemas.microsoft.com/office/drawing/2014/main" id="{D3710EE7-B482-4E49-B8A9-B7BE878E4994}"/>
              </a:ext>
            </a:extLst>
          </p:cNvPr>
          <p:cNvSpPr/>
          <p:nvPr/>
        </p:nvSpPr>
        <p:spPr>
          <a:xfrm>
            <a:off x="957649" y="1943577"/>
            <a:ext cx="1044146" cy="508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Web</a:t>
            </a:r>
            <a:r>
              <a:rPr kumimoji="1" lang="zh-CN" altLang="en-US" sz="1400" dirty="0"/>
              <a:t>页面</a:t>
            </a:r>
          </a:p>
        </p:txBody>
      </p:sp>
      <p:sp>
        <p:nvSpPr>
          <p:cNvPr id="4" name="云形 3">
            <a:extLst>
              <a:ext uri="{FF2B5EF4-FFF2-40B4-BE49-F238E27FC236}">
                <a16:creationId xmlns:a16="http://schemas.microsoft.com/office/drawing/2014/main" id="{E9EC0E38-A4B7-2C42-BA5A-22394953C89B}"/>
              </a:ext>
            </a:extLst>
          </p:cNvPr>
          <p:cNvSpPr/>
          <p:nvPr/>
        </p:nvSpPr>
        <p:spPr>
          <a:xfrm>
            <a:off x="5023020" y="2363775"/>
            <a:ext cx="1989437" cy="882417"/>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Blockchain</a:t>
            </a:r>
            <a:endParaRPr kumimoji="1" lang="zh-CN" altLang="en-US" dirty="0"/>
          </a:p>
        </p:txBody>
      </p:sp>
      <p:sp>
        <p:nvSpPr>
          <p:cNvPr id="9" name="矩形 8">
            <a:extLst>
              <a:ext uri="{FF2B5EF4-FFF2-40B4-BE49-F238E27FC236}">
                <a16:creationId xmlns:a16="http://schemas.microsoft.com/office/drawing/2014/main" id="{8686FA9A-7CFC-D642-89F5-F5F633234641}"/>
              </a:ext>
            </a:extLst>
          </p:cNvPr>
          <p:cNvSpPr/>
          <p:nvPr/>
        </p:nvSpPr>
        <p:spPr>
          <a:xfrm>
            <a:off x="957648" y="2636341"/>
            <a:ext cx="1241853" cy="508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t>桌面客户端</a:t>
            </a:r>
          </a:p>
        </p:txBody>
      </p:sp>
      <p:sp>
        <p:nvSpPr>
          <p:cNvPr id="10" name="矩形 9">
            <a:extLst>
              <a:ext uri="{FF2B5EF4-FFF2-40B4-BE49-F238E27FC236}">
                <a16:creationId xmlns:a16="http://schemas.microsoft.com/office/drawing/2014/main" id="{51BFF74D-F2C1-2B45-A74F-D92C91A3B00D}"/>
              </a:ext>
            </a:extLst>
          </p:cNvPr>
          <p:cNvSpPr/>
          <p:nvPr/>
        </p:nvSpPr>
        <p:spPr>
          <a:xfrm>
            <a:off x="957649" y="3329105"/>
            <a:ext cx="1241854" cy="508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Mobile</a:t>
            </a:r>
            <a:r>
              <a:rPr kumimoji="1" lang="zh-CN" altLang="en-US" sz="1400" dirty="0"/>
              <a:t> </a:t>
            </a:r>
            <a:r>
              <a:rPr kumimoji="1" lang="en-US" altLang="zh-CN" sz="1400" dirty="0"/>
              <a:t>APP</a:t>
            </a:r>
            <a:endParaRPr kumimoji="1" lang="zh-CN" altLang="en-US" sz="1400" dirty="0"/>
          </a:p>
        </p:txBody>
      </p:sp>
      <p:cxnSp>
        <p:nvCxnSpPr>
          <p:cNvPr id="8" name="直线箭头连接符 7">
            <a:extLst>
              <a:ext uri="{FF2B5EF4-FFF2-40B4-BE49-F238E27FC236}">
                <a16:creationId xmlns:a16="http://schemas.microsoft.com/office/drawing/2014/main" id="{9ACA8145-8650-5843-8B6F-0B2A8AD9EC75}"/>
              </a:ext>
            </a:extLst>
          </p:cNvPr>
          <p:cNvCxnSpPr/>
          <p:nvPr/>
        </p:nvCxnSpPr>
        <p:spPr>
          <a:xfrm>
            <a:off x="2625811" y="2804984"/>
            <a:ext cx="21747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圆角矩形 10">
            <a:extLst>
              <a:ext uri="{FF2B5EF4-FFF2-40B4-BE49-F238E27FC236}">
                <a16:creationId xmlns:a16="http://schemas.microsoft.com/office/drawing/2014/main" id="{1B6B978D-EBB8-8048-8C08-6792BDF3E724}"/>
              </a:ext>
            </a:extLst>
          </p:cNvPr>
          <p:cNvSpPr/>
          <p:nvPr/>
        </p:nvSpPr>
        <p:spPr>
          <a:xfrm>
            <a:off x="2965622" y="2197984"/>
            <a:ext cx="1408670" cy="438352"/>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JSON</a:t>
            </a:r>
            <a:r>
              <a:rPr kumimoji="1" lang="zh-CN" altLang="en-US" dirty="0"/>
              <a:t> </a:t>
            </a:r>
            <a:r>
              <a:rPr kumimoji="1" lang="en-US" altLang="zh-CN" dirty="0"/>
              <a:t>RPC</a:t>
            </a:r>
            <a:endParaRPr kumimoji="1"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2B6B37C-29BB-4329-BB7F-2526C73BB593}"/>
              </a:ext>
            </a:extLst>
          </p:cNvPr>
          <p:cNvSpPr>
            <a:spLocks noGrp="1"/>
          </p:cNvSpPr>
          <p:nvPr>
            <p:ph type="title"/>
          </p:nvPr>
        </p:nvSpPr>
        <p:spPr/>
        <p:txBody>
          <a:bodyPr/>
          <a:lstStyle/>
          <a:p>
            <a:r>
              <a:rPr lang="zh-CN" altLang="en-US" sz="2135" noProof="1">
                <a:sym typeface="+mn-ea"/>
              </a:rPr>
              <a:t>JSON RPC（续）</a:t>
            </a:r>
            <a:endParaRPr lang="zh-CN" altLang="en-US" noProof="1"/>
          </a:p>
        </p:txBody>
      </p:sp>
      <p:sp>
        <p:nvSpPr>
          <p:cNvPr id="2" name="矩形 1">
            <a:extLst>
              <a:ext uri="{FF2B5EF4-FFF2-40B4-BE49-F238E27FC236}">
                <a16:creationId xmlns:a16="http://schemas.microsoft.com/office/drawing/2014/main" id="{41A8C7AA-136C-404A-B852-02A216FEA47D}"/>
              </a:ext>
            </a:extLst>
          </p:cNvPr>
          <p:cNvSpPr/>
          <p:nvPr/>
        </p:nvSpPr>
        <p:spPr>
          <a:xfrm>
            <a:off x="195451" y="978446"/>
            <a:ext cx="7932549" cy="1569660"/>
          </a:xfrm>
          <a:prstGeom prst="rect">
            <a:avLst/>
          </a:prstGeom>
        </p:spPr>
        <p:txBody>
          <a:bodyPr wrap="square">
            <a:spAutoFit/>
          </a:bodyPr>
          <a:lstStyle/>
          <a:p>
            <a:pPr indent="357188"/>
            <a:r>
              <a:rPr lang="zh-CN" altLang="en-US" sz="1600" dirty="0"/>
              <a:t>链接：</a:t>
            </a:r>
            <a:r>
              <a:rPr lang="en-US" altLang="zh-CN" sz="1600" dirty="0">
                <a:hlinkClick r:id="rId2"/>
              </a:rPr>
              <a:t>https://github.com/ethereum/wiki/wiki/JSON-RPC#eth_compilesolidity</a:t>
            </a:r>
            <a:endParaRPr lang="en-US" altLang="zh-CN" sz="1600" dirty="0"/>
          </a:p>
          <a:p>
            <a:endParaRPr lang="en-US" altLang="zh-CN" sz="1600" dirty="0"/>
          </a:p>
          <a:p>
            <a:r>
              <a:rPr lang="zh-CN" altLang="en-US" sz="1600" dirty="0"/>
              <a:t>该网页文档详细介绍了</a:t>
            </a:r>
            <a:r>
              <a:rPr lang="en-US" altLang="zh-CN" sz="1600" b="1" dirty="0"/>
              <a:t>JSON RPC API</a:t>
            </a:r>
            <a:r>
              <a:rPr lang="zh-CN" altLang="en-US" sz="1600" dirty="0"/>
              <a:t>和其一些可调用的接口，其他的某些接口在接下来的讲述中将会用到。如果同学们理解并掌握了</a:t>
            </a:r>
            <a:r>
              <a:rPr lang="en-US" altLang="zh-CN" sz="1600" b="1" dirty="0"/>
              <a:t>JSON RPC API</a:t>
            </a:r>
            <a:r>
              <a:rPr lang="zh-CN" altLang="en-US" sz="1600" dirty="0"/>
              <a:t>里面的内容，你将在区块链开发技术上了一个台阶。</a:t>
            </a:r>
            <a:endParaRPr lang="en-US" altLang="zh-CN" sz="1600" dirty="0"/>
          </a:p>
          <a:p>
            <a:r>
              <a:rPr lang="zh-CN" altLang="en-US" sz="1600" dirty="0"/>
              <a:t>编译合约是为了获取合约的字节码，用于后面合约的部署。</a:t>
            </a:r>
            <a:endParaRPr lang="en-US" altLang="zh-CN" sz="16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D05DF5C-6922-4B2F-B6D4-74E02A685383}"/>
              </a:ext>
            </a:extLst>
          </p:cNvPr>
          <p:cNvSpPr>
            <a:spLocks noGrp="1"/>
          </p:cNvSpPr>
          <p:nvPr>
            <p:ph type="title"/>
          </p:nvPr>
        </p:nvSpPr>
        <p:spPr/>
        <p:txBody>
          <a:bodyPr/>
          <a:lstStyle/>
          <a:p>
            <a:r>
              <a:rPr lang="zh-CN" altLang="en-US" sz="2135" noProof="1">
                <a:sym typeface="+mn-ea"/>
              </a:rPr>
              <a:t>JSON RPC（续）</a:t>
            </a:r>
            <a:endParaRPr lang="zh-CN" altLang="en-US" noProof="1"/>
          </a:p>
        </p:txBody>
      </p:sp>
      <p:sp>
        <p:nvSpPr>
          <p:cNvPr id="4" name="文本框 3">
            <a:extLst>
              <a:ext uri="{FF2B5EF4-FFF2-40B4-BE49-F238E27FC236}">
                <a16:creationId xmlns:a16="http://schemas.microsoft.com/office/drawing/2014/main" id="{9722F37A-C925-49AC-A695-2849A1C1F031}"/>
              </a:ext>
            </a:extLst>
          </p:cNvPr>
          <p:cNvSpPr txBox="1"/>
          <p:nvPr/>
        </p:nvSpPr>
        <p:spPr>
          <a:xfrm>
            <a:off x="107950" y="981955"/>
            <a:ext cx="7826375" cy="3056221"/>
          </a:xfrm>
          <a:prstGeom prst="rect">
            <a:avLst/>
          </a:prstGeom>
          <a:noFill/>
        </p:spPr>
        <p:txBody>
          <a:bodyPr>
            <a:spAutoFit/>
          </a:bodyPr>
          <a:lstStyle/>
          <a:p>
            <a:pPr marL="285750" indent="-285750" algn="just">
              <a:buFont typeface="Arial" panose="020B0604020202020204" pitchFamily="34" charset="0"/>
              <a:buChar char="•"/>
            </a:pPr>
            <a:endParaRPr lang="en-US" altLang="zh-CN" sz="1400" noProof="1"/>
          </a:p>
          <a:p>
            <a:pPr>
              <a:lnSpc>
                <a:spcPct val="110000"/>
              </a:lnSpc>
            </a:pPr>
            <a:r>
              <a:rPr lang="zh-CN" altLang="en-US" sz="1600" b="1" noProof="1">
                <a:solidFill>
                  <a:srgbClr val="FF0000"/>
                </a:solidFill>
                <a:latin typeface="微软雅黑" panose="020B0503020204020204" pitchFamily="34" charset="-122"/>
                <a:ea typeface="微软雅黑" panose="020B0503020204020204" pitchFamily="34" charset="-122"/>
              </a:rPr>
              <a:t>示例一：</a:t>
            </a:r>
            <a:r>
              <a:rPr sz="1600" b="1" noProof="1">
                <a:solidFill>
                  <a:srgbClr val="FF0000"/>
                </a:solidFill>
                <a:latin typeface="微软雅黑" panose="020B0503020204020204" pitchFamily="34" charset="-122"/>
                <a:ea typeface="微软雅黑" panose="020B0503020204020204" pitchFamily="34" charset="-122"/>
              </a:rPr>
              <a:t>获得调用账</a:t>
            </a:r>
            <a:r>
              <a:rPr lang="zh-CN" altLang="en-US" sz="1600" b="1" noProof="1">
                <a:solidFill>
                  <a:srgbClr val="FF0000"/>
                </a:solidFill>
                <a:latin typeface="微软雅黑" panose="020B0503020204020204" pitchFamily="34" charset="-122"/>
                <a:ea typeface="微软雅黑" panose="020B0503020204020204" pitchFamily="34" charset="-122"/>
              </a:rPr>
              <a:t>户</a:t>
            </a:r>
          </a:p>
          <a:p>
            <a:pPr algn="just">
              <a:lnSpc>
                <a:spcPct val="120000"/>
              </a:lnSpc>
            </a:pPr>
            <a:r>
              <a:rPr lang="zh-CN" altLang="en-US" sz="1400" b="0" i="0" dirty="0">
                <a:solidFill>
                  <a:srgbClr val="252525"/>
                </a:solidFill>
                <a:effectLst/>
                <a:latin typeface="Roboto" panose="02000000000000000000" pitchFamily="2" charset="0"/>
              </a:rPr>
              <a:t>返回客户端 </a:t>
            </a:r>
            <a:r>
              <a:rPr lang="en" altLang="zh-CN" sz="1400" b="0" i="0" dirty="0" err="1">
                <a:solidFill>
                  <a:srgbClr val="252525"/>
                </a:solidFill>
                <a:effectLst/>
                <a:latin typeface="Roboto" panose="02000000000000000000" pitchFamily="2" charset="0"/>
              </a:rPr>
              <a:t>coinbase</a:t>
            </a:r>
            <a:r>
              <a:rPr lang="en" altLang="zh-CN" sz="1400" b="0" i="0" dirty="0">
                <a:solidFill>
                  <a:srgbClr val="252525"/>
                </a:solidFill>
                <a:effectLst/>
                <a:latin typeface="Roboto" panose="02000000000000000000" pitchFamily="2" charset="0"/>
              </a:rPr>
              <a:t> </a:t>
            </a:r>
            <a:r>
              <a:rPr lang="zh-CN" altLang="en-US" sz="1400" b="0" i="0" dirty="0">
                <a:solidFill>
                  <a:srgbClr val="252525"/>
                </a:solidFill>
                <a:effectLst/>
                <a:latin typeface="Roboto" panose="02000000000000000000" pitchFamily="2" charset="0"/>
              </a:rPr>
              <a:t>地址。</a:t>
            </a:r>
            <a:r>
              <a:rPr lang="en" altLang="zh-CN" sz="1400" b="0" i="0" dirty="0" err="1">
                <a:solidFill>
                  <a:srgbClr val="252525"/>
                </a:solidFill>
                <a:effectLst/>
                <a:latin typeface="Roboto" panose="02000000000000000000" pitchFamily="2" charset="0"/>
              </a:rPr>
              <a:t>coinbase</a:t>
            </a:r>
            <a:r>
              <a:rPr lang="en" altLang="zh-CN" sz="1400" b="0" i="0" dirty="0">
                <a:solidFill>
                  <a:srgbClr val="252525"/>
                </a:solidFill>
                <a:effectLst/>
                <a:latin typeface="Roboto" panose="02000000000000000000" pitchFamily="2" charset="0"/>
              </a:rPr>
              <a:t> </a:t>
            </a:r>
            <a:r>
              <a:rPr lang="zh-CN" altLang="en-US" sz="1400" b="0" i="0" dirty="0">
                <a:solidFill>
                  <a:srgbClr val="252525"/>
                </a:solidFill>
                <a:effectLst/>
                <a:latin typeface="Roboto" panose="02000000000000000000" pitchFamily="2" charset="0"/>
              </a:rPr>
              <a:t>地址是支付挖矿奖励的账户。有关该方法的更多信息，请参阅以太坊官方 </a:t>
            </a:r>
            <a:r>
              <a:rPr lang="en" altLang="zh-CN" sz="1400" b="0" i="0" dirty="0">
                <a:solidFill>
                  <a:srgbClr val="252525"/>
                </a:solidFill>
                <a:effectLst/>
                <a:latin typeface="Roboto" panose="02000000000000000000" pitchFamily="2" charset="0"/>
              </a:rPr>
              <a:t>wiki</a:t>
            </a:r>
            <a:r>
              <a:rPr lang="zh-CN" altLang="en" sz="1400" b="0" i="0" dirty="0">
                <a:solidFill>
                  <a:srgbClr val="252525"/>
                </a:solidFill>
                <a:effectLst/>
                <a:latin typeface="Roboto" panose="02000000000000000000" pitchFamily="2" charset="0"/>
              </a:rPr>
              <a:t>。</a:t>
            </a:r>
            <a:r>
              <a:rPr lang="zh-CN" altLang="en-US" sz="1400" noProof="1">
                <a:latin typeface="微软雅黑" panose="020B0503020204020204" pitchFamily="34" charset="-122"/>
                <a:ea typeface="微软雅黑" panose="020B0503020204020204" pitchFamily="34" charset="-122"/>
              </a:rPr>
              <a:t>这里我们希望获取</a:t>
            </a:r>
            <a:r>
              <a:rPr lang="en" altLang="zh-CN" sz="1400" b="0" i="0" dirty="0" err="1">
                <a:solidFill>
                  <a:srgbClr val="252525"/>
                </a:solidFill>
                <a:effectLst/>
                <a:latin typeface="Roboto" panose="02000000000000000000" pitchFamily="2" charset="0"/>
              </a:rPr>
              <a:t>coinbase</a:t>
            </a:r>
            <a:r>
              <a:rPr lang="en" altLang="zh-CN" sz="1400" b="0" i="0" dirty="0">
                <a:solidFill>
                  <a:srgbClr val="252525"/>
                </a:solidFill>
                <a:effectLst/>
                <a:latin typeface="Roboto" panose="02000000000000000000" pitchFamily="2" charset="0"/>
              </a:rPr>
              <a:t> </a:t>
            </a:r>
            <a:r>
              <a:rPr lang="zh-CN" altLang="en" sz="1400" b="0" i="0" dirty="0">
                <a:solidFill>
                  <a:srgbClr val="252525"/>
                </a:solidFill>
                <a:effectLst/>
                <a:latin typeface="Roboto" panose="02000000000000000000" pitchFamily="2" charset="0"/>
              </a:rPr>
              <a:t>地址</a:t>
            </a:r>
            <a:r>
              <a:rPr lang="zh-CN" altLang="en-US" sz="1400" noProof="1">
                <a:latin typeface="微软雅黑" panose="020B0503020204020204" pitchFamily="34" charset="-122"/>
                <a:ea typeface="微软雅黑" panose="020B0503020204020204" pitchFamily="34" charset="-122"/>
              </a:rPr>
              <a:t>。在终端中执行以下命令：</a:t>
            </a:r>
          </a:p>
          <a:p>
            <a:pPr algn="just">
              <a:lnSpc>
                <a:spcPct val="110000"/>
              </a:lnSpc>
            </a:pPr>
            <a:endParaRPr sz="1400" noProof="1">
              <a:latin typeface="微软雅黑" panose="020B0503020204020204" pitchFamily="34" charset="-122"/>
              <a:ea typeface="微软雅黑" panose="020B0503020204020204" pitchFamily="34" charset="-122"/>
            </a:endParaRPr>
          </a:p>
          <a:p>
            <a:pPr algn="just"/>
            <a:endParaRPr sz="1400" noProof="1">
              <a:latin typeface="微软雅黑" panose="020B0503020204020204" pitchFamily="34" charset="-122"/>
              <a:ea typeface="微软雅黑" panose="020B0503020204020204" pitchFamily="34" charset="-122"/>
            </a:endParaRPr>
          </a:p>
          <a:p>
            <a:pPr algn="just"/>
            <a:r>
              <a:rPr sz="1400" noProof="1">
                <a:latin typeface="Times New Roman" panose="02020603050405020304" charset="0"/>
              </a:rPr>
              <a:t> </a:t>
            </a:r>
            <a:endParaRPr sz="1400" noProof="1"/>
          </a:p>
          <a:p>
            <a:pPr algn="just"/>
            <a:r>
              <a:rPr lang="zh-CN" sz="1400" noProof="1">
                <a:latin typeface="微软雅黑" panose="020B0503020204020204" pitchFamily="34" charset="-122"/>
                <a:ea typeface="微软雅黑" panose="020B0503020204020204" pitchFamily="34" charset="-122"/>
              </a:rPr>
              <a:t>返回结果：</a:t>
            </a:r>
          </a:p>
          <a:p>
            <a:pPr algn="just"/>
            <a:endParaRPr lang="zh-CN" sz="1400" noProof="1"/>
          </a:p>
          <a:p>
            <a:pPr algn="just"/>
            <a:endParaRPr lang="zh-CN" sz="1400" noProof="1"/>
          </a:p>
          <a:p>
            <a:pPr algn="just"/>
            <a:endParaRPr sz="1400" noProof="1">
              <a:latin typeface="微软雅黑" panose="020B0503020204020204" pitchFamily="34" charset="-122"/>
              <a:ea typeface="微软雅黑" panose="020B0503020204020204" pitchFamily="34" charset="-122"/>
            </a:endParaRPr>
          </a:p>
          <a:p>
            <a:pPr algn="just"/>
            <a:r>
              <a:rPr lang="zh-CN" altLang="en-US" sz="1400" noProof="1">
                <a:latin typeface="微软雅黑" panose="020B0503020204020204" pitchFamily="34" charset="-122"/>
                <a:ea typeface="微软雅黑" panose="020B0503020204020204" pitchFamily="34" charset="-122"/>
              </a:rPr>
              <a:t>返回结果中的“</a:t>
            </a:r>
            <a:r>
              <a:rPr lang="en-US" altLang="zh-CN" sz="1400" b="1" noProof="1">
                <a:solidFill>
                  <a:srgbClr val="FF0000"/>
                </a:solidFill>
                <a:latin typeface="微软雅黑" panose="020B0503020204020204" pitchFamily="34" charset="-122"/>
                <a:ea typeface="微软雅黑" panose="020B0503020204020204" pitchFamily="34" charset="-122"/>
              </a:rPr>
              <a:t>0x0000000000000000000000000000000000000000</a:t>
            </a:r>
            <a:r>
              <a:rPr lang="en-US" sz="1400" noProof="1">
                <a:latin typeface="微软雅黑" panose="020B0503020204020204" pitchFamily="34" charset="-122"/>
                <a:ea typeface="微软雅黑" panose="020B0503020204020204" pitchFamily="34" charset="-122"/>
              </a:rPr>
              <a:t>”</a:t>
            </a:r>
            <a:r>
              <a:rPr lang="zh-CN" altLang="en-US" sz="1400" noProof="1">
                <a:latin typeface="微软雅黑" panose="020B0503020204020204" pitchFamily="34" charset="-122"/>
                <a:ea typeface="微软雅黑" panose="020B0503020204020204" pitchFamily="34" charset="-122"/>
              </a:rPr>
              <a:t>就是</a:t>
            </a:r>
            <a:r>
              <a:rPr lang="en-US" altLang="zh-CN" sz="1400" noProof="1">
                <a:latin typeface="微软雅黑" panose="020B0503020204020204" pitchFamily="34" charset="-122"/>
                <a:ea typeface="微软雅黑" panose="020B0503020204020204" pitchFamily="34" charset="-122"/>
              </a:rPr>
              <a:t>coinbase</a:t>
            </a:r>
            <a:r>
              <a:rPr lang="zh-CN" altLang="en-US" sz="1400" noProof="1">
                <a:latin typeface="微软雅黑" panose="020B0503020204020204" pitchFamily="34" charset="-122"/>
                <a:ea typeface="微软雅黑" panose="020B0503020204020204" pitchFamily="34" charset="-122"/>
              </a:rPr>
              <a:t>账户。</a:t>
            </a:r>
            <a:endParaRPr sz="1400" noProof="1">
              <a:latin typeface="微软雅黑" panose="020B0503020204020204" pitchFamily="34" charset="-122"/>
              <a:ea typeface="微软雅黑" panose="020B0503020204020204" pitchFamily="34" charset="-122"/>
            </a:endParaRPr>
          </a:p>
          <a:p>
            <a:pPr algn="just"/>
            <a:endParaRPr sz="1400" noProof="1">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10A9FE44-51C1-49DC-8ECA-FC6A1EC9644E}"/>
              </a:ext>
            </a:extLst>
          </p:cNvPr>
          <p:cNvSpPr/>
          <p:nvPr/>
        </p:nvSpPr>
        <p:spPr>
          <a:xfrm>
            <a:off x="257175" y="2152650"/>
            <a:ext cx="7677150" cy="465138"/>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endParaRPr lang="zh-CN" altLang="en-US" noProof="1"/>
          </a:p>
        </p:txBody>
      </p:sp>
      <p:sp>
        <p:nvSpPr>
          <p:cNvPr id="51204" name="文本框 5">
            <a:extLst>
              <a:ext uri="{FF2B5EF4-FFF2-40B4-BE49-F238E27FC236}">
                <a16:creationId xmlns:a16="http://schemas.microsoft.com/office/drawing/2014/main" id="{E1D93979-C733-44C2-BB03-6D48452FD8FC}"/>
              </a:ext>
            </a:extLst>
          </p:cNvPr>
          <p:cNvSpPr txBox="1">
            <a:spLocks noChangeArrowheads="1"/>
          </p:cNvSpPr>
          <p:nvPr/>
        </p:nvSpPr>
        <p:spPr bwMode="auto">
          <a:xfrm>
            <a:off x="346075" y="2232025"/>
            <a:ext cx="71691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dirty="0">
                <a:latin typeface="微软雅黑" panose="020B0503020204020204" pitchFamily="34" charset="-122"/>
                <a:ea typeface="微软雅黑" panose="020B0503020204020204" pitchFamily="34" charset="-122"/>
              </a:rPr>
              <a:t>curl --data '{"jsonrpc":"2.0","method":"</a:t>
            </a:r>
            <a:r>
              <a:rPr lang="zh-CN" altLang="en-US" sz="1400" b="1" dirty="0">
                <a:latin typeface="微软雅黑" panose="020B0503020204020204" pitchFamily="34" charset="-122"/>
                <a:ea typeface="微软雅黑" panose="020B0503020204020204" pitchFamily="34" charset="-122"/>
              </a:rPr>
              <a:t>eth_coinbase</a:t>
            </a:r>
            <a:r>
              <a:rPr lang="zh-CN" altLang="en-US" sz="1400" dirty="0">
                <a:latin typeface="微软雅黑" panose="020B0503020204020204" pitchFamily="34" charset="-122"/>
                <a:ea typeface="微软雅黑" panose="020B0503020204020204" pitchFamily="34" charset="-122"/>
              </a:rPr>
              <a:t>", "id":1}' localhost:</a:t>
            </a:r>
            <a:r>
              <a:rPr lang="en-US" altLang="zh-CN" sz="1400" dirty="0">
                <a:latin typeface="微软雅黑" panose="020B0503020204020204" pitchFamily="34" charset="-122"/>
                <a:ea typeface="微软雅黑" panose="020B0503020204020204" pitchFamily="34" charset="-122"/>
              </a:rPr>
              <a:t>8</a:t>
            </a:r>
            <a:r>
              <a:rPr lang="zh-CN" altLang="en-US" sz="1400" dirty="0">
                <a:latin typeface="微软雅黑" panose="020B0503020204020204" pitchFamily="34" charset="-122"/>
                <a:ea typeface="微软雅黑" panose="020B0503020204020204" pitchFamily="34" charset="-122"/>
              </a:rPr>
              <a:t>545</a:t>
            </a:r>
          </a:p>
        </p:txBody>
      </p:sp>
      <p:sp>
        <p:nvSpPr>
          <p:cNvPr id="10" name="矩形 9">
            <a:extLst>
              <a:ext uri="{FF2B5EF4-FFF2-40B4-BE49-F238E27FC236}">
                <a16:creationId xmlns:a16="http://schemas.microsoft.com/office/drawing/2014/main" id="{3310620B-F625-4A3D-80C5-191FF724467F}"/>
              </a:ext>
            </a:extLst>
          </p:cNvPr>
          <p:cNvSpPr/>
          <p:nvPr/>
        </p:nvSpPr>
        <p:spPr>
          <a:xfrm>
            <a:off x="257175" y="3000375"/>
            <a:ext cx="7677150" cy="4794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endParaRPr lang="zh-CN" altLang="en-US" noProof="1"/>
          </a:p>
        </p:txBody>
      </p:sp>
      <p:sp>
        <p:nvSpPr>
          <p:cNvPr id="51206" name="文本框 6">
            <a:extLst>
              <a:ext uri="{FF2B5EF4-FFF2-40B4-BE49-F238E27FC236}">
                <a16:creationId xmlns:a16="http://schemas.microsoft.com/office/drawing/2014/main" id="{E9500B64-4C19-4564-BC71-11403E17EC83}"/>
              </a:ext>
            </a:extLst>
          </p:cNvPr>
          <p:cNvSpPr txBox="1">
            <a:spLocks noChangeArrowheads="1"/>
          </p:cNvSpPr>
          <p:nvPr/>
        </p:nvSpPr>
        <p:spPr bwMode="auto">
          <a:xfrm>
            <a:off x="257175" y="3098800"/>
            <a:ext cx="75469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dirty="0">
                <a:latin typeface="微软雅黑" panose="020B0503020204020204" pitchFamily="34" charset="-122"/>
                <a:ea typeface="微软雅黑" panose="020B0503020204020204" pitchFamily="34" charset="-122"/>
              </a:rPr>
              <a:t>{"jsonrpc":"2.0","id":1,"result":"</a:t>
            </a:r>
            <a:r>
              <a:rPr lang="en" altLang="zh-CN" sz="1400" b="1" dirty="0">
                <a:solidFill>
                  <a:srgbClr val="FF0000"/>
                </a:solidFill>
                <a:latin typeface="微软雅黑" panose="020B0503020204020204" pitchFamily="34" charset="-122"/>
                <a:ea typeface="微软雅黑" panose="020B0503020204020204" pitchFamily="34" charset="-122"/>
              </a:rPr>
              <a:t>0x0000000000000000000000000000000000000000 </a:t>
            </a:r>
            <a:r>
              <a:rPr lang="zh-CN" altLang="en-US" sz="1400"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B4A2F0E-0F4D-4A1D-8036-DF2D4892E45A}"/>
              </a:ext>
            </a:extLst>
          </p:cNvPr>
          <p:cNvSpPr>
            <a:spLocks noGrp="1"/>
          </p:cNvSpPr>
          <p:nvPr>
            <p:ph type="title"/>
          </p:nvPr>
        </p:nvSpPr>
        <p:spPr/>
        <p:txBody>
          <a:bodyPr/>
          <a:lstStyle/>
          <a:p>
            <a:r>
              <a:rPr lang="zh-CN" altLang="en-US" sz="2135" noProof="1">
                <a:sym typeface="+mn-ea"/>
              </a:rPr>
              <a:t>JSON RPC（续）</a:t>
            </a:r>
            <a:endParaRPr lang="zh-CN" altLang="en-US" noProof="1"/>
          </a:p>
        </p:txBody>
      </p:sp>
      <p:sp>
        <p:nvSpPr>
          <p:cNvPr id="52226" name="文本框 1">
            <a:extLst>
              <a:ext uri="{FF2B5EF4-FFF2-40B4-BE49-F238E27FC236}">
                <a16:creationId xmlns:a16="http://schemas.microsoft.com/office/drawing/2014/main" id="{3711422C-FAE6-45C7-ADC5-0FC3A2490F5C}"/>
              </a:ext>
            </a:extLst>
          </p:cNvPr>
          <p:cNvSpPr txBox="1">
            <a:spLocks noChangeArrowheads="1"/>
          </p:cNvSpPr>
          <p:nvPr/>
        </p:nvSpPr>
        <p:spPr bwMode="auto">
          <a:xfrm>
            <a:off x="212725" y="954088"/>
            <a:ext cx="750411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0" indent="0" algn="just"/>
            <a:r>
              <a:rPr lang="zh-CN" altLang="en-US" sz="16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示例二：</a:t>
            </a:r>
            <a:r>
              <a:rPr lang="zh-CN" altLang="zh-CN" sz="16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部署合约</a:t>
            </a:r>
            <a:endParaRPr lang="zh-CN" altLang="zh-CN" sz="1600" b="1" dirty="0">
              <a:solidFill>
                <a:srgbClr val="FF0000"/>
              </a:solidFill>
              <a:latin typeface="微软雅黑" panose="020B0503020204020204" pitchFamily="34" charset="-122"/>
              <a:ea typeface="微软雅黑" panose="020B0503020204020204" pitchFamily="34" charset="-122"/>
            </a:endParaRPr>
          </a:p>
          <a:p>
            <a:pPr algn="just"/>
            <a:r>
              <a:rPr lang="zh-CN" altLang="zh-CN" sz="1400" dirty="0">
                <a:latin typeface="微软雅黑" panose="020B0503020204020204" pitchFamily="34" charset="-122"/>
                <a:ea typeface="微软雅黑" panose="020B0503020204020204" pitchFamily="34" charset="-122"/>
                <a:sym typeface="黑体" panose="02010609060101010101" pitchFamily="49" charset="-122"/>
              </a:rPr>
              <a:t>       在终端中执行以下命令，params参数中的from就是发起该笔交易的账户，data参数中就是该合约的字节码</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，就是我们之前获得的智能合约字节码</a:t>
            </a:r>
            <a:r>
              <a:rPr lang="zh-CN" altLang="zh-CN" sz="1400" dirty="0">
                <a:latin typeface="微软雅黑" panose="020B0503020204020204" pitchFamily="34" charset="-122"/>
                <a:ea typeface="微软雅黑" panose="020B0503020204020204" pitchFamily="34" charset="-122"/>
                <a:sym typeface="黑体" panose="02010609060101010101" pitchFamily="49" charset="-122"/>
              </a:rPr>
              <a:t>。 </a:t>
            </a:r>
            <a:endParaRPr lang="en-US" altLang="zh-CN" sz="1400" dirty="0"/>
          </a:p>
        </p:txBody>
      </p:sp>
      <p:sp>
        <p:nvSpPr>
          <p:cNvPr id="52228" name="文本框 8">
            <a:extLst>
              <a:ext uri="{FF2B5EF4-FFF2-40B4-BE49-F238E27FC236}">
                <a16:creationId xmlns:a16="http://schemas.microsoft.com/office/drawing/2014/main" id="{7FB2FFE7-9F71-4B44-A1B5-58DB08FBD6DA}"/>
              </a:ext>
            </a:extLst>
          </p:cNvPr>
          <p:cNvSpPr txBox="1">
            <a:spLocks noChangeArrowheads="1"/>
          </p:cNvSpPr>
          <p:nvPr/>
        </p:nvSpPr>
        <p:spPr bwMode="auto">
          <a:xfrm>
            <a:off x="99244" y="1865650"/>
            <a:ext cx="8028756" cy="203132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dirty="0">
                <a:latin typeface="微软雅黑" panose="020B0503020204020204" pitchFamily="34" charset="-122"/>
                <a:ea typeface="微软雅黑" panose="020B0503020204020204" pitchFamily="34" charset="-122"/>
              </a:rPr>
              <a:t>curl --data '{"jsonrpc":"2.0","method": "</a:t>
            </a:r>
            <a:r>
              <a:rPr lang="zh-CN" altLang="en-US" sz="1400" b="1" dirty="0">
                <a:latin typeface="微软雅黑" panose="020B0503020204020204" pitchFamily="34" charset="-122"/>
                <a:ea typeface="微软雅黑" panose="020B0503020204020204" pitchFamily="34" charset="-122"/>
              </a:rPr>
              <a:t>eth_sendTransaction</a:t>
            </a:r>
            <a:r>
              <a:rPr lang="zh-CN" altLang="en-US" sz="1400" dirty="0">
                <a:latin typeface="微软雅黑" panose="020B0503020204020204" pitchFamily="34" charset="-122"/>
                <a:ea typeface="微软雅黑" panose="020B0503020204020204" pitchFamily="34" charset="-122"/>
              </a:rPr>
              <a:t>", "params": [{</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"from":  "</a:t>
            </a:r>
            <a:r>
              <a:rPr lang="zh-CN" altLang="en-US" sz="1400" dirty="0">
                <a:solidFill>
                  <a:srgbClr val="FF0000"/>
                </a:solidFill>
                <a:latin typeface="微软雅黑" panose="020B0503020204020204" pitchFamily="34" charset="-122"/>
                <a:ea typeface="微软雅黑" panose="020B0503020204020204" pitchFamily="34" charset="-122"/>
              </a:rPr>
              <a:t>0x90c2323cdeff75fd82e65ac496fc45eafadf4563</a:t>
            </a:r>
            <a:r>
              <a:rPr lang="zh-CN" altLang="en-US" sz="1400" dirty="0">
                <a:latin typeface="微软雅黑" panose="020B0503020204020204" pitchFamily="34" charset="-122"/>
                <a:ea typeface="微软雅黑" panose="020B0503020204020204" pitchFamily="34" charset="-122"/>
              </a:rPr>
              <a:t>", </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"gas": "0xb8a9", </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"data":  </a:t>
            </a:r>
          </a:p>
          <a:p>
            <a:r>
              <a:rPr lang="zh-CN" altLang="en-US" sz="1400" dirty="0">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0x6060604052605f8060106000396000f3606060405260e060020a6000350463c6888fa18114601a575b005b60586004356007810260609081526000907f24abdb5865df5079dcc5ac590ff6f01d5c16 edbc5fab4e195d9febd1114503da90602090a15060070290565b5060206060f3</a:t>
            </a:r>
            <a:r>
              <a:rPr lang="zh-CN" altLang="en-US" sz="1400" dirty="0">
                <a:latin typeface="微软雅黑" panose="020B0503020204020204" pitchFamily="34" charset="-122"/>
                <a:ea typeface="微软雅黑" panose="020B0503020204020204" pitchFamily="34" charset="-122"/>
              </a:rPr>
              <a:t>"}], "id": 6</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  localhost:8545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4588E13-559F-4002-AE7D-D2F12EC439C5}"/>
              </a:ext>
            </a:extLst>
          </p:cNvPr>
          <p:cNvSpPr>
            <a:spLocks noGrp="1"/>
          </p:cNvSpPr>
          <p:nvPr>
            <p:ph type="title"/>
          </p:nvPr>
        </p:nvSpPr>
        <p:spPr/>
        <p:txBody>
          <a:bodyPr/>
          <a:lstStyle/>
          <a:p>
            <a:r>
              <a:rPr lang="zh-CN" altLang="en-US" sz="2135" noProof="1">
                <a:sym typeface="+mn-ea"/>
              </a:rPr>
              <a:t>JSON RPC（续）</a:t>
            </a:r>
            <a:endParaRPr lang="zh-CN" altLang="en-US" noProof="1"/>
          </a:p>
        </p:txBody>
      </p:sp>
      <p:sp>
        <p:nvSpPr>
          <p:cNvPr id="53250" name="文本框 5">
            <a:extLst>
              <a:ext uri="{FF2B5EF4-FFF2-40B4-BE49-F238E27FC236}">
                <a16:creationId xmlns:a16="http://schemas.microsoft.com/office/drawing/2014/main" id="{EC68F8F3-F0C0-4746-A9A2-4E750645E981}"/>
              </a:ext>
            </a:extLst>
          </p:cNvPr>
          <p:cNvSpPr txBox="1">
            <a:spLocks noChangeArrowheads="1"/>
          </p:cNvSpPr>
          <p:nvPr/>
        </p:nvSpPr>
        <p:spPr bwMode="auto">
          <a:xfrm>
            <a:off x="268287" y="2489886"/>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zh-CN" altLang="en-US" sz="1400" b="1" dirty="0">
                <a:latin typeface="微软雅黑" panose="020B0503020204020204" pitchFamily="34" charset="-122"/>
                <a:ea typeface="微软雅黑" panose="020B0503020204020204" pitchFamily="34" charset="-122"/>
                <a:sym typeface="黑体" panose="02010609060101010101" pitchFamily="49" charset="-122"/>
              </a:rPr>
              <a:t>根据交易</a:t>
            </a:r>
            <a:r>
              <a:rPr lang="en-US" altLang="zh-CN" sz="1400" b="1" dirty="0">
                <a:latin typeface="微软雅黑" panose="020B0503020204020204" pitchFamily="34" charset="-122"/>
                <a:ea typeface="微软雅黑" panose="020B0503020204020204" pitchFamily="34" charset="-122"/>
                <a:sym typeface="黑体" panose="02010609060101010101" pitchFamily="49" charset="-122"/>
              </a:rPr>
              <a:t>Hash</a:t>
            </a:r>
            <a:r>
              <a:rPr lang="zh-CN" altLang="en-US" sz="1400" b="1" dirty="0">
                <a:latin typeface="微软雅黑" panose="020B0503020204020204" pitchFamily="34" charset="-122"/>
                <a:ea typeface="微软雅黑" panose="020B0503020204020204" pitchFamily="34" charset="-122"/>
                <a:sym typeface="黑体" panose="02010609060101010101" pitchFamily="49" charset="-122"/>
              </a:rPr>
              <a:t>查询交易回执</a:t>
            </a:r>
            <a:r>
              <a:rPr lang="zh-CN" altLang="zh-CN" sz="1400" dirty="0">
                <a:latin typeface="微软雅黑" panose="020B0503020204020204" pitchFamily="34" charset="-122"/>
                <a:ea typeface="微软雅黑" panose="020B0503020204020204" pitchFamily="34" charset="-122"/>
                <a:sym typeface="黑体" panose="02010609060101010101" pitchFamily="49" charset="-122"/>
              </a:rPr>
              <a:t>后</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，才能得到</a:t>
            </a:r>
            <a:r>
              <a:rPr lang="zh-CN" altLang="zh-CN" sz="1400" dirty="0">
                <a:latin typeface="微软雅黑" panose="020B0503020204020204" pitchFamily="34" charset="-122"/>
                <a:ea typeface="微软雅黑" panose="020B0503020204020204" pitchFamily="34" charset="-122"/>
                <a:sym typeface="黑体" panose="02010609060101010101" pitchFamily="49" charset="-122"/>
              </a:rPr>
              <a:t>当前合约部署成功后的</a:t>
            </a:r>
            <a:r>
              <a:rPr lang="zh-CN" altLang="zh-CN" sz="14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合约地址</a:t>
            </a:r>
            <a:r>
              <a:rPr lang="zh-CN" altLang="zh-CN" sz="1400" dirty="0">
                <a:latin typeface="微软雅黑" panose="020B0503020204020204" pitchFamily="34" charset="-122"/>
                <a:ea typeface="微软雅黑" panose="020B0503020204020204" pitchFamily="34" charset="-122"/>
                <a:sym typeface="黑体" panose="02010609060101010101" pitchFamily="49" charset="-122"/>
              </a:rPr>
              <a:t>，使用该合约地址调用合约中的方法。</a:t>
            </a:r>
            <a:endParaRPr lang="en-US" altLang="zh-CN" sz="1400" dirty="0"/>
          </a:p>
        </p:txBody>
      </p:sp>
      <p:sp>
        <p:nvSpPr>
          <p:cNvPr id="10" name="文本框 3">
            <a:extLst>
              <a:ext uri="{FF2B5EF4-FFF2-40B4-BE49-F238E27FC236}">
                <a16:creationId xmlns:a16="http://schemas.microsoft.com/office/drawing/2014/main" id="{377AC8B8-D593-0141-AB53-F7916B4A3FBB}"/>
              </a:ext>
            </a:extLst>
          </p:cNvPr>
          <p:cNvSpPr txBox="1">
            <a:spLocks noChangeArrowheads="1"/>
          </p:cNvSpPr>
          <p:nvPr/>
        </p:nvSpPr>
        <p:spPr bwMode="auto">
          <a:xfrm>
            <a:off x="312738" y="1079173"/>
            <a:ext cx="7477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zh-CN" altLang="zh-CN" sz="1400"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在终端执行上述命令后，</a:t>
            </a:r>
            <a:r>
              <a:rPr lang="zh-CN" altLang="zh-CN" sz="14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交易需要被挖矿才能确认</a:t>
            </a:r>
            <a:r>
              <a:rPr lang="zh-CN" altLang="en-US" sz="14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400"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因此</a:t>
            </a:r>
            <a:r>
              <a:rPr lang="zh-CN" altLang="zh-CN" sz="1400" dirty="0">
                <a:latin typeface="微软雅黑" panose="020B0503020204020204" pitchFamily="34" charset="-122"/>
                <a:ea typeface="微软雅黑" panose="020B0503020204020204" pitchFamily="34" charset="-122"/>
                <a:sym typeface="黑体" panose="02010609060101010101" pitchFamily="49" charset="-122"/>
              </a:rPr>
              <a:t>终端返回结果中的result是本次交易（部署合约）的交易Hash。</a:t>
            </a:r>
            <a:endParaRPr lang="en-US" altLang="zh-CN" sz="1400" dirty="0">
              <a:latin typeface="微软雅黑" panose="020B0503020204020204" pitchFamily="34" charset="-122"/>
              <a:ea typeface="微软雅黑" panose="020B0503020204020204" pitchFamily="34" charset="-122"/>
              <a:sym typeface="黑体" panose="02010609060101010101" pitchFamily="49" charset="-122"/>
            </a:endParaRPr>
          </a:p>
        </p:txBody>
      </p:sp>
      <p:graphicFrame>
        <p:nvGraphicFramePr>
          <p:cNvPr id="11" name="表格 10">
            <a:extLst>
              <a:ext uri="{FF2B5EF4-FFF2-40B4-BE49-F238E27FC236}">
                <a16:creationId xmlns:a16="http://schemas.microsoft.com/office/drawing/2014/main" id="{AE8CBAEE-E2DD-4041-B188-96E17A7E934F}"/>
              </a:ext>
            </a:extLst>
          </p:cNvPr>
          <p:cNvGraphicFramePr/>
          <p:nvPr>
            <p:extLst>
              <p:ext uri="{D42A27DB-BD31-4B8C-83A1-F6EECF244321}">
                <p14:modId xmlns:p14="http://schemas.microsoft.com/office/powerpoint/2010/main" val="1921572856"/>
              </p:ext>
            </p:extLst>
          </p:nvPr>
        </p:nvGraphicFramePr>
        <p:xfrm>
          <a:off x="350044" y="1620510"/>
          <a:ext cx="7256462" cy="536575"/>
        </p:xfrm>
        <a:graphic>
          <a:graphicData uri="http://schemas.openxmlformats.org/drawingml/2006/table">
            <a:tbl>
              <a:tblPr firstRow="1" bandRow="1">
                <a:tableStyleId>{5940675A-B579-460E-94D1-54222C63F5DA}</a:tableStyleId>
              </a:tblPr>
              <a:tblGrid>
                <a:gridCol w="7256462">
                  <a:extLst>
                    <a:ext uri="{9D8B030D-6E8A-4147-A177-3AD203B41FA5}">
                      <a16:colId xmlns:a16="http://schemas.microsoft.com/office/drawing/2014/main" val="20000"/>
                    </a:ext>
                  </a:extLst>
                </a:gridCol>
              </a:tblGrid>
              <a:tr h="536575">
                <a:tc>
                  <a:txBody>
                    <a:bodyPr/>
                    <a:lstStyle/>
                    <a:p>
                      <a:pPr indent="0">
                        <a:buNone/>
                      </a:pPr>
                      <a:r>
                        <a:rPr lang="en-US" altLang="zh-CN" sz="1400" b="0" dirty="0">
                          <a:latin typeface="微软雅黑" panose="020B0503020204020204" pitchFamily="34" charset="-122"/>
                          <a:ea typeface="微软雅黑" panose="020B0503020204020204" pitchFamily="34" charset="-122"/>
                          <a:cs typeface="Times New Roman" panose="02020603050405020304" charset="0"/>
                        </a:rPr>
                        <a:t>{"jsonrpc":"2.0","id":6,"result":"0x183685e0ac93e80b0cde97e8b53d425e15bf84d76b073586ad23c66e53085f1f"}</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 name="矩形 1">
            <a:extLst>
              <a:ext uri="{FF2B5EF4-FFF2-40B4-BE49-F238E27FC236}">
                <a16:creationId xmlns:a16="http://schemas.microsoft.com/office/drawing/2014/main" id="{15178094-3DC2-7B44-A70C-378F3B9958AA}"/>
              </a:ext>
            </a:extLst>
          </p:cNvPr>
          <p:cNvSpPr/>
          <p:nvPr/>
        </p:nvSpPr>
        <p:spPr>
          <a:xfrm>
            <a:off x="350044" y="3044578"/>
            <a:ext cx="6866302" cy="954107"/>
          </a:xfrm>
          <a:prstGeom prst="rect">
            <a:avLst/>
          </a:prstGeom>
        </p:spPr>
        <p:txBody>
          <a:bodyPr wrap="square">
            <a:spAutoFit/>
          </a:bodyPr>
          <a:lstStyle/>
          <a:p>
            <a:pPr defTabSz="541655"/>
            <a:r>
              <a:rPr lang="zh-CN" altLang="en-US" sz="1400" dirty="0">
                <a:latin typeface="+mn-lt"/>
                <a:ea typeface="+mn-lt"/>
                <a:cs typeface="Times New Roman" panose="02020603050405020304" charset="0"/>
              </a:rPr>
              <a:t>curl --data  </a:t>
            </a:r>
          </a:p>
          <a:p>
            <a:pPr defTabSz="541655"/>
            <a:r>
              <a:rPr lang="zh-CN" altLang="en-US" sz="1400" dirty="0">
                <a:latin typeface="+mn-lt"/>
                <a:ea typeface="+mn-lt"/>
                <a:cs typeface="Times New Roman" panose="02020603050405020304" charset="0"/>
              </a:rPr>
              <a:t>'{"jsonrpc":"2.0","method":"eth_getTransactionReceipt",</a:t>
            </a:r>
            <a:endParaRPr lang="en-US" altLang="zh-CN" sz="1400" dirty="0">
              <a:latin typeface="+mn-lt"/>
              <a:ea typeface="+mn-lt"/>
              <a:cs typeface="Times New Roman" panose="02020603050405020304" charset="0"/>
            </a:endParaRPr>
          </a:p>
          <a:p>
            <a:pPr defTabSz="541655"/>
            <a:r>
              <a:rPr lang="zh-CN" altLang="en-US" sz="1400" dirty="0">
                <a:latin typeface="+mn-lt"/>
                <a:ea typeface="+mn-lt"/>
                <a:cs typeface="Times New Roman" panose="02020603050405020304" charset="0"/>
              </a:rPr>
              <a:t>"params":["</a:t>
            </a:r>
            <a:r>
              <a:rPr lang="en-US" altLang="zh-CN" sz="1400" dirty="0">
                <a:latin typeface="+mn-lt"/>
                <a:ea typeface="+mn-lt"/>
                <a:cs typeface="Times New Roman" panose="02020603050405020304" charset="0"/>
              </a:rPr>
              <a:t>0x183685e0ac93e80b0cde97e8b53d425e15bf84d76b073586ad23c66e53085f1f</a:t>
            </a:r>
            <a:r>
              <a:rPr lang="zh-CN" altLang="en-US" sz="1400" dirty="0">
                <a:latin typeface="+mn-lt"/>
                <a:ea typeface="+mn-lt"/>
                <a:cs typeface="Times New Roman" panose="02020603050405020304" charset="0"/>
              </a:rPr>
              <a:t>"],</a:t>
            </a:r>
            <a:endParaRPr lang="en-US" altLang="zh-CN" sz="1400" dirty="0">
              <a:latin typeface="+mn-lt"/>
              <a:ea typeface="+mn-lt"/>
              <a:cs typeface="Times New Roman" panose="02020603050405020304" charset="0"/>
            </a:endParaRPr>
          </a:p>
          <a:p>
            <a:pPr defTabSz="541655"/>
            <a:r>
              <a:rPr lang="zh-CN" altLang="en-US" sz="1400" dirty="0">
                <a:latin typeface="+mn-lt"/>
                <a:ea typeface="+mn-lt"/>
                <a:cs typeface="Times New Roman" panose="02020603050405020304" charset="0"/>
              </a:rPr>
              <a:t>"id":1}' localhost:8545</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FB8DD04-C5DD-4F3A-85A9-422BEC861172}"/>
              </a:ext>
            </a:extLst>
          </p:cNvPr>
          <p:cNvSpPr>
            <a:spLocks noGrp="1"/>
          </p:cNvSpPr>
          <p:nvPr>
            <p:ph type="title"/>
          </p:nvPr>
        </p:nvSpPr>
        <p:spPr/>
        <p:txBody>
          <a:bodyPr/>
          <a:lstStyle/>
          <a:p>
            <a:r>
              <a:rPr lang="zh-CN" altLang="en-US" sz="2135" noProof="1">
                <a:sym typeface="+mn-ea"/>
              </a:rPr>
              <a:t>JSON RPC（续）</a:t>
            </a:r>
            <a:endParaRPr lang="zh-CN" altLang="en-US" noProof="1"/>
          </a:p>
        </p:txBody>
      </p:sp>
      <p:sp>
        <p:nvSpPr>
          <p:cNvPr id="2" name="文本框 1">
            <a:extLst>
              <a:ext uri="{FF2B5EF4-FFF2-40B4-BE49-F238E27FC236}">
                <a16:creationId xmlns:a16="http://schemas.microsoft.com/office/drawing/2014/main" id="{E275D3AC-B96A-43D7-A412-BFA3C86EFAD5}"/>
              </a:ext>
            </a:extLst>
          </p:cNvPr>
          <p:cNvSpPr txBox="1"/>
          <p:nvPr/>
        </p:nvSpPr>
        <p:spPr>
          <a:xfrm>
            <a:off x="103495" y="785966"/>
            <a:ext cx="7767637" cy="820609"/>
          </a:xfrm>
          <a:prstGeom prst="rect">
            <a:avLst/>
          </a:prstGeom>
          <a:noFill/>
        </p:spPr>
        <p:txBody>
          <a:bodyPr>
            <a:spAutoFit/>
          </a:bodyPr>
          <a:lstStyle/>
          <a:p>
            <a:pPr algn="just">
              <a:lnSpc>
                <a:spcPct val="110000"/>
              </a:lnSpc>
            </a:pPr>
            <a:r>
              <a:rPr lang="zh-CN" altLang="en-US" sz="1600" b="1" noProof="1">
                <a:solidFill>
                  <a:srgbClr val="FF0000"/>
                </a:solidFill>
                <a:latin typeface="微软雅黑" panose="020B0503020204020204" pitchFamily="34" charset="-122"/>
                <a:ea typeface="微软雅黑" panose="020B0503020204020204" pitchFamily="34" charset="-122"/>
              </a:rPr>
              <a:t>示例三：</a:t>
            </a:r>
            <a:r>
              <a:rPr sz="1600" b="1" noProof="1">
                <a:solidFill>
                  <a:srgbClr val="FF0000"/>
                </a:solidFill>
                <a:latin typeface="微软雅黑" panose="020B0503020204020204" pitchFamily="34" charset="-122"/>
                <a:ea typeface="微软雅黑" panose="020B0503020204020204" pitchFamily="34" charset="-122"/>
              </a:rPr>
              <a:t>调用合约方法</a:t>
            </a:r>
          </a:p>
          <a:p>
            <a:pPr algn="just">
              <a:lnSpc>
                <a:spcPct val="110000"/>
              </a:lnSpc>
            </a:pPr>
            <a:r>
              <a:rPr sz="1400" noProof="1">
                <a:latin typeface="微软雅黑" panose="020B0503020204020204" pitchFamily="34" charset="-122"/>
                <a:ea typeface="微软雅黑" panose="020B0503020204020204" pitchFamily="34" charset="-122"/>
              </a:rPr>
              <a:t>      </a:t>
            </a:r>
            <a:r>
              <a:rPr lang="zh-CN" altLang="en-US" sz="1400" noProof="1">
                <a:latin typeface="微软雅黑" panose="020B0503020204020204" pitchFamily="34" charset="-122"/>
                <a:ea typeface="微软雅黑" panose="020B0503020204020204" pitchFamily="34" charset="-122"/>
              </a:rPr>
              <a:t>调用合约方法如下，其中</a:t>
            </a:r>
            <a:r>
              <a:rPr sz="1400" noProof="1">
                <a:latin typeface="微软雅黑" panose="020B0503020204020204" pitchFamily="34" charset="-122"/>
                <a:ea typeface="微软雅黑" panose="020B0503020204020204" pitchFamily="34" charset="-122"/>
              </a:rPr>
              <a:t>to参数中</a:t>
            </a:r>
            <a:r>
              <a:rPr lang="zh-CN" sz="1400" noProof="1">
                <a:latin typeface="微软雅黑" panose="020B0503020204020204" pitchFamily="34" charset="-122"/>
                <a:ea typeface="微软雅黑" panose="020B0503020204020204" pitchFamily="34" charset="-122"/>
              </a:rPr>
              <a:t>为</a:t>
            </a:r>
            <a:r>
              <a:rPr sz="1400" noProof="1">
                <a:latin typeface="微软雅黑" panose="020B0503020204020204" pitchFamily="34" charset="-122"/>
                <a:ea typeface="微软雅黑" panose="020B0503020204020204" pitchFamily="34" charset="-122"/>
              </a:rPr>
              <a:t>合约地址，data</a:t>
            </a:r>
            <a:r>
              <a:rPr lang="zh-CN" sz="1400" noProof="1">
                <a:latin typeface="微软雅黑" panose="020B0503020204020204" pitchFamily="34" charset="-122"/>
                <a:ea typeface="微软雅黑" panose="020B0503020204020204" pitchFamily="34" charset="-122"/>
              </a:rPr>
              <a:t>为</a:t>
            </a:r>
            <a:r>
              <a:rPr sz="1400" noProof="1">
                <a:latin typeface="微软雅黑" panose="020B0503020204020204" pitchFamily="34" charset="-122"/>
                <a:ea typeface="微软雅黑" panose="020B0503020204020204" pitchFamily="34" charset="-122"/>
              </a:rPr>
              <a:t>调用合约需要传入的参数。data参数中包括了调用合约中的哪个方法和参数值，简称为payload。 确认该交易也需要挖矿。</a:t>
            </a:r>
          </a:p>
        </p:txBody>
      </p:sp>
      <p:graphicFrame>
        <p:nvGraphicFramePr>
          <p:cNvPr id="8" name="表格 7">
            <a:extLst>
              <a:ext uri="{FF2B5EF4-FFF2-40B4-BE49-F238E27FC236}">
                <a16:creationId xmlns:a16="http://schemas.microsoft.com/office/drawing/2014/main" id="{F0CECD28-0935-44BE-85D5-C0CDD4999C2D}"/>
              </a:ext>
            </a:extLst>
          </p:cNvPr>
          <p:cNvGraphicFramePr/>
          <p:nvPr>
            <p:extLst>
              <p:ext uri="{D42A27DB-BD31-4B8C-83A1-F6EECF244321}">
                <p14:modId xmlns:p14="http://schemas.microsoft.com/office/powerpoint/2010/main" val="2956407001"/>
              </p:ext>
            </p:extLst>
          </p:nvPr>
        </p:nvGraphicFramePr>
        <p:xfrm>
          <a:off x="103495" y="1685265"/>
          <a:ext cx="7921010" cy="1280161"/>
        </p:xfrm>
        <a:graphic>
          <a:graphicData uri="http://schemas.openxmlformats.org/drawingml/2006/table">
            <a:tbl>
              <a:tblPr firstRow="1" bandRow="1">
                <a:tableStyleId>{5940675A-B579-460E-94D1-54222C63F5DA}</a:tableStyleId>
              </a:tblPr>
              <a:tblGrid>
                <a:gridCol w="7921010">
                  <a:extLst>
                    <a:ext uri="{9D8B030D-6E8A-4147-A177-3AD203B41FA5}">
                      <a16:colId xmlns:a16="http://schemas.microsoft.com/office/drawing/2014/main" val="20000"/>
                    </a:ext>
                  </a:extLst>
                </a:gridCol>
              </a:tblGrid>
              <a:tr h="1260000">
                <a:tc>
                  <a:txBody>
                    <a:bodyPr/>
                    <a:lstStyle/>
                    <a:p>
                      <a:pPr indent="0" algn="l">
                        <a:buNone/>
                      </a:pPr>
                      <a:r>
                        <a:rPr lang="en-US" altLang="zh-CN" sz="1400" b="0" dirty="0">
                          <a:latin typeface="微软雅黑" panose="020B0503020204020204" pitchFamily="34" charset="-122"/>
                          <a:ea typeface="微软雅黑" panose="020B0503020204020204" pitchFamily="34" charset="-122"/>
                          <a:cs typeface="Times New Roman" panose="02020603050405020304" charset="0"/>
                        </a:rPr>
                        <a:t>  curl --data '{"jsonrpc":"2.0","method": "</a:t>
                      </a:r>
                      <a:r>
                        <a:rPr lang="en-US" altLang="zh-CN" sz="1400" b="1" dirty="0" err="1">
                          <a:latin typeface="微软雅黑" panose="020B0503020204020204" pitchFamily="34" charset="-122"/>
                          <a:ea typeface="微软雅黑" panose="020B0503020204020204" pitchFamily="34" charset="-122"/>
                          <a:cs typeface="Times New Roman" panose="02020603050405020304" charset="0"/>
                        </a:rPr>
                        <a:t>eth_sendTransaction</a:t>
                      </a:r>
                      <a:r>
                        <a:rPr lang="en-US" altLang="zh-CN" sz="1400" b="0" dirty="0">
                          <a:latin typeface="微软雅黑" panose="020B0503020204020204" pitchFamily="34" charset="-122"/>
                          <a:ea typeface="微软雅黑" panose="020B0503020204020204" pitchFamily="34" charset="-122"/>
                          <a:cs typeface="Times New Roman" panose="02020603050405020304" charset="0"/>
                        </a:rPr>
                        <a:t>", "params": [{</a:t>
                      </a:r>
                    </a:p>
                    <a:p>
                      <a:pPr indent="0" algn="l">
                        <a:buNone/>
                      </a:pPr>
                      <a:r>
                        <a:rPr lang="en-US" altLang="zh-CN" sz="1400" b="0" dirty="0">
                          <a:latin typeface="微软雅黑" panose="020B0503020204020204" pitchFamily="34" charset="-122"/>
                          <a:ea typeface="微软雅黑" panose="020B0503020204020204" pitchFamily="34" charset="-122"/>
                          <a:cs typeface="Times New Roman" panose="02020603050405020304" charset="0"/>
                        </a:rPr>
                        <a:t> "from": "0x90c2323cdeff75fd82e65ac496fc45eafadf4563", </a:t>
                      </a:r>
                    </a:p>
                    <a:p>
                      <a:pPr indent="0" algn="l">
                        <a:buNone/>
                      </a:pPr>
                      <a:r>
                        <a:rPr lang="en-US" altLang="zh-CN" sz="1400" b="0" dirty="0">
                          <a:latin typeface="微软雅黑" panose="020B0503020204020204" pitchFamily="34" charset="-122"/>
                          <a:ea typeface="微软雅黑" panose="020B0503020204020204" pitchFamily="34" charset="-122"/>
                          <a:cs typeface="Times New Roman" panose="02020603050405020304" charset="0"/>
                        </a:rPr>
                        <a:t> "to": "0x1269e13d9df9f64b9cbf0bdfaf0dcb0e67f4cf06", </a:t>
                      </a:r>
                    </a:p>
                    <a:p>
                      <a:pPr indent="0" algn="l">
                        <a:buNone/>
                      </a:pPr>
                      <a:r>
                        <a:rPr lang="en-US" altLang="zh-CN" sz="1400" b="0" dirty="0">
                          <a:latin typeface="微软雅黑" panose="020B0503020204020204" pitchFamily="34" charset="-122"/>
                          <a:ea typeface="微软雅黑" panose="020B0503020204020204" pitchFamily="34" charset="-122"/>
                          <a:cs typeface="Times New Roman" panose="02020603050405020304" charset="0"/>
                        </a:rPr>
                        <a:t>"data": "0xc6888fa10000000000000000000000000000000000000000000000000000000000000006"}  </a:t>
                      </a:r>
                    </a:p>
                    <a:p>
                      <a:pPr indent="0" algn="l">
                        <a:buNone/>
                      </a:pPr>
                      <a:r>
                        <a:rPr lang="en-US" altLang="zh-CN" sz="1400" b="0" dirty="0">
                          <a:latin typeface="微软雅黑" panose="020B0503020204020204" pitchFamily="34" charset="-122"/>
                          <a:ea typeface="微软雅黑" panose="020B0503020204020204" pitchFamily="34" charset="-122"/>
                          <a:cs typeface="Times New Roman" panose="02020603050405020304" charset="0"/>
                        </a:rPr>
                        <a:t>  ], "id": 8}' localhost:8545</a:t>
                      </a:r>
                    </a:p>
                  </a:txBody>
                  <a:tcPr marL="0" marR="0" marT="0" marB="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9" name="表格 8">
            <a:extLst>
              <a:ext uri="{FF2B5EF4-FFF2-40B4-BE49-F238E27FC236}">
                <a16:creationId xmlns:a16="http://schemas.microsoft.com/office/drawing/2014/main" id="{B342651E-CEAE-4620-B92C-7761B605A171}"/>
              </a:ext>
            </a:extLst>
          </p:cNvPr>
          <p:cNvGraphicFramePr/>
          <p:nvPr/>
        </p:nvGraphicFramePr>
        <p:xfrm>
          <a:off x="593725" y="3778250"/>
          <a:ext cx="6916738" cy="415925"/>
        </p:xfrm>
        <a:graphic>
          <a:graphicData uri="http://schemas.openxmlformats.org/drawingml/2006/table">
            <a:tbl>
              <a:tblPr firstRow="1" bandRow="1">
                <a:tableStyleId>{5940675A-B579-460E-94D1-54222C63F5DA}</a:tableStyleId>
              </a:tblPr>
              <a:tblGrid>
                <a:gridCol w="6916738">
                  <a:extLst>
                    <a:ext uri="{9D8B030D-6E8A-4147-A177-3AD203B41FA5}">
                      <a16:colId xmlns:a16="http://schemas.microsoft.com/office/drawing/2014/main" val="20000"/>
                    </a:ext>
                  </a:extLst>
                </a:gridCol>
              </a:tblGrid>
              <a:tr h="415925">
                <a:tc>
                  <a:txBody>
                    <a:bodyPr/>
                    <a:lstStyle/>
                    <a:p>
                      <a:pPr indent="0" algn="l">
                        <a:lnSpc>
                          <a:spcPct val="150000"/>
                        </a:lnSpc>
                        <a:buNone/>
                      </a:pPr>
                      <a:r>
                        <a:rPr lang="en-US" altLang="zh-CN" sz="1400" b="0" dirty="0">
                          <a:latin typeface="微软雅黑" panose="020B0503020204020204" pitchFamily="34" charset="-122"/>
                          <a:ea typeface="微软雅黑" panose="020B0503020204020204" pitchFamily="34" charset="-122"/>
                          <a:cs typeface="Times New Roman" panose="02020603050405020304" charset="0"/>
                        </a:rPr>
                        <a:t>&gt; web3.sha3("multiply(uint256)").substring(0, 8)"0xc6888f" </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矩形 3">
            <a:extLst>
              <a:ext uri="{FF2B5EF4-FFF2-40B4-BE49-F238E27FC236}">
                <a16:creationId xmlns:a16="http://schemas.microsoft.com/office/drawing/2014/main" id="{779351DC-19BD-46F8-A3C6-81ACB5948250}"/>
              </a:ext>
            </a:extLst>
          </p:cNvPr>
          <p:cNvSpPr/>
          <p:nvPr/>
        </p:nvSpPr>
        <p:spPr>
          <a:xfrm>
            <a:off x="216310" y="3190330"/>
            <a:ext cx="7654822" cy="523220"/>
          </a:xfrm>
          <a:prstGeom prst="rect">
            <a:avLst/>
          </a:prstGeom>
        </p:spPr>
        <p:txBody>
          <a:bodyPr wrap="square">
            <a:spAutoFit/>
          </a:bodyPr>
          <a:lstStyle/>
          <a:p>
            <a:pPr indent="265113"/>
            <a:r>
              <a:rPr lang="zh-CN" altLang="en-US" sz="1400" noProof="1">
                <a:latin typeface="Times New Roman" panose="02020603050405020304" charset="0"/>
                <a:sym typeface="+mn-ea"/>
              </a:rPr>
              <a:t> </a:t>
            </a:r>
            <a:r>
              <a:rPr lang="zh-CN" altLang="en-US" sz="1400" noProof="1">
                <a:latin typeface="微软雅黑" panose="020B0503020204020204" pitchFamily="34" charset="-122"/>
                <a:ea typeface="微软雅黑" panose="020B0503020204020204" pitchFamily="34" charset="-122"/>
                <a:sym typeface="+mn-ea"/>
              </a:rPr>
              <a:t>在终端中计算</a:t>
            </a:r>
            <a:r>
              <a:rPr lang="en-US" altLang="zh-CN" sz="1400" b="1" noProof="1">
                <a:latin typeface="微软雅黑" panose="020B0503020204020204" pitchFamily="34" charset="-122"/>
                <a:ea typeface="微软雅黑" panose="020B0503020204020204" pitchFamily="34" charset="-122"/>
                <a:sym typeface="+mn-ea"/>
              </a:rPr>
              <a:t>payload</a:t>
            </a:r>
            <a:r>
              <a:rPr lang="zh-CN" altLang="en-US" sz="1400" noProof="1">
                <a:latin typeface="微软雅黑" panose="020B0503020204020204" pitchFamily="34" charset="-122"/>
                <a:ea typeface="微软雅黑" panose="020B0503020204020204" pitchFamily="34" charset="-122"/>
                <a:sym typeface="+mn-ea"/>
              </a:rPr>
              <a:t>中的方法选择符对应的字节，选取</a:t>
            </a:r>
            <a:r>
              <a:rPr lang="en-US" altLang="zh-CN" sz="1400" noProof="1">
                <a:latin typeface="微软雅黑" panose="020B0503020204020204" pitchFamily="34" charset="-122"/>
                <a:ea typeface="微软雅黑" panose="020B0503020204020204" pitchFamily="34" charset="-122"/>
                <a:sym typeface="+mn-ea"/>
              </a:rPr>
              <a:t>Keccak</a:t>
            </a:r>
            <a:r>
              <a:rPr lang="zh-CN" altLang="en-US" sz="1400" noProof="1">
                <a:latin typeface="微软雅黑" panose="020B0503020204020204" pitchFamily="34" charset="-122"/>
                <a:ea typeface="微软雅黑" panose="020B0503020204020204" pitchFamily="34" charset="-122"/>
                <a:sym typeface="+mn-ea"/>
              </a:rPr>
              <a:t>散列表的前</a:t>
            </a:r>
            <a:r>
              <a:rPr lang="en-US" altLang="zh-CN" sz="1400" noProof="1">
                <a:latin typeface="微软雅黑" panose="020B0503020204020204" pitchFamily="34" charset="-122"/>
                <a:ea typeface="微软雅黑" panose="020B0503020204020204" pitchFamily="34" charset="-122"/>
                <a:sym typeface="+mn-ea"/>
              </a:rPr>
              <a:t>4</a:t>
            </a:r>
            <a:r>
              <a:rPr lang="zh-CN" altLang="en-US" sz="1400" noProof="1">
                <a:latin typeface="微软雅黑" panose="020B0503020204020204" pitchFamily="34" charset="-122"/>
                <a:ea typeface="微软雅黑" panose="020B0503020204020204" pitchFamily="34" charset="-122"/>
                <a:sym typeface="+mn-ea"/>
              </a:rPr>
              <a:t>个字节，并进行十六进制编码。</a:t>
            </a:r>
            <a:endParaRPr lang="zh-CN" altLang="en-US"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EE52340-4D21-4379-BF7C-70BA9631588D}"/>
              </a:ext>
            </a:extLst>
          </p:cNvPr>
          <p:cNvSpPr>
            <a:spLocks noGrp="1"/>
          </p:cNvSpPr>
          <p:nvPr>
            <p:ph type="title"/>
          </p:nvPr>
        </p:nvSpPr>
        <p:spPr/>
        <p:txBody>
          <a:bodyPr/>
          <a:lstStyle/>
          <a:p>
            <a:r>
              <a:rPr lang="zh-CN" altLang="en-US" sz="2135" noProof="1">
                <a:sym typeface="+mn-ea"/>
              </a:rPr>
              <a:t>JSON RPC（续）</a:t>
            </a:r>
            <a:endParaRPr lang="zh-CN" altLang="en-US" noProof="1"/>
          </a:p>
        </p:txBody>
      </p:sp>
      <p:sp>
        <p:nvSpPr>
          <p:cNvPr id="55298" name="文本框 3">
            <a:extLst>
              <a:ext uri="{FF2B5EF4-FFF2-40B4-BE49-F238E27FC236}">
                <a16:creationId xmlns:a16="http://schemas.microsoft.com/office/drawing/2014/main" id="{BE0EA077-9042-426F-84F0-DEEF950057F2}"/>
              </a:ext>
            </a:extLst>
          </p:cNvPr>
          <p:cNvSpPr txBox="1">
            <a:spLocks noChangeArrowheads="1"/>
          </p:cNvSpPr>
          <p:nvPr/>
        </p:nvSpPr>
        <p:spPr bwMode="auto">
          <a:xfrm>
            <a:off x="215900" y="908050"/>
            <a:ext cx="75152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dirty="0">
                <a:latin typeface="微软雅黑" panose="020B0503020204020204" pitchFamily="34" charset="-122"/>
                <a:ea typeface="微软雅黑" panose="020B0503020204020204" pitchFamily="34" charset="-122"/>
                <a:sym typeface="黑体" panose="02010609060101010101" pitchFamily="49" charset="-122"/>
              </a:rPr>
              <a:t>   </a:t>
            </a:r>
            <a:r>
              <a:rPr lang="zh-CN" altLang="zh-CN" sz="1400" dirty="0">
                <a:latin typeface="微软雅黑" panose="020B0503020204020204" pitchFamily="34" charset="-122"/>
                <a:ea typeface="微软雅黑" panose="020B0503020204020204" pitchFamily="34" charset="-122"/>
                <a:sym typeface="黑体" panose="02010609060101010101" pitchFamily="49" charset="-122"/>
              </a:rPr>
              <a:t>终端返回结果，通过返回result中的交易Hash我们可以查询本次交易的详情。</a:t>
            </a:r>
            <a:endParaRPr lang="zh-CN" altLang="en-US" sz="1400" dirty="0"/>
          </a:p>
        </p:txBody>
      </p:sp>
      <p:graphicFrame>
        <p:nvGraphicFramePr>
          <p:cNvPr id="5" name="表格 4">
            <a:extLst>
              <a:ext uri="{FF2B5EF4-FFF2-40B4-BE49-F238E27FC236}">
                <a16:creationId xmlns:a16="http://schemas.microsoft.com/office/drawing/2014/main" id="{4544DBCB-50D4-48B8-BD1E-7E100824B703}"/>
              </a:ext>
            </a:extLst>
          </p:cNvPr>
          <p:cNvGraphicFramePr/>
          <p:nvPr>
            <p:extLst>
              <p:ext uri="{D42A27DB-BD31-4B8C-83A1-F6EECF244321}">
                <p14:modId xmlns:p14="http://schemas.microsoft.com/office/powerpoint/2010/main" val="578158410"/>
              </p:ext>
            </p:extLst>
          </p:nvPr>
        </p:nvGraphicFramePr>
        <p:xfrm>
          <a:off x="306387" y="1265237"/>
          <a:ext cx="7185025" cy="612775"/>
        </p:xfrm>
        <a:graphic>
          <a:graphicData uri="http://schemas.openxmlformats.org/drawingml/2006/table">
            <a:tbl>
              <a:tblPr firstRow="1" bandRow="1">
                <a:tableStyleId>{5940675A-B579-460E-94D1-54222C63F5DA}</a:tableStyleId>
              </a:tblPr>
              <a:tblGrid>
                <a:gridCol w="7185025">
                  <a:extLst>
                    <a:ext uri="{9D8B030D-6E8A-4147-A177-3AD203B41FA5}">
                      <a16:colId xmlns:a16="http://schemas.microsoft.com/office/drawing/2014/main" val="20000"/>
                    </a:ext>
                  </a:extLst>
                </a:gridCol>
              </a:tblGrid>
              <a:tr h="612775">
                <a:tc>
                  <a:txBody>
                    <a:bodyPr/>
                    <a:lstStyle/>
                    <a:p>
                      <a:pPr indent="0" algn="l">
                        <a:lnSpc>
                          <a:spcPct val="130000"/>
                        </a:lnSpc>
                        <a:buNone/>
                      </a:pPr>
                      <a:r>
                        <a:rPr lang="en-US" altLang="zh-CN" sz="1400" b="0" dirty="0">
                          <a:latin typeface="微软雅黑" panose="020B0503020204020204" pitchFamily="34" charset="-122"/>
                          <a:ea typeface="微软雅黑" panose="020B0503020204020204" pitchFamily="34" charset="-122"/>
                          <a:cs typeface="Times New Roman" panose="02020603050405020304" charset="0"/>
                        </a:rPr>
                        <a:t>{"jsonrpc":"2.0","id":8,"result":"0xf3efaa16da4c439eb960387e35468a6ac527f5d9586ebe7062f69c319364661b"}</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文本框 5">
            <a:extLst>
              <a:ext uri="{FF2B5EF4-FFF2-40B4-BE49-F238E27FC236}">
                <a16:creationId xmlns:a16="http://schemas.microsoft.com/office/drawing/2014/main" id="{D77DE6CC-3BF0-4303-9D75-0D6DE5611BDB}"/>
              </a:ext>
            </a:extLst>
          </p:cNvPr>
          <p:cNvSpPr txBox="1"/>
          <p:nvPr/>
        </p:nvSpPr>
        <p:spPr>
          <a:xfrm>
            <a:off x="165100" y="1654175"/>
            <a:ext cx="7467600" cy="2862322"/>
          </a:xfrm>
          <a:prstGeom prst="rect">
            <a:avLst/>
          </a:prstGeom>
          <a:noFill/>
        </p:spPr>
        <p:txBody>
          <a:bodyPr>
            <a:spAutoFit/>
          </a:bodyPr>
          <a:lstStyle/>
          <a:p>
            <a:pPr algn="just">
              <a:lnSpc>
                <a:spcPct val="110000"/>
              </a:lnSpc>
            </a:pPr>
            <a:endParaRPr lang="en-US" altLang="zh-CN" sz="1400" noProof="1">
              <a:latin typeface="微软雅黑" panose="020B0503020204020204" pitchFamily="34" charset="-122"/>
              <a:ea typeface="微软雅黑" panose="020B0503020204020204" pitchFamily="34" charset="-122"/>
            </a:endParaRPr>
          </a:p>
          <a:p>
            <a:pPr algn="just">
              <a:lnSpc>
                <a:spcPct val="110000"/>
              </a:lnSpc>
            </a:pPr>
            <a:r>
              <a:rPr sz="1600" b="1" noProof="1">
                <a:solidFill>
                  <a:srgbClr val="FF0000"/>
                </a:solidFill>
                <a:latin typeface="微软雅黑" panose="020B0503020204020204" pitchFamily="34" charset="-122"/>
                <a:ea typeface="微软雅黑" panose="020B0503020204020204" pitchFamily="34" charset="-122"/>
              </a:rPr>
              <a:t>根据交易Hash查找交易详情</a:t>
            </a:r>
          </a:p>
          <a:p>
            <a:pPr algn="just">
              <a:lnSpc>
                <a:spcPct val="110000"/>
              </a:lnSpc>
            </a:pPr>
            <a:r>
              <a:rPr sz="1400" noProof="1">
                <a:latin typeface="微软雅黑" panose="020B0503020204020204" pitchFamily="34" charset="-122"/>
                <a:ea typeface="微软雅黑" panose="020B0503020204020204" pitchFamily="34" charset="-122"/>
              </a:rPr>
              <a:t>       由于一笔交易发生后，真正的返回结果只是交易Hash，可以利用该交易Hash来获得本次交易的真正的详情，以及一些方法的返回值。</a:t>
            </a:r>
          </a:p>
          <a:p>
            <a:pPr algn="just">
              <a:lnSpc>
                <a:spcPct val="110000"/>
              </a:lnSpc>
            </a:pPr>
            <a:r>
              <a:rPr sz="1400" noProof="1">
                <a:latin typeface="微软雅黑" panose="020B0503020204020204" pitchFamily="34" charset="-122"/>
                <a:ea typeface="微软雅黑" panose="020B0503020204020204" pitchFamily="34" charset="-122"/>
                <a:sym typeface="+mn-ea"/>
              </a:rPr>
              <a:t>       在终端中执行以下命令：</a:t>
            </a:r>
          </a:p>
          <a:p>
            <a:pPr algn="just">
              <a:lnSpc>
                <a:spcPct val="110000"/>
              </a:lnSpc>
            </a:pPr>
            <a:endParaRPr sz="1400" noProof="1">
              <a:latin typeface="微软雅黑" panose="020B0503020204020204" pitchFamily="34" charset="-122"/>
              <a:ea typeface="微软雅黑" panose="020B0503020204020204" pitchFamily="34" charset="-122"/>
            </a:endParaRPr>
          </a:p>
          <a:p>
            <a:pPr algn="just">
              <a:lnSpc>
                <a:spcPct val="110000"/>
              </a:lnSpc>
            </a:pPr>
            <a:endParaRPr sz="1400" noProof="1">
              <a:latin typeface="微软雅黑" panose="020B0503020204020204" pitchFamily="34" charset="-122"/>
              <a:ea typeface="微软雅黑" panose="020B0503020204020204" pitchFamily="34" charset="-122"/>
            </a:endParaRPr>
          </a:p>
          <a:p>
            <a:pPr algn="just"/>
            <a:endParaRPr sz="1400" noProof="1">
              <a:latin typeface="微软雅黑" panose="020B0503020204020204" pitchFamily="34" charset="-122"/>
              <a:ea typeface="微软雅黑" panose="020B0503020204020204" pitchFamily="34" charset="-122"/>
            </a:endParaRPr>
          </a:p>
          <a:p>
            <a:pPr algn="just"/>
            <a:endParaRPr sz="1400" noProof="1">
              <a:latin typeface="微软雅黑" panose="020B0503020204020204" pitchFamily="34" charset="-122"/>
              <a:ea typeface="微软雅黑" panose="020B0503020204020204" pitchFamily="34" charset="-122"/>
            </a:endParaRPr>
          </a:p>
          <a:p>
            <a:pPr algn="just"/>
            <a:endParaRPr sz="1400" noProof="1">
              <a:latin typeface="微软雅黑" panose="020B0503020204020204" pitchFamily="34" charset="-122"/>
              <a:ea typeface="微软雅黑" panose="020B0503020204020204" pitchFamily="34" charset="-122"/>
            </a:endParaRPr>
          </a:p>
          <a:p>
            <a:pPr algn="just"/>
            <a:r>
              <a:rPr lang="zh-CN" altLang="en-US" sz="1400" noProof="1">
                <a:latin typeface="微软雅黑" panose="020B0503020204020204" pitchFamily="34" charset="-122"/>
                <a:ea typeface="微软雅黑" panose="020B0503020204020204" pitchFamily="34" charset="-122"/>
                <a:sym typeface="+mn-ea"/>
              </a:rPr>
              <a:t>       终端返回结果，查看其中的logs.data字段，返回的就是方法真正的返回值。</a:t>
            </a:r>
            <a:endParaRPr lang="zh-CN" altLang="en-US" sz="1400" noProof="1">
              <a:latin typeface="微软雅黑" panose="020B0503020204020204" pitchFamily="34" charset="-122"/>
              <a:ea typeface="微软雅黑" panose="020B0503020204020204" pitchFamily="34" charset="-122"/>
            </a:endParaRPr>
          </a:p>
          <a:p>
            <a:pPr algn="just"/>
            <a:endParaRPr sz="1400" noProof="1">
              <a:latin typeface="微软雅黑" panose="020B0503020204020204" pitchFamily="34" charset="-122"/>
              <a:ea typeface="微软雅黑" panose="020B0503020204020204" pitchFamily="34" charset="-122"/>
            </a:endParaRPr>
          </a:p>
        </p:txBody>
      </p:sp>
      <p:sp>
        <p:nvSpPr>
          <p:cNvPr id="55306" name="文本框 6">
            <a:extLst>
              <a:ext uri="{FF2B5EF4-FFF2-40B4-BE49-F238E27FC236}">
                <a16:creationId xmlns:a16="http://schemas.microsoft.com/office/drawing/2014/main" id="{79A0DA61-EE01-46A7-80EA-DBD99A25B9F4}"/>
              </a:ext>
            </a:extLst>
          </p:cNvPr>
          <p:cNvSpPr txBox="1">
            <a:spLocks noChangeArrowheads="1"/>
          </p:cNvSpPr>
          <p:nvPr/>
        </p:nvSpPr>
        <p:spPr bwMode="auto">
          <a:xfrm>
            <a:off x="124593" y="2880509"/>
            <a:ext cx="800340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dirty="0">
                <a:latin typeface="微软雅黑" panose="020B0503020204020204" pitchFamily="34" charset="-122"/>
                <a:ea typeface="微软雅黑" panose="020B0503020204020204" pitchFamily="34" charset="-122"/>
              </a:rPr>
              <a:t>curl --data  </a:t>
            </a:r>
          </a:p>
          <a:p>
            <a:r>
              <a:rPr lang="zh-CN" altLang="en-US" sz="1400" dirty="0">
                <a:latin typeface="微软雅黑" panose="020B0503020204020204" pitchFamily="34" charset="-122"/>
                <a:ea typeface="微软雅黑" panose="020B0503020204020204" pitchFamily="34" charset="-122"/>
              </a:rPr>
              <a:t>'{"jsonrpc":"2.0","method":"</a:t>
            </a:r>
            <a:r>
              <a:rPr lang="zh-CN" altLang="en-US" sz="1400" b="1" dirty="0">
                <a:latin typeface="微软雅黑" panose="020B0503020204020204" pitchFamily="34" charset="-122"/>
                <a:ea typeface="微软雅黑" panose="020B0503020204020204" pitchFamily="34" charset="-122"/>
              </a:rPr>
              <a:t>eth_getTransactionReceipt</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"params":["0xf3efaa16da4c439eb960387e35468a6ac527f5d9586ebe7062f69c319364661b"],</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"id":1}' localhost:8545</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33922EE-5B96-468D-98A2-CE019A37C492}"/>
              </a:ext>
            </a:extLst>
          </p:cNvPr>
          <p:cNvSpPr>
            <a:spLocks noGrp="1"/>
          </p:cNvSpPr>
          <p:nvPr>
            <p:ph type="title"/>
          </p:nvPr>
        </p:nvSpPr>
        <p:spPr/>
        <p:txBody>
          <a:bodyPr/>
          <a:lstStyle/>
          <a:p>
            <a:r>
              <a:rPr lang="zh-CN" altLang="en-US" sz="2135" noProof="1">
                <a:sym typeface="+mn-ea"/>
              </a:rPr>
              <a:t>JavaScript </a:t>
            </a:r>
            <a:r>
              <a:rPr lang="en-US" altLang="zh-CN" sz="2135" noProof="1">
                <a:sym typeface="+mn-ea"/>
              </a:rPr>
              <a:t>API</a:t>
            </a:r>
            <a:endParaRPr lang="zh-CN" altLang="en-US" noProof="1"/>
          </a:p>
        </p:txBody>
      </p:sp>
      <p:sp>
        <p:nvSpPr>
          <p:cNvPr id="2" name="矩形 1">
            <a:extLst>
              <a:ext uri="{FF2B5EF4-FFF2-40B4-BE49-F238E27FC236}">
                <a16:creationId xmlns:a16="http://schemas.microsoft.com/office/drawing/2014/main" id="{72B7653E-E34A-1F46-8F52-28AAAEAB2606}"/>
              </a:ext>
            </a:extLst>
          </p:cNvPr>
          <p:cNvSpPr/>
          <p:nvPr/>
        </p:nvSpPr>
        <p:spPr>
          <a:xfrm>
            <a:off x="3395361" y="1493428"/>
            <a:ext cx="1106617" cy="307777"/>
          </a:xfrm>
          <a:prstGeom prst="rect">
            <a:avLst/>
          </a:prstGeom>
        </p:spPr>
        <p:txBody>
          <a:bodyPr wrap="square">
            <a:spAutoFit/>
          </a:bodyPr>
          <a:lstStyle/>
          <a:p>
            <a:r>
              <a:rPr lang="zh-CN" altLang="zh-CN" sz="1400" dirty="0">
                <a:latin typeface="微软雅黑" panose="020B0503020204020204" pitchFamily="34" charset="-122"/>
                <a:ea typeface="微软雅黑" panose="020B0503020204020204" pitchFamily="34" charset="-122"/>
              </a:rPr>
              <a:t>JSON-RPC</a:t>
            </a:r>
            <a:endParaRPr lang="zh-CN" altLang="en-US" sz="1400" dirty="0"/>
          </a:p>
        </p:txBody>
      </p:sp>
      <p:sp>
        <p:nvSpPr>
          <p:cNvPr id="4" name="矩形 3">
            <a:extLst>
              <a:ext uri="{FF2B5EF4-FFF2-40B4-BE49-F238E27FC236}">
                <a16:creationId xmlns:a16="http://schemas.microsoft.com/office/drawing/2014/main" id="{26C86BE9-3BD3-8B43-AA88-DD1B804CEADA}"/>
              </a:ext>
            </a:extLst>
          </p:cNvPr>
          <p:cNvSpPr/>
          <p:nvPr/>
        </p:nvSpPr>
        <p:spPr>
          <a:xfrm>
            <a:off x="1667350" y="2963960"/>
            <a:ext cx="5758308" cy="738664"/>
          </a:xfrm>
          <a:prstGeom prst="rect">
            <a:avLst/>
          </a:prstGeom>
        </p:spPr>
        <p:txBody>
          <a:bodyPr wrap="none">
            <a:spAutoFit/>
          </a:bodyPr>
          <a:lstStyle/>
          <a:p>
            <a:r>
              <a:rPr lang="en" altLang="zh-CN" sz="1400" dirty="0">
                <a:hlinkClick r:id="rId3"/>
              </a:rPr>
              <a:t>https://web3js.readthedocs.io/en/vXXX/getting-started.html</a:t>
            </a:r>
            <a:endParaRPr lang="en" altLang="zh-CN" sz="1400" dirty="0"/>
          </a:p>
          <a:p>
            <a:r>
              <a:rPr lang="zh-CN" altLang="en" sz="1400" dirty="0"/>
              <a:t>注意</a:t>
            </a:r>
            <a:r>
              <a:rPr lang="zh-CN" altLang="en-US" sz="1400" dirty="0"/>
              <a:t>，请根据你自己安装的</a:t>
            </a:r>
            <a:r>
              <a:rPr lang="en-US" altLang="zh-CN" sz="1400" dirty="0"/>
              <a:t>web3js</a:t>
            </a:r>
            <a:r>
              <a:rPr lang="zh-CN" altLang="en-US" sz="1400" dirty="0"/>
              <a:t>版本（一般在项目的</a:t>
            </a:r>
            <a:r>
              <a:rPr lang="en-US" altLang="zh-CN" sz="1400" dirty="0" err="1"/>
              <a:t>package.json</a:t>
            </a:r>
            <a:r>
              <a:rPr lang="zh-CN" altLang="en-US" sz="1400" dirty="0"/>
              <a:t>中）</a:t>
            </a:r>
            <a:endParaRPr lang="en-US" altLang="zh-CN" sz="1400" dirty="0"/>
          </a:p>
          <a:p>
            <a:r>
              <a:rPr lang="zh-CN" altLang="en-US" sz="1400" dirty="0"/>
              <a:t>来阅读相应的文档</a:t>
            </a:r>
          </a:p>
        </p:txBody>
      </p:sp>
      <p:sp>
        <p:nvSpPr>
          <p:cNvPr id="11" name="矩形 10">
            <a:extLst>
              <a:ext uri="{FF2B5EF4-FFF2-40B4-BE49-F238E27FC236}">
                <a16:creationId xmlns:a16="http://schemas.microsoft.com/office/drawing/2014/main" id="{E18D83DD-5BA8-7349-8C24-FC755B15E161}"/>
              </a:ext>
            </a:extLst>
          </p:cNvPr>
          <p:cNvSpPr/>
          <p:nvPr/>
        </p:nvSpPr>
        <p:spPr>
          <a:xfrm>
            <a:off x="3510693" y="2471828"/>
            <a:ext cx="991286" cy="307777"/>
          </a:xfrm>
          <a:prstGeom prst="rect">
            <a:avLst/>
          </a:prstGeom>
        </p:spPr>
        <p:txBody>
          <a:bodyPr wrap="square">
            <a:spAutoFit/>
          </a:bodyPr>
          <a:lstStyle/>
          <a:p>
            <a:r>
              <a:rPr lang="en-US" altLang="zh-CN" sz="1400" dirty="0">
                <a:solidFill>
                  <a:srgbClr val="FF0000"/>
                </a:solidFill>
                <a:latin typeface="微软雅黑" panose="020B0503020204020204" pitchFamily="34" charset="-122"/>
                <a:ea typeface="微软雅黑" panose="020B0503020204020204" pitchFamily="34" charset="-122"/>
              </a:rPr>
              <a:t>WEB3.JS</a:t>
            </a:r>
            <a:endParaRPr lang="zh-CN" altLang="en-US" sz="1400" dirty="0">
              <a:solidFill>
                <a:srgbClr val="FF0000"/>
              </a:solidFill>
            </a:endParaRPr>
          </a:p>
        </p:txBody>
      </p:sp>
      <p:cxnSp>
        <p:nvCxnSpPr>
          <p:cNvPr id="9" name="直线箭头连接符 8">
            <a:extLst>
              <a:ext uri="{FF2B5EF4-FFF2-40B4-BE49-F238E27FC236}">
                <a16:creationId xmlns:a16="http://schemas.microsoft.com/office/drawing/2014/main" id="{283D9E2C-71C8-B348-93D9-B07CA2C4EC39}"/>
              </a:ext>
            </a:extLst>
          </p:cNvPr>
          <p:cNvCxnSpPr>
            <a:cxnSpLocks/>
          </p:cNvCxnSpPr>
          <p:nvPr/>
        </p:nvCxnSpPr>
        <p:spPr>
          <a:xfrm flipH="1">
            <a:off x="3948668" y="1886972"/>
            <a:ext cx="2" cy="48479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316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55E7C-DD24-4670-9AD5-0B54030A1666}"/>
              </a:ext>
            </a:extLst>
          </p:cNvPr>
          <p:cNvSpPr>
            <a:spLocks noGrp="1"/>
          </p:cNvSpPr>
          <p:nvPr>
            <p:ph type="title"/>
          </p:nvPr>
        </p:nvSpPr>
        <p:spPr/>
        <p:txBody>
          <a:bodyPr/>
          <a:lstStyle/>
          <a:p>
            <a:r>
              <a:rPr lang="zh-CN" altLang="en-US" sz="2135" noProof="1"/>
              <a:t>目   录</a:t>
            </a:r>
            <a:endParaRPr lang="zh-CN" altLang="en-US" noProof="1"/>
          </a:p>
        </p:txBody>
      </p:sp>
      <p:sp>
        <p:nvSpPr>
          <p:cNvPr id="5" name="内容占位符 2">
            <a:extLst>
              <a:ext uri="{FF2B5EF4-FFF2-40B4-BE49-F238E27FC236}">
                <a16:creationId xmlns:a16="http://schemas.microsoft.com/office/drawing/2014/main" id="{3AE70D9D-CD46-8EC7-2CEF-F73DBE727549}"/>
              </a:ext>
            </a:extLst>
          </p:cNvPr>
          <p:cNvSpPr txBox="1">
            <a:spLocks/>
          </p:cNvSpPr>
          <p:nvPr/>
        </p:nvSpPr>
        <p:spPr bwMode="auto">
          <a:xfrm>
            <a:off x="2648530" y="1002506"/>
            <a:ext cx="3720739" cy="25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158750" indent="-158750" algn="l" rtl="0" fontAlgn="base">
              <a:lnSpc>
                <a:spcPct val="130000"/>
              </a:lnSpc>
              <a:spcBef>
                <a:spcPct val="20000"/>
              </a:spcBef>
              <a:spcAft>
                <a:spcPct val="0"/>
              </a:spcAft>
              <a:buClr>
                <a:schemeClr val="tx2"/>
              </a:buClr>
              <a:buSzPct val="75000"/>
              <a:buFont typeface="Wingdings" panose="05000000000000000000" pitchFamily="2" charset="2"/>
              <a:buChar char="n"/>
              <a:defRPr lang="zh-CN" altLang="en-US" sz="1420" b="0" kern="1200" baseline="0" dirty="0" smtClean="0">
                <a:solidFill>
                  <a:srgbClr val="002060"/>
                </a:solidFill>
                <a:latin typeface="+mn-lt"/>
                <a:ea typeface="+mn-ea"/>
                <a:cs typeface="+mn-cs"/>
              </a:defRPr>
            </a:lvl1pPr>
            <a:lvl2pPr marL="415925" indent="-203200" algn="l" rtl="0" fontAlgn="base">
              <a:lnSpc>
                <a:spcPct val="130000"/>
              </a:lnSpc>
              <a:spcBef>
                <a:spcPct val="20000"/>
              </a:spcBef>
              <a:spcAft>
                <a:spcPct val="0"/>
              </a:spcAft>
              <a:buClr>
                <a:schemeClr val="tx2"/>
              </a:buClr>
              <a:buSzPct val="75000"/>
              <a:buFont typeface="Wingdings" panose="05000000000000000000" pitchFamily="2" charset="2"/>
              <a:buChar char="u"/>
              <a:defRPr lang="zh-CN" altLang="en-US" sz="1185" b="0" kern="1200" baseline="0" dirty="0" smtClean="0">
                <a:solidFill>
                  <a:srgbClr val="002060"/>
                </a:solidFill>
                <a:latin typeface="+mn-lt"/>
                <a:ea typeface="+mn-ea"/>
                <a:cs typeface="+mn-cs"/>
              </a:defRPr>
            </a:lvl2pPr>
            <a:lvl3pPr marL="561975" indent="-169545" algn="l" rtl="0" fontAlgn="base">
              <a:lnSpc>
                <a:spcPct val="130000"/>
              </a:lnSpc>
              <a:spcBef>
                <a:spcPct val="20000"/>
              </a:spcBef>
              <a:spcAft>
                <a:spcPct val="0"/>
              </a:spcAft>
              <a:buClr>
                <a:schemeClr val="tx2"/>
              </a:buClr>
              <a:buSzPct val="75000"/>
              <a:buFont typeface="Wingdings" panose="05000000000000000000" pitchFamily="2" charset="2"/>
              <a:buChar char="l"/>
              <a:defRPr lang="zh-CN" altLang="en-US" sz="1100" b="0" kern="1200" baseline="0" dirty="0" smtClean="0">
                <a:solidFill>
                  <a:srgbClr val="002060"/>
                </a:solidFill>
                <a:latin typeface="+mn-lt"/>
                <a:ea typeface="+mn-ea"/>
                <a:cs typeface="+mn-cs"/>
              </a:defRPr>
            </a:lvl3pPr>
            <a:lvl4pPr marL="692150" indent="-158750" algn="l" rtl="0" fontAlgn="base">
              <a:lnSpc>
                <a:spcPct val="130000"/>
              </a:lnSpc>
              <a:spcBef>
                <a:spcPct val="20000"/>
              </a:spcBef>
              <a:spcAft>
                <a:spcPct val="0"/>
              </a:spcAft>
              <a:buClr>
                <a:schemeClr val="tx2"/>
              </a:buClr>
              <a:buSzPct val="75000"/>
              <a:buFont typeface="Wingdings" panose="05000000000000000000" pitchFamily="2" charset="2"/>
              <a:buChar char="Ø"/>
              <a:defRPr sz="900" kern="1200">
                <a:solidFill>
                  <a:srgbClr val="002060"/>
                </a:solidFill>
                <a:latin typeface="+mn-lt"/>
                <a:ea typeface="+mn-ea"/>
                <a:cs typeface="+mn-cs"/>
              </a:defRPr>
            </a:lvl4pPr>
            <a:lvl5pPr marL="850900" indent="-158750" algn="l" rtl="0" fontAlgn="base">
              <a:lnSpc>
                <a:spcPct val="130000"/>
              </a:lnSpc>
              <a:spcBef>
                <a:spcPct val="20000"/>
              </a:spcBef>
              <a:spcAft>
                <a:spcPct val="0"/>
              </a:spcAft>
              <a:buClr>
                <a:schemeClr val="tx2"/>
              </a:buClr>
              <a:buSzPct val="75000"/>
              <a:buFont typeface="Wingdings" panose="05000000000000000000" pitchFamily="2" charset="2"/>
              <a:buChar char="p"/>
              <a:defRPr sz="900" kern="1200">
                <a:solidFill>
                  <a:srgbClr val="002060"/>
                </a:solidFill>
                <a:latin typeface="+mn-lt"/>
                <a:ea typeface="+mn-ea"/>
                <a:cs typeface="+mn-cs"/>
              </a:defRPr>
            </a:lvl5pPr>
            <a:lvl6pPr marL="1490345"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6pPr>
            <a:lvl7pPr marL="1761490"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7pPr>
            <a:lvl8pPr marL="2032000"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8pPr>
            <a:lvl9pPr marL="2303145"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9pPr>
          </a:lstStyle>
          <a:p>
            <a:pPr marL="304800" indent="-304800">
              <a:lnSpc>
                <a:spcPct val="150000"/>
              </a:lnSpc>
              <a:buClr>
                <a:srgbClr val="3A4A6A"/>
              </a:buClr>
              <a:buSzPct val="100000"/>
              <a:buFont typeface="+mj-ea"/>
              <a:buAutoNum type="ea1JpnChsDbPeriod"/>
            </a:pPr>
            <a:r>
              <a:rPr lang="zh-CN" altLang="en-US" sz="1895" noProof="1">
                <a:solidFill>
                  <a:srgbClr val="C00000"/>
                </a:solidFill>
              </a:rPr>
              <a:t>以太坊私有链环境搭建</a:t>
            </a:r>
          </a:p>
          <a:p>
            <a:pPr marL="304800" indent="-304800">
              <a:lnSpc>
                <a:spcPct val="150000"/>
              </a:lnSpc>
              <a:buClr>
                <a:srgbClr val="002060"/>
              </a:buClr>
              <a:buSzPct val="100000"/>
              <a:buFont typeface="+mj-ea"/>
              <a:buAutoNum type="ea1JpnChsDbPeriod"/>
            </a:pPr>
            <a:r>
              <a:rPr lang="zh-CN" altLang="en-US" sz="1895" noProof="1"/>
              <a:t>以</a:t>
            </a:r>
            <a:r>
              <a:rPr lang="zh-CN" altLang="en-US" sz="1895" noProof="1">
                <a:solidFill>
                  <a:srgbClr val="3A4A6A"/>
                </a:solidFill>
              </a:rPr>
              <a:t>太坊编程环境搭建</a:t>
            </a:r>
            <a:endParaRPr lang="zh-CN" altLang="en-US" sz="1895" noProof="1"/>
          </a:p>
          <a:p>
            <a:pPr marL="304800" indent="-304800">
              <a:lnSpc>
                <a:spcPct val="150000"/>
              </a:lnSpc>
              <a:buClr>
                <a:srgbClr val="002060"/>
              </a:buClr>
              <a:buSzPct val="100000"/>
              <a:buFont typeface="+mj-ea"/>
              <a:buAutoNum type="ea1JpnChsDbPeriod"/>
            </a:pPr>
            <a:r>
              <a:rPr lang="zh-CN" altLang="en-US" sz="1895" noProof="1"/>
              <a:t>与以太坊交互（以太坊</a:t>
            </a:r>
            <a:r>
              <a:rPr lang="en" altLang="zh-CN" sz="1895" noProof="1"/>
              <a:t>SDK</a:t>
            </a:r>
            <a:r>
              <a:rPr lang="zh-CN" altLang="en-US" sz="1895" noProof="1"/>
              <a:t>）</a:t>
            </a:r>
            <a:endParaRPr lang="en" altLang="zh-CN" sz="1895" noProof="1"/>
          </a:p>
          <a:p>
            <a:pPr marL="304800" indent="-304800">
              <a:lnSpc>
                <a:spcPct val="150000"/>
              </a:lnSpc>
              <a:buClr>
                <a:srgbClr val="002060"/>
              </a:buClr>
              <a:buSzPct val="100000"/>
              <a:buFont typeface="+mj-ea"/>
              <a:buAutoNum type="ea1JpnChsDbPeriod"/>
            </a:pPr>
            <a:r>
              <a:rPr lang="en" altLang="zh-CN" sz="1895" noProof="1"/>
              <a:t>DApp</a:t>
            </a:r>
            <a:r>
              <a:rPr lang="zh-CN" altLang="en-US" sz="1895" noProof="1"/>
              <a:t>开发框架和流程</a:t>
            </a:r>
          </a:p>
          <a:p>
            <a:pPr marL="304800" indent="-304800">
              <a:lnSpc>
                <a:spcPct val="150000"/>
              </a:lnSpc>
              <a:buClr>
                <a:srgbClr val="002060"/>
              </a:buClr>
              <a:buSzPct val="100000"/>
              <a:buFont typeface="+mj-ea"/>
              <a:buAutoNum type="ea1JpnChsDbPeriod"/>
            </a:pPr>
            <a:r>
              <a:rPr lang="en" altLang="zh-CN" sz="1895" noProof="1"/>
              <a:t>DApp</a:t>
            </a:r>
            <a:r>
              <a:rPr lang="zh-CN" altLang="en-US" sz="1895" noProof="1"/>
              <a:t>优秀案例</a:t>
            </a:r>
          </a:p>
        </p:txBody>
      </p:sp>
    </p:spTree>
    <p:extLst>
      <p:ext uri="{BB962C8B-B14F-4D97-AF65-F5344CB8AC3E}">
        <p14:creationId xmlns:p14="http://schemas.microsoft.com/office/powerpoint/2010/main" val="13918685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33922EE-5B96-468D-98A2-CE019A37C492}"/>
              </a:ext>
            </a:extLst>
          </p:cNvPr>
          <p:cNvSpPr>
            <a:spLocks noGrp="1"/>
          </p:cNvSpPr>
          <p:nvPr>
            <p:ph type="title"/>
          </p:nvPr>
        </p:nvSpPr>
        <p:spPr/>
        <p:txBody>
          <a:bodyPr/>
          <a:lstStyle/>
          <a:p>
            <a:r>
              <a:rPr lang="en-US" altLang="zh-CN" sz="1800" noProof="1">
                <a:sym typeface="+mn-ea"/>
              </a:rPr>
              <a:t>ABI(Application Binary Interface</a:t>
            </a:r>
            <a:r>
              <a:rPr lang="zh-CN" altLang="en-US" sz="1800" noProof="1">
                <a:sym typeface="+mn-ea"/>
              </a:rPr>
              <a:t> 二进制程序接口</a:t>
            </a:r>
            <a:r>
              <a:rPr lang="en-US" altLang="zh-CN" sz="1800" noProof="1">
                <a:sym typeface="+mn-ea"/>
              </a:rPr>
              <a:t>)</a:t>
            </a:r>
            <a:endParaRPr lang="zh-CN" altLang="en-US" sz="1800" noProof="1"/>
          </a:p>
        </p:txBody>
      </p:sp>
      <p:sp>
        <p:nvSpPr>
          <p:cNvPr id="5" name="矩形 4">
            <a:extLst>
              <a:ext uri="{FF2B5EF4-FFF2-40B4-BE49-F238E27FC236}">
                <a16:creationId xmlns:a16="http://schemas.microsoft.com/office/drawing/2014/main" id="{BB273BF4-C2EE-67D2-A56F-EF4BAC591BDF}"/>
              </a:ext>
            </a:extLst>
          </p:cNvPr>
          <p:cNvSpPr/>
          <p:nvPr/>
        </p:nvSpPr>
        <p:spPr>
          <a:xfrm>
            <a:off x="167413" y="758171"/>
            <a:ext cx="7141699" cy="307777"/>
          </a:xfrm>
          <a:prstGeom prst="rect">
            <a:avLst/>
          </a:prstGeom>
        </p:spPr>
        <p:txBody>
          <a:bodyPr wrap="none">
            <a:spAutoFit/>
          </a:bodyPr>
          <a:lstStyle/>
          <a:p>
            <a:r>
              <a:rPr lang="zh-CN" altLang="en" sz="1400" dirty="0"/>
              <a:t>问题</a:t>
            </a:r>
            <a:r>
              <a:rPr lang="zh-CN" altLang="en-US" sz="1400" dirty="0"/>
              <a:t>：在调用合约方法的时候，怎么知道合约里有哪些方法，应该怎么传参和得到结果？</a:t>
            </a:r>
          </a:p>
        </p:txBody>
      </p:sp>
      <p:sp>
        <p:nvSpPr>
          <p:cNvPr id="6" name="矩形 5">
            <a:extLst>
              <a:ext uri="{FF2B5EF4-FFF2-40B4-BE49-F238E27FC236}">
                <a16:creationId xmlns:a16="http://schemas.microsoft.com/office/drawing/2014/main" id="{955888AC-8315-AAA4-6C4C-9E998ABE2921}"/>
              </a:ext>
            </a:extLst>
          </p:cNvPr>
          <p:cNvSpPr/>
          <p:nvPr/>
        </p:nvSpPr>
        <p:spPr>
          <a:xfrm>
            <a:off x="167412" y="1065948"/>
            <a:ext cx="3366627" cy="307777"/>
          </a:xfrm>
          <a:prstGeom prst="rect">
            <a:avLst/>
          </a:prstGeom>
        </p:spPr>
        <p:txBody>
          <a:bodyPr wrap="none">
            <a:spAutoFit/>
          </a:bodyPr>
          <a:lstStyle/>
          <a:p>
            <a:r>
              <a:rPr lang="zh-CN" altLang="en-US" sz="1400" dirty="0"/>
              <a:t>答案是用</a:t>
            </a:r>
            <a:r>
              <a:rPr lang="en-US" altLang="zh-CN" sz="1400" dirty="0"/>
              <a:t>ABI</a:t>
            </a:r>
            <a:r>
              <a:rPr lang="zh-CN" altLang="en-US" sz="1400" dirty="0"/>
              <a:t>文件作为调用合约的标准。</a:t>
            </a:r>
          </a:p>
        </p:txBody>
      </p:sp>
      <p:pic>
        <p:nvPicPr>
          <p:cNvPr id="7" name="图片 6">
            <a:extLst>
              <a:ext uri="{FF2B5EF4-FFF2-40B4-BE49-F238E27FC236}">
                <a16:creationId xmlns:a16="http://schemas.microsoft.com/office/drawing/2014/main" id="{DE6FD32F-B3EE-84B6-3911-5BF12C95A959}"/>
              </a:ext>
            </a:extLst>
          </p:cNvPr>
          <p:cNvPicPr>
            <a:picLocks noChangeAspect="1"/>
          </p:cNvPicPr>
          <p:nvPr/>
        </p:nvPicPr>
        <p:blipFill>
          <a:blip r:embed="rId3"/>
          <a:stretch>
            <a:fillRect/>
          </a:stretch>
        </p:blipFill>
        <p:spPr>
          <a:xfrm>
            <a:off x="276391" y="1479508"/>
            <a:ext cx="3132555" cy="2669219"/>
          </a:xfrm>
          <a:prstGeom prst="rect">
            <a:avLst/>
          </a:prstGeom>
        </p:spPr>
      </p:pic>
      <p:pic>
        <p:nvPicPr>
          <p:cNvPr id="8" name="图片 7">
            <a:extLst>
              <a:ext uri="{FF2B5EF4-FFF2-40B4-BE49-F238E27FC236}">
                <a16:creationId xmlns:a16="http://schemas.microsoft.com/office/drawing/2014/main" id="{C7305771-5265-30F9-EFC7-55AD1F42A7CF}"/>
              </a:ext>
            </a:extLst>
          </p:cNvPr>
          <p:cNvPicPr>
            <a:picLocks noChangeAspect="1"/>
          </p:cNvPicPr>
          <p:nvPr/>
        </p:nvPicPr>
        <p:blipFill>
          <a:blip r:embed="rId4"/>
          <a:stretch>
            <a:fillRect/>
          </a:stretch>
        </p:blipFill>
        <p:spPr>
          <a:xfrm>
            <a:off x="3534039" y="1488760"/>
            <a:ext cx="1562100" cy="800100"/>
          </a:xfrm>
          <a:prstGeom prst="rect">
            <a:avLst/>
          </a:prstGeom>
        </p:spPr>
      </p:pic>
      <p:sp>
        <p:nvSpPr>
          <p:cNvPr id="10" name="文本框 9">
            <a:extLst>
              <a:ext uri="{FF2B5EF4-FFF2-40B4-BE49-F238E27FC236}">
                <a16:creationId xmlns:a16="http://schemas.microsoft.com/office/drawing/2014/main" id="{572EE257-4CCC-5173-AD4A-2940E9FA131D}"/>
              </a:ext>
            </a:extLst>
          </p:cNvPr>
          <p:cNvSpPr txBox="1"/>
          <p:nvPr/>
        </p:nvSpPr>
        <p:spPr>
          <a:xfrm>
            <a:off x="3408946" y="1180983"/>
            <a:ext cx="3139598" cy="307777"/>
          </a:xfrm>
          <a:prstGeom prst="rect">
            <a:avLst/>
          </a:prstGeom>
          <a:noFill/>
        </p:spPr>
        <p:txBody>
          <a:bodyPr wrap="square">
            <a:spAutoFit/>
          </a:bodyPr>
          <a:lstStyle/>
          <a:p>
            <a:r>
              <a:rPr kumimoji="1" lang="zh-CN" altLang="en-US" sz="1400" dirty="0">
                <a:solidFill>
                  <a:srgbClr val="FF0000"/>
                </a:solidFill>
              </a:rPr>
              <a:t>生成</a:t>
            </a:r>
            <a:r>
              <a:rPr kumimoji="1" lang="en-US" altLang="zh-CN" sz="1400" dirty="0">
                <a:solidFill>
                  <a:srgbClr val="FF0000"/>
                </a:solidFill>
              </a:rPr>
              <a:t>ABI</a:t>
            </a:r>
            <a:r>
              <a:rPr kumimoji="1" lang="zh-CN" altLang="en-US" sz="1400" dirty="0">
                <a:solidFill>
                  <a:srgbClr val="FF0000"/>
                </a:solidFill>
              </a:rPr>
              <a:t>文件：</a:t>
            </a:r>
            <a:r>
              <a:rPr kumimoji="1" lang="en-US" altLang="zh-CN" sz="1400" dirty="0" err="1">
                <a:solidFill>
                  <a:srgbClr val="FF0000"/>
                </a:solidFill>
              </a:rPr>
              <a:t>xxxx.json</a:t>
            </a:r>
            <a:endParaRPr lang="zh-CN" altLang="en-US" sz="1400" dirty="0"/>
          </a:p>
        </p:txBody>
      </p:sp>
      <p:pic>
        <p:nvPicPr>
          <p:cNvPr id="12" name="图片 11">
            <a:extLst>
              <a:ext uri="{FF2B5EF4-FFF2-40B4-BE49-F238E27FC236}">
                <a16:creationId xmlns:a16="http://schemas.microsoft.com/office/drawing/2014/main" id="{9BDD8AA8-7D38-40D6-519B-65125A16D294}"/>
              </a:ext>
            </a:extLst>
          </p:cNvPr>
          <p:cNvPicPr>
            <a:picLocks noChangeAspect="1"/>
          </p:cNvPicPr>
          <p:nvPr/>
        </p:nvPicPr>
        <p:blipFill>
          <a:blip r:embed="rId5"/>
          <a:stretch>
            <a:fillRect/>
          </a:stretch>
        </p:blipFill>
        <p:spPr>
          <a:xfrm>
            <a:off x="6056563" y="1488760"/>
            <a:ext cx="1561797" cy="2888255"/>
          </a:xfrm>
          <a:prstGeom prst="rect">
            <a:avLst/>
          </a:prstGeom>
        </p:spPr>
      </p:pic>
      <p:sp>
        <p:nvSpPr>
          <p:cNvPr id="13" name="文本框 12">
            <a:extLst>
              <a:ext uri="{FF2B5EF4-FFF2-40B4-BE49-F238E27FC236}">
                <a16:creationId xmlns:a16="http://schemas.microsoft.com/office/drawing/2014/main" id="{76162705-F676-3F80-D006-EBA782029AA4}"/>
              </a:ext>
            </a:extLst>
          </p:cNvPr>
          <p:cNvSpPr txBox="1"/>
          <p:nvPr/>
        </p:nvSpPr>
        <p:spPr>
          <a:xfrm>
            <a:off x="5654840" y="1203378"/>
            <a:ext cx="3139598" cy="307777"/>
          </a:xfrm>
          <a:prstGeom prst="rect">
            <a:avLst/>
          </a:prstGeom>
          <a:noFill/>
        </p:spPr>
        <p:txBody>
          <a:bodyPr wrap="square">
            <a:spAutoFit/>
          </a:bodyPr>
          <a:lstStyle/>
          <a:p>
            <a:r>
              <a:rPr kumimoji="1" lang="zh-CN" altLang="en-US" sz="1400" dirty="0">
                <a:solidFill>
                  <a:srgbClr val="FF0000"/>
                </a:solidFill>
              </a:rPr>
              <a:t>以</a:t>
            </a:r>
            <a:r>
              <a:rPr kumimoji="1" lang="en-US" altLang="zh-CN" sz="1400" dirty="0">
                <a:solidFill>
                  <a:srgbClr val="FF0000"/>
                </a:solidFill>
              </a:rPr>
              <a:t>multiply</a:t>
            </a:r>
            <a:r>
              <a:rPr kumimoji="1" lang="zh-CN" altLang="en-US" sz="1400" dirty="0">
                <a:solidFill>
                  <a:srgbClr val="FF0000"/>
                </a:solidFill>
              </a:rPr>
              <a:t>方法为例</a:t>
            </a:r>
            <a:endParaRPr lang="zh-CN" altLang="en-US" sz="1400" dirty="0"/>
          </a:p>
        </p:txBody>
      </p:sp>
      <p:sp>
        <p:nvSpPr>
          <p:cNvPr id="14" name="文本框 13">
            <a:extLst>
              <a:ext uri="{FF2B5EF4-FFF2-40B4-BE49-F238E27FC236}">
                <a16:creationId xmlns:a16="http://schemas.microsoft.com/office/drawing/2014/main" id="{E1F5AC45-FB3A-F252-C299-154D187F5860}"/>
              </a:ext>
            </a:extLst>
          </p:cNvPr>
          <p:cNvSpPr txBox="1"/>
          <p:nvPr/>
        </p:nvSpPr>
        <p:spPr>
          <a:xfrm>
            <a:off x="5739313" y="1648239"/>
            <a:ext cx="3139598" cy="307777"/>
          </a:xfrm>
          <a:prstGeom prst="rect">
            <a:avLst/>
          </a:prstGeom>
          <a:noFill/>
        </p:spPr>
        <p:txBody>
          <a:bodyPr wrap="square">
            <a:spAutoFit/>
          </a:bodyPr>
          <a:lstStyle/>
          <a:p>
            <a:r>
              <a:rPr kumimoji="1" lang="zh-CN" altLang="en-US" sz="1400" dirty="0">
                <a:solidFill>
                  <a:srgbClr val="FF0000"/>
                </a:solidFill>
              </a:rPr>
              <a:t>输入</a:t>
            </a:r>
            <a:endParaRPr lang="zh-CN" altLang="en-US" sz="1400" dirty="0"/>
          </a:p>
        </p:txBody>
      </p:sp>
      <p:sp>
        <p:nvSpPr>
          <p:cNvPr id="15" name="文本框 14">
            <a:extLst>
              <a:ext uri="{FF2B5EF4-FFF2-40B4-BE49-F238E27FC236}">
                <a16:creationId xmlns:a16="http://schemas.microsoft.com/office/drawing/2014/main" id="{F619FA51-DB4F-5143-5CE4-65286F51E0C8}"/>
              </a:ext>
            </a:extLst>
          </p:cNvPr>
          <p:cNvSpPr txBox="1"/>
          <p:nvPr/>
        </p:nvSpPr>
        <p:spPr>
          <a:xfrm>
            <a:off x="5522745" y="2932887"/>
            <a:ext cx="3139598" cy="307777"/>
          </a:xfrm>
          <a:prstGeom prst="rect">
            <a:avLst/>
          </a:prstGeom>
          <a:noFill/>
        </p:spPr>
        <p:txBody>
          <a:bodyPr wrap="square">
            <a:spAutoFit/>
          </a:bodyPr>
          <a:lstStyle/>
          <a:p>
            <a:r>
              <a:rPr kumimoji="1" lang="zh-CN" altLang="en-US" sz="1400" dirty="0">
                <a:solidFill>
                  <a:srgbClr val="FF0000"/>
                </a:solidFill>
              </a:rPr>
              <a:t>函数名</a:t>
            </a:r>
            <a:endParaRPr lang="zh-CN" altLang="en-US" sz="1400" dirty="0"/>
          </a:p>
        </p:txBody>
      </p:sp>
      <p:sp>
        <p:nvSpPr>
          <p:cNvPr id="16" name="文本框 13">
            <a:extLst>
              <a:ext uri="{FF2B5EF4-FFF2-40B4-BE49-F238E27FC236}">
                <a16:creationId xmlns:a16="http://schemas.microsoft.com/office/drawing/2014/main" id="{E1F5AC45-FB3A-F252-C299-154D187F5860}"/>
              </a:ext>
            </a:extLst>
          </p:cNvPr>
          <p:cNvSpPr txBox="1"/>
          <p:nvPr/>
        </p:nvSpPr>
        <p:spPr>
          <a:xfrm>
            <a:off x="5522745" y="3218269"/>
            <a:ext cx="3139598" cy="307777"/>
          </a:xfrm>
          <a:prstGeom prst="rect">
            <a:avLst/>
          </a:prstGeom>
          <a:noFill/>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9pPr>
          </a:lstStyle>
          <a:p>
            <a:r>
              <a:rPr kumimoji="1" lang="zh-CN" altLang="en-US" sz="1400" dirty="0">
                <a:solidFill>
                  <a:srgbClr val="FF0000"/>
                </a:solidFill>
              </a:rPr>
              <a:t>输出</a:t>
            </a:r>
            <a:endParaRPr lang="zh-CN" altLang="en-US" sz="1400" dirty="0"/>
          </a:p>
        </p:txBody>
      </p:sp>
      <p:sp>
        <p:nvSpPr>
          <p:cNvPr id="18" name="文本框 17">
            <a:extLst>
              <a:ext uri="{FF2B5EF4-FFF2-40B4-BE49-F238E27FC236}">
                <a16:creationId xmlns:a16="http://schemas.microsoft.com/office/drawing/2014/main" id="{BB4709BD-A9E4-6C27-5329-BB3E11E3B0A7}"/>
              </a:ext>
            </a:extLst>
          </p:cNvPr>
          <p:cNvSpPr txBox="1"/>
          <p:nvPr/>
        </p:nvSpPr>
        <p:spPr>
          <a:xfrm>
            <a:off x="386168" y="4007683"/>
            <a:ext cx="5670395" cy="276999"/>
          </a:xfrm>
          <a:prstGeom prst="rect">
            <a:avLst/>
          </a:prstGeom>
          <a:noFill/>
        </p:spPr>
        <p:txBody>
          <a:bodyPr wrap="square">
            <a:spAutoFit/>
          </a:bodyPr>
          <a:lstStyle/>
          <a:p>
            <a:r>
              <a:rPr kumimoji="1" lang="zh-CN" altLang="en-US" sz="1200" dirty="0">
                <a:solidFill>
                  <a:srgbClr val="FF0000"/>
                </a:solidFill>
              </a:rPr>
              <a:t>部署合约全过程，来看一个例子</a:t>
            </a:r>
            <a:r>
              <a:rPr kumimoji="1" lang="en-US" altLang="zh-CN" sz="1200" dirty="0">
                <a:solidFill>
                  <a:srgbClr val="FF0000"/>
                </a:solidFill>
              </a:rPr>
              <a:t>/demo-tutorial/contracts</a:t>
            </a:r>
            <a:endParaRPr lang="zh-CN" altLang="en-US" sz="1200" dirty="0"/>
          </a:p>
        </p:txBody>
      </p:sp>
    </p:spTree>
    <p:extLst>
      <p:ext uri="{BB962C8B-B14F-4D97-AF65-F5344CB8AC3E}">
        <p14:creationId xmlns:p14="http://schemas.microsoft.com/office/powerpoint/2010/main" val="1399160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33922EE-5B96-468D-98A2-CE019A37C492}"/>
              </a:ext>
            </a:extLst>
          </p:cNvPr>
          <p:cNvSpPr>
            <a:spLocks noGrp="1"/>
          </p:cNvSpPr>
          <p:nvPr>
            <p:ph type="title"/>
          </p:nvPr>
        </p:nvSpPr>
        <p:spPr/>
        <p:txBody>
          <a:bodyPr/>
          <a:lstStyle/>
          <a:p>
            <a:r>
              <a:rPr lang="en-US" altLang="zh-CN" sz="1800" noProof="1">
                <a:sym typeface="+mn-ea"/>
              </a:rPr>
              <a:t>ABI(Application Binary Interface</a:t>
            </a:r>
            <a:r>
              <a:rPr lang="zh-CN" altLang="en-US" sz="1800" noProof="1">
                <a:sym typeface="+mn-ea"/>
              </a:rPr>
              <a:t> 二进制程序接口</a:t>
            </a:r>
            <a:r>
              <a:rPr lang="en-US" altLang="zh-CN" sz="1800" noProof="1">
                <a:sym typeface="+mn-ea"/>
              </a:rPr>
              <a:t>)</a:t>
            </a:r>
            <a:endParaRPr lang="zh-CN" altLang="en-US" sz="1800" noProof="1"/>
          </a:p>
        </p:txBody>
      </p:sp>
      <p:pic>
        <p:nvPicPr>
          <p:cNvPr id="7" name="图片 6">
            <a:extLst>
              <a:ext uri="{FF2B5EF4-FFF2-40B4-BE49-F238E27FC236}">
                <a16:creationId xmlns:a16="http://schemas.microsoft.com/office/drawing/2014/main" id="{DE6FD32F-B3EE-84B6-3911-5BF12C95A959}"/>
              </a:ext>
            </a:extLst>
          </p:cNvPr>
          <p:cNvPicPr>
            <a:picLocks noChangeAspect="1"/>
          </p:cNvPicPr>
          <p:nvPr/>
        </p:nvPicPr>
        <p:blipFill>
          <a:blip r:embed="rId3"/>
          <a:stretch>
            <a:fillRect/>
          </a:stretch>
        </p:blipFill>
        <p:spPr>
          <a:xfrm>
            <a:off x="276391" y="1479508"/>
            <a:ext cx="3132555" cy="2669219"/>
          </a:xfrm>
          <a:prstGeom prst="rect">
            <a:avLst/>
          </a:prstGeom>
        </p:spPr>
      </p:pic>
      <p:pic>
        <p:nvPicPr>
          <p:cNvPr id="8" name="图片 7">
            <a:extLst>
              <a:ext uri="{FF2B5EF4-FFF2-40B4-BE49-F238E27FC236}">
                <a16:creationId xmlns:a16="http://schemas.microsoft.com/office/drawing/2014/main" id="{C7305771-5265-30F9-EFC7-55AD1F42A7CF}"/>
              </a:ext>
            </a:extLst>
          </p:cNvPr>
          <p:cNvPicPr>
            <a:picLocks noChangeAspect="1"/>
          </p:cNvPicPr>
          <p:nvPr/>
        </p:nvPicPr>
        <p:blipFill>
          <a:blip r:embed="rId4"/>
          <a:stretch>
            <a:fillRect/>
          </a:stretch>
        </p:blipFill>
        <p:spPr>
          <a:xfrm>
            <a:off x="3622956" y="2442037"/>
            <a:ext cx="1562100" cy="800100"/>
          </a:xfrm>
          <a:prstGeom prst="rect">
            <a:avLst/>
          </a:prstGeom>
        </p:spPr>
      </p:pic>
      <p:sp>
        <p:nvSpPr>
          <p:cNvPr id="10" name="文本框 9">
            <a:extLst>
              <a:ext uri="{FF2B5EF4-FFF2-40B4-BE49-F238E27FC236}">
                <a16:creationId xmlns:a16="http://schemas.microsoft.com/office/drawing/2014/main" id="{572EE257-4CCC-5173-AD4A-2940E9FA131D}"/>
              </a:ext>
            </a:extLst>
          </p:cNvPr>
          <p:cNvSpPr txBox="1"/>
          <p:nvPr/>
        </p:nvSpPr>
        <p:spPr>
          <a:xfrm>
            <a:off x="3497863" y="2134260"/>
            <a:ext cx="3139598" cy="307777"/>
          </a:xfrm>
          <a:prstGeom prst="rect">
            <a:avLst/>
          </a:prstGeom>
          <a:noFill/>
        </p:spPr>
        <p:txBody>
          <a:bodyPr wrap="square">
            <a:spAutoFit/>
          </a:bodyPr>
          <a:lstStyle/>
          <a:p>
            <a:r>
              <a:rPr kumimoji="1" lang="zh-CN" altLang="en-US" sz="1400" dirty="0">
                <a:solidFill>
                  <a:srgbClr val="FF0000"/>
                </a:solidFill>
              </a:rPr>
              <a:t>生成</a:t>
            </a:r>
            <a:r>
              <a:rPr kumimoji="1" lang="en-US" altLang="zh-CN" sz="1400" dirty="0">
                <a:solidFill>
                  <a:srgbClr val="FF0000"/>
                </a:solidFill>
              </a:rPr>
              <a:t>ABI</a:t>
            </a:r>
            <a:r>
              <a:rPr kumimoji="1" lang="zh-CN" altLang="en-US" sz="1400" dirty="0">
                <a:solidFill>
                  <a:srgbClr val="FF0000"/>
                </a:solidFill>
              </a:rPr>
              <a:t>文件：</a:t>
            </a:r>
            <a:r>
              <a:rPr kumimoji="1" lang="en-US" altLang="zh-CN" sz="1400" dirty="0" err="1">
                <a:solidFill>
                  <a:srgbClr val="FF0000"/>
                </a:solidFill>
              </a:rPr>
              <a:t>xxxx.json</a:t>
            </a:r>
            <a:endParaRPr lang="zh-CN" altLang="en-US" sz="1400" dirty="0"/>
          </a:p>
        </p:txBody>
      </p:sp>
      <p:pic>
        <p:nvPicPr>
          <p:cNvPr id="12" name="图片 11">
            <a:extLst>
              <a:ext uri="{FF2B5EF4-FFF2-40B4-BE49-F238E27FC236}">
                <a16:creationId xmlns:a16="http://schemas.microsoft.com/office/drawing/2014/main" id="{9BDD8AA8-7D38-40D6-519B-65125A16D294}"/>
              </a:ext>
            </a:extLst>
          </p:cNvPr>
          <p:cNvPicPr>
            <a:picLocks noChangeAspect="1"/>
          </p:cNvPicPr>
          <p:nvPr/>
        </p:nvPicPr>
        <p:blipFill>
          <a:blip r:embed="rId5"/>
          <a:stretch>
            <a:fillRect/>
          </a:stretch>
        </p:blipFill>
        <p:spPr>
          <a:xfrm>
            <a:off x="6362250" y="1451401"/>
            <a:ext cx="1561797" cy="2888255"/>
          </a:xfrm>
          <a:prstGeom prst="rect">
            <a:avLst/>
          </a:prstGeom>
        </p:spPr>
      </p:pic>
      <p:sp>
        <p:nvSpPr>
          <p:cNvPr id="4" name="文本框 3">
            <a:extLst>
              <a:ext uri="{FF2B5EF4-FFF2-40B4-BE49-F238E27FC236}">
                <a16:creationId xmlns:a16="http://schemas.microsoft.com/office/drawing/2014/main" id="{DDF5A781-3F9B-ABAB-8D65-B7B0E323015B}"/>
              </a:ext>
            </a:extLst>
          </p:cNvPr>
          <p:cNvSpPr txBox="1"/>
          <p:nvPr/>
        </p:nvSpPr>
        <p:spPr>
          <a:xfrm>
            <a:off x="115437" y="691587"/>
            <a:ext cx="7594600" cy="769441"/>
          </a:xfrm>
          <a:prstGeom prst="rect">
            <a:avLst/>
          </a:prstGeom>
          <a:noFill/>
        </p:spPr>
        <p:txBody>
          <a:bodyPr>
            <a:spAutoFit/>
          </a:bodyPr>
          <a:lstStyle/>
          <a:p>
            <a:r>
              <a:rPr lang="zh-CN" altLang="en-US" sz="1600" b="1" noProof="1">
                <a:latin typeface="+mn-ea"/>
                <a:ea typeface="+mn-ea"/>
              </a:rPr>
              <a:t>第一步：在本地编译和部署合约</a:t>
            </a:r>
          </a:p>
          <a:p>
            <a:pPr>
              <a:buFont typeface="Wingdings" panose="05000000000000000000" charset="0"/>
              <a:buNone/>
            </a:pPr>
            <a:r>
              <a:rPr lang="zh-CN" altLang="en-US" sz="1400" noProof="1">
                <a:latin typeface="微软雅黑" panose="020B0503020204020204" pitchFamily="34" charset="-122"/>
                <a:ea typeface="微软雅黑" panose="020B0503020204020204" pitchFamily="34" charset="-122"/>
              </a:rPr>
              <a:t>根据其字节码部署合约，并获得合约的</a:t>
            </a:r>
            <a:r>
              <a:rPr lang="en-US" altLang="zh-CN" sz="1400" noProof="1">
                <a:latin typeface="微软雅黑" panose="020B0503020204020204" pitchFamily="34" charset="-122"/>
                <a:ea typeface="微软雅黑" panose="020B0503020204020204" pitchFamily="34" charset="-122"/>
              </a:rPr>
              <a:t>ABI</a:t>
            </a:r>
            <a:r>
              <a:rPr lang="zh-CN" altLang="en-US" sz="1400" noProof="1">
                <a:latin typeface="微软雅黑" panose="020B0503020204020204" pitchFamily="34" charset="-122"/>
                <a:ea typeface="微软雅黑" panose="020B0503020204020204" pitchFamily="34" charset="-122"/>
              </a:rPr>
              <a:t>：</a:t>
            </a:r>
            <a:endParaRPr lang="zh-CN" altLang="en-US" sz="1400" noProof="1"/>
          </a:p>
          <a:p>
            <a:pPr>
              <a:buFont typeface="Wingdings" panose="05000000000000000000" charset="0"/>
              <a:buNone/>
            </a:pPr>
            <a:endParaRPr lang="zh-CN" altLang="en-US" sz="1400" noProof="1"/>
          </a:p>
        </p:txBody>
      </p:sp>
      <p:pic>
        <p:nvPicPr>
          <p:cNvPr id="9" name="图片 8">
            <a:extLst>
              <a:ext uri="{FF2B5EF4-FFF2-40B4-BE49-F238E27FC236}">
                <a16:creationId xmlns:a16="http://schemas.microsoft.com/office/drawing/2014/main" id="{736EAE5B-EF66-5DF1-3D7F-5E55E3770023}"/>
              </a:ext>
            </a:extLst>
          </p:cNvPr>
          <p:cNvPicPr>
            <a:picLocks noChangeAspect="1"/>
          </p:cNvPicPr>
          <p:nvPr/>
        </p:nvPicPr>
        <p:blipFill>
          <a:blip r:embed="rId6"/>
          <a:stretch>
            <a:fillRect/>
          </a:stretch>
        </p:blipFill>
        <p:spPr>
          <a:xfrm>
            <a:off x="3380898" y="1908515"/>
            <a:ext cx="3256563" cy="259660"/>
          </a:xfrm>
          <a:prstGeom prst="rect">
            <a:avLst/>
          </a:prstGeom>
        </p:spPr>
      </p:pic>
      <p:sp>
        <p:nvSpPr>
          <p:cNvPr id="17" name="文本框 16">
            <a:extLst>
              <a:ext uri="{FF2B5EF4-FFF2-40B4-BE49-F238E27FC236}">
                <a16:creationId xmlns:a16="http://schemas.microsoft.com/office/drawing/2014/main" id="{96B3B3BF-73A2-3045-E14A-00B7FA0F6BB2}"/>
              </a:ext>
            </a:extLst>
          </p:cNvPr>
          <p:cNvSpPr txBox="1"/>
          <p:nvPr/>
        </p:nvSpPr>
        <p:spPr>
          <a:xfrm>
            <a:off x="3497863" y="1573868"/>
            <a:ext cx="3139598" cy="307777"/>
          </a:xfrm>
          <a:prstGeom prst="rect">
            <a:avLst/>
          </a:prstGeom>
          <a:noFill/>
        </p:spPr>
        <p:txBody>
          <a:bodyPr wrap="square">
            <a:spAutoFit/>
          </a:bodyPr>
          <a:lstStyle/>
          <a:p>
            <a:r>
              <a:rPr kumimoji="1" lang="zh-CN" altLang="en-US" sz="1400" dirty="0">
                <a:solidFill>
                  <a:srgbClr val="FF0000"/>
                </a:solidFill>
              </a:rPr>
              <a:t>编译合约，得到部署的地址</a:t>
            </a:r>
            <a:endParaRPr lang="zh-CN" altLang="en-US" sz="1400" dirty="0"/>
          </a:p>
        </p:txBody>
      </p:sp>
      <p:pic>
        <p:nvPicPr>
          <p:cNvPr id="18" name="图片 17">
            <a:extLst>
              <a:ext uri="{FF2B5EF4-FFF2-40B4-BE49-F238E27FC236}">
                <a16:creationId xmlns:a16="http://schemas.microsoft.com/office/drawing/2014/main" id="{60925504-19E2-5BAF-0C8B-A226BA57DF7C}"/>
              </a:ext>
            </a:extLst>
          </p:cNvPr>
          <p:cNvPicPr>
            <a:picLocks noChangeAspect="1"/>
          </p:cNvPicPr>
          <p:nvPr/>
        </p:nvPicPr>
        <p:blipFill>
          <a:blip r:embed="rId7"/>
          <a:stretch>
            <a:fillRect/>
          </a:stretch>
        </p:blipFill>
        <p:spPr>
          <a:xfrm>
            <a:off x="3768229" y="3633631"/>
            <a:ext cx="1635822" cy="716517"/>
          </a:xfrm>
          <a:prstGeom prst="rect">
            <a:avLst/>
          </a:prstGeom>
        </p:spPr>
      </p:pic>
      <p:sp>
        <p:nvSpPr>
          <p:cNvPr id="19" name="文本框 18">
            <a:extLst>
              <a:ext uri="{FF2B5EF4-FFF2-40B4-BE49-F238E27FC236}">
                <a16:creationId xmlns:a16="http://schemas.microsoft.com/office/drawing/2014/main" id="{FA3CA59E-A81B-139D-E7C6-47732A52FC08}"/>
              </a:ext>
            </a:extLst>
          </p:cNvPr>
          <p:cNvSpPr txBox="1"/>
          <p:nvPr/>
        </p:nvSpPr>
        <p:spPr>
          <a:xfrm>
            <a:off x="3025698" y="3325854"/>
            <a:ext cx="3494798" cy="307777"/>
          </a:xfrm>
          <a:prstGeom prst="rect">
            <a:avLst/>
          </a:prstGeom>
          <a:noFill/>
        </p:spPr>
        <p:txBody>
          <a:bodyPr wrap="square">
            <a:spAutoFit/>
          </a:bodyPr>
          <a:lstStyle/>
          <a:p>
            <a:r>
              <a:rPr kumimoji="1" lang="zh-CN" altLang="en-US" sz="1400" dirty="0">
                <a:solidFill>
                  <a:srgbClr val="FF0000"/>
                </a:solidFill>
              </a:rPr>
              <a:t>将生成的</a:t>
            </a:r>
            <a:r>
              <a:rPr kumimoji="1" lang="en-US" altLang="zh-CN" sz="1400" dirty="0">
                <a:solidFill>
                  <a:srgbClr val="FF0000"/>
                </a:solidFill>
              </a:rPr>
              <a:t>ABI</a:t>
            </a:r>
            <a:r>
              <a:rPr kumimoji="1" lang="zh-CN" altLang="en-US" sz="1400" dirty="0">
                <a:solidFill>
                  <a:srgbClr val="FF0000"/>
                </a:solidFill>
              </a:rPr>
              <a:t>和合约地址迁移到前端工程</a:t>
            </a:r>
            <a:endParaRPr lang="zh-CN" altLang="en-US" sz="1400" dirty="0"/>
          </a:p>
        </p:txBody>
      </p:sp>
    </p:spTree>
    <p:extLst>
      <p:ext uri="{BB962C8B-B14F-4D97-AF65-F5344CB8AC3E}">
        <p14:creationId xmlns:p14="http://schemas.microsoft.com/office/powerpoint/2010/main" val="3501249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B7DECF1-5494-434F-8FB5-32650FAF4FB6}"/>
              </a:ext>
            </a:extLst>
          </p:cNvPr>
          <p:cNvSpPr>
            <a:spLocks noGrp="1"/>
          </p:cNvSpPr>
          <p:nvPr>
            <p:ph type="title"/>
          </p:nvPr>
        </p:nvSpPr>
        <p:spPr/>
        <p:txBody>
          <a:bodyPr/>
          <a:lstStyle/>
          <a:p>
            <a:r>
              <a:rPr lang="zh-CN" altLang="en-US" sz="2135" noProof="1">
                <a:sym typeface="+mn-ea"/>
              </a:rPr>
              <a:t>JavaScript </a:t>
            </a:r>
            <a:r>
              <a:rPr lang="en-US" altLang="zh-CN" sz="2135" noProof="1">
                <a:sym typeface="+mn-ea"/>
              </a:rPr>
              <a:t>API</a:t>
            </a:r>
            <a:r>
              <a:rPr lang="zh-CN" altLang="en-US" sz="2135" noProof="1">
                <a:sym typeface="+mn-ea"/>
              </a:rPr>
              <a:t>（续）</a:t>
            </a:r>
            <a:endParaRPr lang="zh-CN" altLang="en-US" noProof="1"/>
          </a:p>
        </p:txBody>
      </p:sp>
      <p:sp>
        <p:nvSpPr>
          <p:cNvPr id="2" name="矩形 1">
            <a:extLst>
              <a:ext uri="{FF2B5EF4-FFF2-40B4-BE49-F238E27FC236}">
                <a16:creationId xmlns:a16="http://schemas.microsoft.com/office/drawing/2014/main" id="{63F9D110-98BD-D94D-B759-3D6401915139}"/>
              </a:ext>
            </a:extLst>
          </p:cNvPr>
          <p:cNvSpPr/>
          <p:nvPr/>
        </p:nvSpPr>
        <p:spPr>
          <a:xfrm>
            <a:off x="255710" y="2110564"/>
            <a:ext cx="6323509" cy="276999"/>
          </a:xfrm>
          <a:prstGeom prst="rect">
            <a:avLst/>
          </a:prstGeom>
        </p:spPr>
        <p:txBody>
          <a:bodyPr wrap="square">
            <a:spAutoFit/>
          </a:bodyPr>
          <a:lstStyle/>
          <a:p>
            <a:r>
              <a:rPr lang="en" altLang="zh-CN" sz="1200" b="1" dirty="0">
                <a:solidFill>
                  <a:srgbClr val="000080"/>
                </a:solidFill>
                <a:effectLst/>
              </a:rPr>
              <a:t>let </a:t>
            </a:r>
            <a:r>
              <a:rPr lang="en" altLang="zh-CN" sz="1200" b="1" i="1" dirty="0">
                <a:solidFill>
                  <a:srgbClr val="660E7A"/>
                </a:solidFill>
                <a:effectLst/>
              </a:rPr>
              <a:t>web3 </a:t>
            </a:r>
            <a:r>
              <a:rPr lang="en" altLang="zh-CN" sz="1200" dirty="0"/>
              <a:t>= </a:t>
            </a:r>
            <a:r>
              <a:rPr lang="en" altLang="zh-CN" sz="1200" b="1" dirty="0">
                <a:solidFill>
                  <a:srgbClr val="000080"/>
                </a:solidFill>
                <a:effectLst/>
              </a:rPr>
              <a:t>new </a:t>
            </a:r>
            <a:r>
              <a:rPr lang="en" altLang="zh-CN" sz="1200" dirty="0">
                <a:solidFill>
                  <a:srgbClr val="458383"/>
                </a:solidFill>
                <a:effectLst/>
              </a:rPr>
              <a:t>Web3</a:t>
            </a:r>
            <a:r>
              <a:rPr lang="en" altLang="zh-CN" sz="1200" dirty="0"/>
              <a:t>(new Web3.providers.HttpProvider(“http://localhost:</a:t>
            </a:r>
            <a:r>
              <a:rPr lang="en-US" altLang="zh-CN" sz="1200" dirty="0"/>
              <a:t>8</a:t>
            </a:r>
            <a:r>
              <a:rPr lang="en" altLang="zh-CN" sz="1200" dirty="0"/>
              <a:t>545”)</a:t>
            </a:r>
            <a:r>
              <a:rPr lang="en-US" altLang="zh-CN" sz="1200" dirty="0"/>
              <a:t>;</a:t>
            </a:r>
            <a:endParaRPr lang="en" altLang="zh-CN" sz="1200" dirty="0"/>
          </a:p>
        </p:txBody>
      </p:sp>
      <p:sp>
        <p:nvSpPr>
          <p:cNvPr id="4" name="矩形 3">
            <a:extLst>
              <a:ext uri="{FF2B5EF4-FFF2-40B4-BE49-F238E27FC236}">
                <a16:creationId xmlns:a16="http://schemas.microsoft.com/office/drawing/2014/main" id="{027BCD31-DD67-D24F-A300-631D7860AEB9}"/>
              </a:ext>
            </a:extLst>
          </p:cNvPr>
          <p:cNvSpPr/>
          <p:nvPr/>
        </p:nvSpPr>
        <p:spPr>
          <a:xfrm>
            <a:off x="122725" y="703103"/>
            <a:ext cx="6186309" cy="369332"/>
          </a:xfrm>
          <a:prstGeom prst="rect">
            <a:avLst/>
          </a:prstGeom>
        </p:spPr>
        <p:txBody>
          <a:bodyPr wrap="none">
            <a:spAutoFit/>
          </a:bodyPr>
          <a:lstStyle/>
          <a:p>
            <a:r>
              <a:rPr lang="zh-CN" altLang="en-US" noProof="1">
                <a:latin typeface="+mn-ea"/>
                <a:ea typeface="+mn-ea"/>
              </a:rPr>
              <a:t>第二步：在前端初始化合约（假设要调用已经部署的合约）</a:t>
            </a:r>
          </a:p>
        </p:txBody>
      </p:sp>
      <p:sp>
        <p:nvSpPr>
          <p:cNvPr id="10" name="矩形 9">
            <a:extLst>
              <a:ext uri="{FF2B5EF4-FFF2-40B4-BE49-F238E27FC236}">
                <a16:creationId xmlns:a16="http://schemas.microsoft.com/office/drawing/2014/main" id="{494281B0-6CAB-9C4E-82DE-0FCF996DD4DB}"/>
              </a:ext>
            </a:extLst>
          </p:cNvPr>
          <p:cNvSpPr/>
          <p:nvPr/>
        </p:nvSpPr>
        <p:spPr>
          <a:xfrm>
            <a:off x="255710" y="1822340"/>
            <a:ext cx="2020810" cy="307777"/>
          </a:xfrm>
          <a:prstGeom prst="rect">
            <a:avLst/>
          </a:prstGeom>
        </p:spPr>
        <p:txBody>
          <a:bodyPr wrap="none">
            <a:spAutoFit/>
          </a:bodyPr>
          <a:lstStyle/>
          <a:p>
            <a:r>
              <a:rPr lang="en-US" altLang="zh-CN" sz="1400" noProof="1">
                <a:latin typeface="微软雅黑" panose="020B0503020204020204" pitchFamily="34" charset="-122"/>
                <a:ea typeface="微软雅黑" panose="020B0503020204020204" pitchFamily="34" charset="-122"/>
              </a:rPr>
              <a:t>2.1</a:t>
            </a:r>
            <a:r>
              <a:rPr lang="zh-CN" altLang="en-US" sz="1400" noProof="1">
                <a:latin typeface="微软雅黑" panose="020B0503020204020204" pitchFamily="34" charset="-122"/>
                <a:ea typeface="微软雅黑" panose="020B0503020204020204" pitchFamily="34" charset="-122"/>
              </a:rPr>
              <a:t>：初始化</a:t>
            </a:r>
            <a:r>
              <a:rPr lang="en-US" altLang="zh-CN" sz="1400" noProof="1">
                <a:latin typeface="微软雅黑" panose="020B0503020204020204" pitchFamily="34" charset="-122"/>
                <a:ea typeface="微软雅黑" panose="020B0503020204020204" pitchFamily="34" charset="-122"/>
              </a:rPr>
              <a:t>web3</a:t>
            </a:r>
            <a:r>
              <a:rPr lang="zh-CN" altLang="en-US" sz="1400" noProof="1">
                <a:latin typeface="微软雅黑" panose="020B0503020204020204" pitchFamily="34" charset="-122"/>
                <a:ea typeface="微软雅黑" panose="020B0503020204020204" pitchFamily="34" charset="-122"/>
              </a:rPr>
              <a:t>对象</a:t>
            </a:r>
          </a:p>
        </p:txBody>
      </p:sp>
      <p:sp>
        <p:nvSpPr>
          <p:cNvPr id="5" name="文本框 4">
            <a:extLst>
              <a:ext uri="{FF2B5EF4-FFF2-40B4-BE49-F238E27FC236}">
                <a16:creationId xmlns:a16="http://schemas.microsoft.com/office/drawing/2014/main" id="{F2BEDDA5-73AD-8B41-B69D-37F710DA3693}"/>
              </a:ext>
            </a:extLst>
          </p:cNvPr>
          <p:cNvSpPr txBox="1"/>
          <p:nvPr/>
        </p:nvSpPr>
        <p:spPr>
          <a:xfrm>
            <a:off x="3650148" y="1594008"/>
            <a:ext cx="2929071" cy="461665"/>
          </a:xfrm>
          <a:prstGeom prst="rect">
            <a:avLst/>
          </a:prstGeom>
          <a:noFill/>
        </p:spPr>
        <p:txBody>
          <a:bodyPr wrap="square" rtlCol="0">
            <a:spAutoFit/>
          </a:bodyPr>
          <a:lstStyle/>
          <a:p>
            <a:r>
              <a:rPr kumimoji="1" lang="zh-CN" altLang="en-US" sz="1200" dirty="0">
                <a:solidFill>
                  <a:srgbClr val="FF0000"/>
                </a:solidFill>
              </a:rPr>
              <a:t>切换成自己的本地网络，假设此时合约部署在了</a:t>
            </a:r>
            <a:r>
              <a:rPr kumimoji="1" lang="en-US" altLang="zh-CN" sz="1200" dirty="0">
                <a:solidFill>
                  <a:srgbClr val="FF0000"/>
                </a:solidFill>
              </a:rPr>
              <a:t>ganache</a:t>
            </a:r>
            <a:r>
              <a:rPr kumimoji="1" lang="zh-CN" altLang="en-US" sz="1200" dirty="0">
                <a:solidFill>
                  <a:srgbClr val="FF0000"/>
                </a:solidFill>
              </a:rPr>
              <a:t>上</a:t>
            </a:r>
          </a:p>
        </p:txBody>
      </p:sp>
      <p:cxnSp>
        <p:nvCxnSpPr>
          <p:cNvPr id="7" name="直线箭头连接符 6">
            <a:extLst>
              <a:ext uri="{FF2B5EF4-FFF2-40B4-BE49-F238E27FC236}">
                <a16:creationId xmlns:a16="http://schemas.microsoft.com/office/drawing/2014/main" id="{F099E2B0-0B34-1049-9438-826873FBDD1A}"/>
              </a:ext>
            </a:extLst>
          </p:cNvPr>
          <p:cNvCxnSpPr>
            <a:cxnSpLocks/>
          </p:cNvCxnSpPr>
          <p:nvPr/>
        </p:nvCxnSpPr>
        <p:spPr>
          <a:xfrm>
            <a:off x="4659934" y="2055032"/>
            <a:ext cx="0" cy="19261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矩形 15">
            <a:extLst>
              <a:ext uri="{FF2B5EF4-FFF2-40B4-BE49-F238E27FC236}">
                <a16:creationId xmlns:a16="http://schemas.microsoft.com/office/drawing/2014/main" id="{92A5FBC6-4DD3-A847-BCAF-D515417CC6D3}"/>
              </a:ext>
            </a:extLst>
          </p:cNvPr>
          <p:cNvSpPr/>
          <p:nvPr/>
        </p:nvSpPr>
        <p:spPr>
          <a:xfrm>
            <a:off x="245195" y="2596547"/>
            <a:ext cx="2254143" cy="307777"/>
          </a:xfrm>
          <a:prstGeom prst="rect">
            <a:avLst/>
          </a:prstGeom>
        </p:spPr>
        <p:txBody>
          <a:bodyPr wrap="none">
            <a:spAutoFit/>
          </a:bodyPr>
          <a:lstStyle/>
          <a:p>
            <a:r>
              <a:rPr lang="en-US" altLang="zh-CN" sz="1400" noProof="1">
                <a:latin typeface="微软雅黑" panose="020B0503020204020204" pitchFamily="34" charset="-122"/>
                <a:ea typeface="微软雅黑" panose="020B0503020204020204" pitchFamily="34" charset="-122"/>
              </a:rPr>
              <a:t>2.2</a:t>
            </a:r>
            <a:r>
              <a:rPr lang="zh-CN" altLang="en-US" sz="1400" noProof="1">
                <a:latin typeface="微软雅黑" panose="020B0503020204020204" pitchFamily="34" charset="-122"/>
                <a:ea typeface="微软雅黑" panose="020B0503020204020204" pitchFamily="34" charset="-122"/>
              </a:rPr>
              <a:t>：初始化</a:t>
            </a:r>
            <a:r>
              <a:rPr lang="en-US" altLang="zh-CN" sz="1400" noProof="1">
                <a:latin typeface="微软雅黑" panose="020B0503020204020204" pitchFamily="34" charset="-122"/>
                <a:ea typeface="微软雅黑" panose="020B0503020204020204" pitchFamily="34" charset="-122"/>
              </a:rPr>
              <a:t>Contract</a:t>
            </a:r>
            <a:r>
              <a:rPr lang="zh-CN" altLang="en-US" sz="1400" noProof="1">
                <a:latin typeface="微软雅黑" panose="020B0503020204020204" pitchFamily="34" charset="-122"/>
                <a:ea typeface="微软雅黑" panose="020B0503020204020204" pitchFamily="34" charset="-122"/>
              </a:rPr>
              <a:t>对象</a:t>
            </a:r>
          </a:p>
        </p:txBody>
      </p:sp>
      <p:sp>
        <p:nvSpPr>
          <p:cNvPr id="6" name="矩形 5">
            <a:extLst>
              <a:ext uri="{FF2B5EF4-FFF2-40B4-BE49-F238E27FC236}">
                <a16:creationId xmlns:a16="http://schemas.microsoft.com/office/drawing/2014/main" id="{865C6145-B78B-F374-BF00-8BADF39AF625}"/>
              </a:ext>
            </a:extLst>
          </p:cNvPr>
          <p:cNvSpPr/>
          <p:nvPr/>
        </p:nvSpPr>
        <p:spPr>
          <a:xfrm>
            <a:off x="255710" y="1178798"/>
            <a:ext cx="2035237" cy="307777"/>
          </a:xfrm>
          <a:prstGeom prst="rect">
            <a:avLst/>
          </a:prstGeom>
        </p:spPr>
        <p:txBody>
          <a:bodyPr wrap="none">
            <a:spAutoFit/>
          </a:bodyPr>
          <a:lstStyle/>
          <a:p>
            <a:r>
              <a:rPr lang="en-US" altLang="zh-CN" sz="1400" noProof="1">
                <a:latin typeface="微软雅黑" panose="020B0503020204020204" pitchFamily="34" charset="-122"/>
                <a:ea typeface="微软雅黑" panose="020B0503020204020204" pitchFamily="34" charset="-122"/>
              </a:rPr>
              <a:t>2.0</a:t>
            </a:r>
            <a:r>
              <a:rPr lang="zh-CN" altLang="en-US" sz="1400" noProof="1">
                <a:latin typeface="微软雅黑" panose="020B0503020204020204" pitchFamily="34" charset="-122"/>
                <a:ea typeface="微软雅黑" panose="020B0503020204020204" pitchFamily="34" charset="-122"/>
              </a:rPr>
              <a:t>：安装</a:t>
            </a:r>
            <a:r>
              <a:rPr lang="en-US" altLang="zh-CN" sz="1400" noProof="1">
                <a:latin typeface="微软雅黑" panose="020B0503020204020204" pitchFamily="34" charset="-122"/>
                <a:ea typeface="微软雅黑" panose="020B0503020204020204" pitchFamily="34" charset="-122"/>
              </a:rPr>
              <a:t>web3.js</a:t>
            </a:r>
            <a:r>
              <a:rPr lang="zh-CN" altLang="en-US" sz="1400" noProof="1">
                <a:latin typeface="微软雅黑" panose="020B0503020204020204" pitchFamily="34" charset="-122"/>
                <a:ea typeface="微软雅黑" panose="020B0503020204020204" pitchFamily="34" charset="-122"/>
              </a:rPr>
              <a:t>对象</a:t>
            </a:r>
          </a:p>
        </p:txBody>
      </p:sp>
      <p:sp>
        <p:nvSpPr>
          <p:cNvPr id="8" name="矩形 7">
            <a:extLst>
              <a:ext uri="{FF2B5EF4-FFF2-40B4-BE49-F238E27FC236}">
                <a16:creationId xmlns:a16="http://schemas.microsoft.com/office/drawing/2014/main" id="{23556131-7059-F73F-7D72-58B0F96C0B67}"/>
              </a:ext>
            </a:extLst>
          </p:cNvPr>
          <p:cNvSpPr/>
          <p:nvPr/>
        </p:nvSpPr>
        <p:spPr>
          <a:xfrm>
            <a:off x="255710" y="1471632"/>
            <a:ext cx="5160702" cy="276999"/>
          </a:xfrm>
          <a:prstGeom prst="rect">
            <a:avLst/>
          </a:prstGeom>
        </p:spPr>
        <p:txBody>
          <a:bodyPr wrap="square">
            <a:spAutoFit/>
          </a:bodyPr>
          <a:lstStyle/>
          <a:p>
            <a:r>
              <a:rPr lang="en-US" altLang="zh-CN" sz="1200" dirty="0" err="1"/>
              <a:t>npm</a:t>
            </a:r>
            <a:r>
              <a:rPr lang="en-US" altLang="zh-CN" sz="1200" dirty="0"/>
              <a:t> install web3 </a:t>
            </a:r>
            <a:endParaRPr lang="en" altLang="zh-CN" sz="1200" dirty="0"/>
          </a:p>
        </p:txBody>
      </p:sp>
      <p:sp>
        <p:nvSpPr>
          <p:cNvPr id="9" name="矩形 8">
            <a:extLst>
              <a:ext uri="{FF2B5EF4-FFF2-40B4-BE49-F238E27FC236}">
                <a16:creationId xmlns:a16="http://schemas.microsoft.com/office/drawing/2014/main" id="{323C8AA1-7796-B20B-A97F-F2C86E6C3FA8}"/>
              </a:ext>
            </a:extLst>
          </p:cNvPr>
          <p:cNvSpPr/>
          <p:nvPr/>
        </p:nvSpPr>
        <p:spPr>
          <a:xfrm>
            <a:off x="245195" y="2909394"/>
            <a:ext cx="7460934" cy="276999"/>
          </a:xfrm>
          <a:prstGeom prst="rect">
            <a:avLst/>
          </a:prstGeom>
        </p:spPr>
        <p:txBody>
          <a:bodyPr wrap="square">
            <a:spAutoFit/>
          </a:bodyPr>
          <a:lstStyle/>
          <a:p>
            <a:r>
              <a:rPr lang="en" altLang="zh-CN" sz="1200" b="1" dirty="0">
                <a:solidFill>
                  <a:srgbClr val="000080"/>
                </a:solidFill>
                <a:effectLst/>
              </a:rPr>
              <a:t>const </a:t>
            </a:r>
            <a:r>
              <a:rPr lang="en" altLang="zh-CN" sz="1200" b="1" i="1" dirty="0" err="1">
                <a:solidFill>
                  <a:srgbClr val="660E7A"/>
                </a:solidFill>
                <a:effectLst/>
              </a:rPr>
              <a:t>calculatorContract</a:t>
            </a:r>
            <a:r>
              <a:rPr lang="en" altLang="zh-CN" sz="1200" b="1" i="1" dirty="0">
                <a:solidFill>
                  <a:srgbClr val="660E7A"/>
                </a:solidFill>
                <a:effectLst/>
              </a:rPr>
              <a:t> </a:t>
            </a:r>
            <a:r>
              <a:rPr lang="en" altLang="zh-CN" sz="1200" dirty="0"/>
              <a:t>= </a:t>
            </a:r>
            <a:r>
              <a:rPr lang="en" altLang="zh-CN" sz="1200" b="1" dirty="0">
                <a:solidFill>
                  <a:srgbClr val="000080"/>
                </a:solidFill>
                <a:effectLst/>
              </a:rPr>
              <a:t>new </a:t>
            </a:r>
            <a:r>
              <a:rPr lang="en" altLang="zh-CN" sz="1200" b="1" i="1" dirty="0">
                <a:solidFill>
                  <a:srgbClr val="660E7A"/>
                </a:solidFill>
                <a:effectLst/>
              </a:rPr>
              <a:t>web3</a:t>
            </a:r>
            <a:r>
              <a:rPr lang="en" altLang="zh-CN" sz="1200" dirty="0"/>
              <a:t>.eth.Contract(</a:t>
            </a:r>
            <a:r>
              <a:rPr lang="en" altLang="zh-CN" sz="1200" dirty="0" err="1">
                <a:solidFill>
                  <a:srgbClr val="458383"/>
                </a:solidFill>
                <a:effectLst/>
              </a:rPr>
              <a:t>calculatorABI</a:t>
            </a:r>
            <a:r>
              <a:rPr lang="en" altLang="zh-CN" sz="1200" dirty="0"/>
              <a:t>, </a:t>
            </a:r>
            <a:r>
              <a:rPr lang="en" altLang="zh-CN" sz="1200" dirty="0" err="1">
                <a:solidFill>
                  <a:srgbClr val="458383"/>
                </a:solidFill>
                <a:effectLst/>
              </a:rPr>
              <a:t>calculatorAddress</a:t>
            </a:r>
            <a:r>
              <a:rPr lang="en" altLang="zh-CN" sz="1200" dirty="0"/>
              <a:t>);</a:t>
            </a:r>
          </a:p>
        </p:txBody>
      </p:sp>
      <p:sp>
        <p:nvSpPr>
          <p:cNvPr id="15" name="矩形 14">
            <a:extLst>
              <a:ext uri="{FF2B5EF4-FFF2-40B4-BE49-F238E27FC236}">
                <a16:creationId xmlns:a16="http://schemas.microsoft.com/office/drawing/2014/main" id="{434F1D2E-5D19-9918-6B25-AE7387A1337E}"/>
              </a:ext>
            </a:extLst>
          </p:cNvPr>
          <p:cNvSpPr/>
          <p:nvPr/>
        </p:nvSpPr>
        <p:spPr>
          <a:xfrm>
            <a:off x="245195" y="3266256"/>
            <a:ext cx="2970685" cy="307777"/>
          </a:xfrm>
          <a:prstGeom prst="rect">
            <a:avLst/>
          </a:prstGeom>
        </p:spPr>
        <p:txBody>
          <a:bodyPr wrap="none">
            <a:spAutoFit/>
          </a:bodyPr>
          <a:lstStyle/>
          <a:p>
            <a:r>
              <a:rPr lang="en-US" altLang="zh-CN" sz="1400" noProof="1">
                <a:latin typeface="微软雅黑" panose="020B0503020204020204" pitchFamily="34" charset="-122"/>
                <a:ea typeface="微软雅黑" panose="020B0503020204020204" pitchFamily="34" charset="-122"/>
              </a:rPr>
              <a:t>2.3</a:t>
            </a:r>
            <a:r>
              <a:rPr lang="zh-CN" altLang="en-US" sz="1400" noProof="1">
                <a:latin typeface="微软雅黑" panose="020B0503020204020204" pitchFamily="34" charset="-122"/>
                <a:ea typeface="微软雅黑" panose="020B0503020204020204" pitchFamily="34" charset="-122"/>
              </a:rPr>
              <a:t>：通过合约实例来调用合约方法</a:t>
            </a:r>
          </a:p>
        </p:txBody>
      </p:sp>
      <p:sp>
        <p:nvSpPr>
          <p:cNvPr id="17" name="矩形 16">
            <a:extLst>
              <a:ext uri="{FF2B5EF4-FFF2-40B4-BE49-F238E27FC236}">
                <a16:creationId xmlns:a16="http://schemas.microsoft.com/office/drawing/2014/main" id="{9F877AB8-B13A-DA7C-083D-862ECBDB6A28}"/>
              </a:ext>
            </a:extLst>
          </p:cNvPr>
          <p:cNvSpPr/>
          <p:nvPr/>
        </p:nvSpPr>
        <p:spPr>
          <a:xfrm>
            <a:off x="580327" y="4148335"/>
            <a:ext cx="6543779" cy="307777"/>
          </a:xfrm>
          <a:prstGeom prst="rect">
            <a:avLst/>
          </a:prstGeom>
        </p:spPr>
        <p:txBody>
          <a:bodyPr wrap="none">
            <a:spAutoFit/>
          </a:bodyPr>
          <a:lstStyle/>
          <a:p>
            <a:r>
              <a:rPr lang="zh-CN" altLang="en-US" sz="1400" dirty="0">
                <a:solidFill>
                  <a:srgbClr val="FF0000"/>
                </a:solidFill>
              </a:rPr>
              <a:t>更多用法请参考：</a:t>
            </a:r>
            <a:r>
              <a:rPr lang="en" altLang="zh-CN" sz="1400" dirty="0">
                <a:solidFill>
                  <a:srgbClr val="FF0000"/>
                </a:solidFill>
              </a:rPr>
              <a:t> https://web3js.readthedocs.io/</a:t>
            </a:r>
            <a:r>
              <a:rPr lang="en" altLang="zh-CN" sz="1400" dirty="0" err="1">
                <a:solidFill>
                  <a:srgbClr val="FF0000"/>
                </a:solidFill>
              </a:rPr>
              <a:t>en</a:t>
            </a:r>
            <a:r>
              <a:rPr lang="en" altLang="zh-CN" sz="1400" dirty="0">
                <a:solidFill>
                  <a:srgbClr val="FF0000"/>
                </a:solidFill>
              </a:rPr>
              <a:t>/v3.0.0-rc.5/web3-eth-contract.html</a:t>
            </a:r>
            <a:endParaRPr lang="zh-CN" altLang="en-US" sz="1400" dirty="0">
              <a:solidFill>
                <a:srgbClr val="FF0000"/>
              </a:solidFill>
            </a:endParaRPr>
          </a:p>
        </p:txBody>
      </p:sp>
      <p:sp>
        <p:nvSpPr>
          <p:cNvPr id="23" name="文本框 22">
            <a:extLst>
              <a:ext uri="{FF2B5EF4-FFF2-40B4-BE49-F238E27FC236}">
                <a16:creationId xmlns:a16="http://schemas.microsoft.com/office/drawing/2014/main" id="{87EEC81D-8129-1D6A-3DDB-C00B159FE748}"/>
              </a:ext>
            </a:extLst>
          </p:cNvPr>
          <p:cNvSpPr txBox="1"/>
          <p:nvPr/>
        </p:nvSpPr>
        <p:spPr>
          <a:xfrm>
            <a:off x="260901" y="3547359"/>
            <a:ext cx="7182633" cy="276999"/>
          </a:xfrm>
          <a:prstGeom prst="rect">
            <a:avLst/>
          </a:prstGeom>
          <a:noFill/>
        </p:spPr>
        <p:txBody>
          <a:bodyPr wrap="square">
            <a:spAutoFit/>
          </a:bodyPr>
          <a:lstStyle/>
          <a:p>
            <a:r>
              <a:rPr lang="en" altLang="zh-CN" sz="1200" b="1" dirty="0">
                <a:solidFill>
                  <a:srgbClr val="000080"/>
                </a:solidFill>
                <a:effectLst/>
              </a:rPr>
              <a:t>const </a:t>
            </a:r>
            <a:r>
              <a:rPr lang="en" altLang="zh-CN" sz="1200" dirty="0">
                <a:solidFill>
                  <a:srgbClr val="458383"/>
                </a:solidFill>
                <a:effectLst/>
              </a:rPr>
              <a:t>result </a:t>
            </a:r>
            <a:r>
              <a:rPr lang="en" altLang="zh-CN" sz="1200" dirty="0"/>
              <a:t>= </a:t>
            </a:r>
            <a:r>
              <a:rPr lang="en" altLang="zh-CN" sz="1200" b="1" dirty="0">
                <a:solidFill>
                  <a:srgbClr val="000080"/>
                </a:solidFill>
                <a:effectLst/>
              </a:rPr>
              <a:t>await </a:t>
            </a:r>
            <a:r>
              <a:rPr lang="en" altLang="zh-CN" sz="1200" b="1" i="1" dirty="0" err="1">
                <a:solidFill>
                  <a:srgbClr val="660E7A"/>
                </a:solidFill>
                <a:effectLst/>
              </a:rPr>
              <a:t>calculatorContract</a:t>
            </a:r>
            <a:r>
              <a:rPr lang="en" altLang="zh-CN" sz="1200" dirty="0" err="1"/>
              <a:t>.</a:t>
            </a:r>
            <a:r>
              <a:rPr lang="en" altLang="zh-CN" sz="1200" b="1" dirty="0" err="1">
                <a:solidFill>
                  <a:srgbClr val="660E7A"/>
                </a:solidFill>
                <a:effectLst/>
              </a:rPr>
              <a:t>methods</a:t>
            </a:r>
            <a:r>
              <a:rPr lang="en" altLang="zh-CN" sz="1200" dirty="0" err="1"/>
              <a:t>.</a:t>
            </a:r>
            <a:r>
              <a:rPr lang="en" altLang="zh-CN" sz="1200" dirty="0" err="1">
                <a:solidFill>
                  <a:srgbClr val="7A7A43"/>
                </a:solidFill>
                <a:effectLst/>
              </a:rPr>
              <a:t>multiply</a:t>
            </a:r>
            <a:r>
              <a:rPr lang="en" altLang="zh-CN" sz="1200" dirty="0"/>
              <a:t>(</a:t>
            </a:r>
            <a:r>
              <a:rPr lang="en" altLang="zh-CN" sz="1200" dirty="0">
                <a:effectLst/>
              </a:rPr>
              <a:t>a</a:t>
            </a:r>
            <a:r>
              <a:rPr lang="en" altLang="zh-CN" sz="1200" dirty="0"/>
              <a:t>, </a:t>
            </a:r>
            <a:r>
              <a:rPr lang="en" altLang="zh-CN" sz="1200" dirty="0">
                <a:effectLst/>
              </a:rPr>
              <a:t>b</a:t>
            </a:r>
            <a:r>
              <a:rPr lang="en" altLang="zh-CN" sz="1200" dirty="0"/>
              <a:t>).</a:t>
            </a:r>
            <a:r>
              <a:rPr lang="en" altLang="zh-CN" sz="1200" dirty="0">
                <a:solidFill>
                  <a:srgbClr val="7A7A43"/>
                </a:solidFill>
                <a:effectLst/>
              </a:rPr>
              <a:t>call</a:t>
            </a:r>
            <a:r>
              <a:rPr lang="en" altLang="zh-CN" sz="1200" dirty="0"/>
              <a:t>()</a:t>
            </a:r>
            <a:endParaRPr lang="zh-CN" altLang="en-US" sz="1200" dirty="0"/>
          </a:p>
        </p:txBody>
      </p:sp>
      <p:sp>
        <p:nvSpPr>
          <p:cNvPr id="25" name="文本框 24">
            <a:extLst>
              <a:ext uri="{FF2B5EF4-FFF2-40B4-BE49-F238E27FC236}">
                <a16:creationId xmlns:a16="http://schemas.microsoft.com/office/drawing/2014/main" id="{C85CB81F-7FA1-1B3A-F529-FA6D40C5811C}"/>
              </a:ext>
            </a:extLst>
          </p:cNvPr>
          <p:cNvSpPr txBox="1"/>
          <p:nvPr/>
        </p:nvSpPr>
        <p:spPr>
          <a:xfrm>
            <a:off x="255709" y="3743628"/>
            <a:ext cx="7611389" cy="646331"/>
          </a:xfrm>
          <a:prstGeom prst="rect">
            <a:avLst/>
          </a:prstGeom>
          <a:noFill/>
        </p:spPr>
        <p:txBody>
          <a:bodyPr wrap="square">
            <a:spAutoFit/>
          </a:bodyPr>
          <a:lstStyle/>
          <a:p>
            <a:r>
              <a:rPr lang="en" altLang="zh-CN" sz="1200" b="1" dirty="0">
                <a:solidFill>
                  <a:srgbClr val="000080"/>
                </a:solidFill>
                <a:effectLst/>
              </a:rPr>
              <a:t>await </a:t>
            </a:r>
            <a:r>
              <a:rPr lang="en" altLang="zh-CN" sz="1200" b="1" i="1" dirty="0" err="1">
                <a:solidFill>
                  <a:srgbClr val="660E7A"/>
                </a:solidFill>
                <a:effectLst/>
              </a:rPr>
              <a:t>calculatorContract</a:t>
            </a:r>
            <a:r>
              <a:rPr lang="en" altLang="zh-CN" sz="1200" dirty="0" err="1"/>
              <a:t>.</a:t>
            </a:r>
            <a:r>
              <a:rPr lang="en" altLang="zh-CN" sz="1200" b="1" dirty="0" err="1">
                <a:solidFill>
                  <a:srgbClr val="660E7A"/>
                </a:solidFill>
                <a:effectLst/>
              </a:rPr>
              <a:t>methods</a:t>
            </a:r>
            <a:r>
              <a:rPr lang="en" altLang="zh-CN" sz="1200" dirty="0" err="1"/>
              <a:t>.getUserAddressHash</a:t>
            </a:r>
            <a:r>
              <a:rPr lang="en" altLang="zh-CN" sz="1200" dirty="0"/>
              <a:t>().</a:t>
            </a:r>
            <a:r>
              <a:rPr lang="en" altLang="zh-CN" sz="1200" dirty="0">
                <a:solidFill>
                  <a:srgbClr val="7A7A43"/>
                </a:solidFill>
                <a:effectLst/>
              </a:rPr>
              <a:t>send</a:t>
            </a:r>
            <a:r>
              <a:rPr lang="en" altLang="zh-CN" sz="1200" dirty="0"/>
              <a:t>({</a:t>
            </a:r>
            <a:br>
              <a:rPr lang="en" altLang="zh-CN" sz="1200" dirty="0"/>
            </a:br>
            <a:r>
              <a:rPr lang="en" altLang="zh-CN" sz="1200" dirty="0"/>
              <a:t>    </a:t>
            </a:r>
            <a:r>
              <a:rPr lang="en" altLang="zh-CN" sz="1200" b="1" dirty="0">
                <a:solidFill>
                  <a:srgbClr val="660E7A"/>
                </a:solidFill>
                <a:effectLst/>
              </a:rPr>
              <a:t>from</a:t>
            </a:r>
            <a:r>
              <a:rPr lang="en" altLang="zh-CN" sz="1200" dirty="0"/>
              <a:t>: </a:t>
            </a:r>
            <a:r>
              <a:rPr lang="en" altLang="zh-CN" sz="1200" dirty="0">
                <a:solidFill>
                  <a:srgbClr val="458383"/>
                </a:solidFill>
                <a:effectLst/>
              </a:rPr>
              <a:t>accounts</a:t>
            </a:r>
            <a:r>
              <a:rPr lang="en" altLang="zh-CN" sz="1200" dirty="0"/>
              <a:t>[</a:t>
            </a:r>
            <a:r>
              <a:rPr lang="en" altLang="zh-CN" sz="1200" dirty="0">
                <a:solidFill>
                  <a:srgbClr val="0000FF"/>
                </a:solidFill>
                <a:effectLst/>
              </a:rPr>
              <a:t>0</a:t>
            </a:r>
            <a:r>
              <a:rPr lang="en" altLang="zh-CN" sz="1200" dirty="0"/>
              <a:t>]</a:t>
            </a:r>
            <a:br>
              <a:rPr lang="en" altLang="zh-CN" sz="1200" dirty="0"/>
            </a:br>
            <a:r>
              <a:rPr lang="en" altLang="zh-CN" sz="1200" dirty="0"/>
              <a:t>})</a:t>
            </a:r>
            <a:endParaRPr lang="zh-CN" altLang="en-US" sz="1200" dirty="0"/>
          </a:p>
        </p:txBody>
      </p:sp>
      <p:sp>
        <p:nvSpPr>
          <p:cNvPr id="26" name="文本框 25">
            <a:extLst>
              <a:ext uri="{FF2B5EF4-FFF2-40B4-BE49-F238E27FC236}">
                <a16:creationId xmlns:a16="http://schemas.microsoft.com/office/drawing/2014/main" id="{8FE13EF2-F00C-E2DF-4969-6878D78B0B22}"/>
              </a:ext>
            </a:extLst>
          </p:cNvPr>
          <p:cNvSpPr txBox="1"/>
          <p:nvPr/>
        </p:nvSpPr>
        <p:spPr>
          <a:xfrm>
            <a:off x="4659934" y="3547359"/>
            <a:ext cx="2929071" cy="276999"/>
          </a:xfrm>
          <a:prstGeom prst="rect">
            <a:avLst/>
          </a:prstGeom>
          <a:noFill/>
        </p:spPr>
        <p:txBody>
          <a:bodyPr wrap="square" rtlCol="0">
            <a:spAutoFit/>
          </a:bodyPr>
          <a:lstStyle/>
          <a:p>
            <a:r>
              <a:rPr kumimoji="1" lang="en-US" altLang="zh-CN" sz="1200" dirty="0">
                <a:solidFill>
                  <a:srgbClr val="FF0000"/>
                </a:solidFill>
              </a:rPr>
              <a:t>Call</a:t>
            </a:r>
            <a:r>
              <a:rPr kumimoji="1" lang="zh-CN" altLang="en-US" sz="1200" dirty="0">
                <a:solidFill>
                  <a:srgbClr val="FF0000"/>
                </a:solidFill>
              </a:rPr>
              <a:t>和</a:t>
            </a:r>
            <a:r>
              <a:rPr kumimoji="1" lang="en-US" altLang="zh-CN" sz="1200" dirty="0">
                <a:solidFill>
                  <a:srgbClr val="FF0000"/>
                </a:solidFill>
              </a:rPr>
              <a:t>Send</a:t>
            </a:r>
            <a:r>
              <a:rPr kumimoji="1" lang="zh-CN" altLang="en-US" sz="1200" dirty="0">
                <a:solidFill>
                  <a:srgbClr val="FF0000"/>
                </a:solidFill>
              </a:rPr>
              <a:t>有什么区别？</a:t>
            </a:r>
          </a:p>
        </p:txBody>
      </p:sp>
      <p:pic>
        <p:nvPicPr>
          <p:cNvPr id="27" name="图片 26">
            <a:extLst>
              <a:ext uri="{FF2B5EF4-FFF2-40B4-BE49-F238E27FC236}">
                <a16:creationId xmlns:a16="http://schemas.microsoft.com/office/drawing/2014/main" id="{AD51B2C1-1730-FAB2-0646-094A60CEB720}"/>
              </a:ext>
            </a:extLst>
          </p:cNvPr>
          <p:cNvPicPr>
            <a:picLocks noChangeAspect="1"/>
          </p:cNvPicPr>
          <p:nvPr/>
        </p:nvPicPr>
        <p:blipFill>
          <a:blip r:embed="rId3"/>
          <a:stretch>
            <a:fillRect/>
          </a:stretch>
        </p:blipFill>
        <p:spPr>
          <a:xfrm>
            <a:off x="3554410" y="2348943"/>
            <a:ext cx="2959079" cy="63281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CE2FD10-07F1-45F2-95F0-54C64D80C170}"/>
              </a:ext>
            </a:extLst>
          </p:cNvPr>
          <p:cNvSpPr>
            <a:spLocks noGrp="1"/>
          </p:cNvSpPr>
          <p:nvPr>
            <p:ph type="title"/>
          </p:nvPr>
        </p:nvSpPr>
        <p:spPr/>
        <p:txBody>
          <a:bodyPr/>
          <a:lstStyle/>
          <a:p>
            <a:r>
              <a:rPr lang="zh-CN" altLang="en-US" sz="2000" noProof="1">
                <a:sym typeface="+mn-ea"/>
              </a:rPr>
              <a:t>JavaScript API（续）</a:t>
            </a:r>
            <a:endParaRPr lang="zh-CN" altLang="en-US" dirty="0"/>
          </a:p>
        </p:txBody>
      </p:sp>
      <p:sp>
        <p:nvSpPr>
          <p:cNvPr id="4" name="文本框 3">
            <a:extLst>
              <a:ext uri="{FF2B5EF4-FFF2-40B4-BE49-F238E27FC236}">
                <a16:creationId xmlns:a16="http://schemas.microsoft.com/office/drawing/2014/main" id="{9F393D4C-E547-4BFB-97FA-071AD18A78B2}"/>
              </a:ext>
            </a:extLst>
          </p:cNvPr>
          <p:cNvSpPr txBox="1"/>
          <p:nvPr/>
        </p:nvSpPr>
        <p:spPr>
          <a:xfrm>
            <a:off x="150482" y="746500"/>
            <a:ext cx="7722279" cy="584775"/>
          </a:xfrm>
          <a:prstGeom prst="rect">
            <a:avLst/>
          </a:prstGeom>
          <a:noFill/>
        </p:spPr>
        <p:txBody>
          <a:bodyPr wrap="square">
            <a:spAutoFit/>
          </a:bodyPr>
          <a:lstStyle/>
          <a:p>
            <a:pPr algn="just"/>
            <a:r>
              <a:rPr lang="zh-CN" altLang="en-US" sz="1600" b="1" noProof="1">
                <a:solidFill>
                  <a:srgbClr val="FF0000"/>
                </a:solidFill>
                <a:latin typeface="Times New Roman" panose="02020603050405020304" charset="0"/>
                <a:ea typeface="微软雅黑" panose="020B0503020204020204" pitchFamily="34" charset="-122"/>
              </a:rPr>
              <a:t>问题：上述过程中似乎没有涉及到用户的授权，如果我们需要用户在前端授权，如何操作呢？（例如：某个用户向另一个用户</a:t>
            </a:r>
            <a:r>
              <a:rPr lang="en-US" altLang="zh-CN" sz="1600" b="1" noProof="1">
                <a:solidFill>
                  <a:srgbClr val="FF0000"/>
                </a:solidFill>
                <a:latin typeface="Times New Roman" panose="02020603050405020304" charset="0"/>
                <a:ea typeface="微软雅黑" panose="020B0503020204020204" pitchFamily="34" charset="-122"/>
              </a:rPr>
              <a:t>transfer</a:t>
            </a:r>
            <a:r>
              <a:rPr lang="zh-CN" altLang="en-US" sz="1600" b="1" noProof="1">
                <a:solidFill>
                  <a:srgbClr val="FF0000"/>
                </a:solidFill>
                <a:latin typeface="Times New Roman" panose="02020603050405020304" charset="0"/>
                <a:ea typeface="微软雅黑" panose="020B0503020204020204" pitchFamily="34" charset="-122"/>
              </a:rPr>
              <a:t> </a:t>
            </a:r>
            <a:r>
              <a:rPr lang="en-US" altLang="zh-CN" sz="1600" b="1" noProof="1">
                <a:solidFill>
                  <a:srgbClr val="FF0000"/>
                </a:solidFill>
                <a:latin typeface="Times New Roman" panose="02020603050405020304" charset="0"/>
                <a:ea typeface="微软雅黑" panose="020B0503020204020204" pitchFamily="34" charset="-122"/>
              </a:rPr>
              <a:t>Token</a:t>
            </a:r>
            <a:r>
              <a:rPr lang="zh-CN" altLang="en-US" sz="1600" b="1" noProof="1">
                <a:solidFill>
                  <a:srgbClr val="FF0000"/>
                </a:solidFill>
                <a:latin typeface="Times New Roman" panose="02020603050405020304" charset="0"/>
                <a:ea typeface="微软雅黑" panose="020B0503020204020204" pitchFamily="34" charset="-122"/>
              </a:rPr>
              <a:t>）</a:t>
            </a:r>
            <a:endParaRPr lang="zh-CN" altLang="zh-CN" sz="1600" dirty="0"/>
          </a:p>
        </p:txBody>
      </p:sp>
      <p:sp>
        <p:nvSpPr>
          <p:cNvPr id="5" name="AutoShape 2" descr="MetaMask Docs">
            <a:extLst>
              <a:ext uri="{FF2B5EF4-FFF2-40B4-BE49-F238E27FC236}">
                <a16:creationId xmlns:a16="http://schemas.microsoft.com/office/drawing/2014/main" id="{B810ECE1-2FF2-781F-19C1-BB0894409226}"/>
              </a:ext>
            </a:extLst>
          </p:cNvPr>
          <p:cNvSpPr>
            <a:spLocks noChangeAspect="1" noChangeArrowheads="1"/>
          </p:cNvSpPr>
          <p:nvPr/>
        </p:nvSpPr>
        <p:spPr bwMode="auto">
          <a:xfrm>
            <a:off x="3911600" y="2133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MetaMask Docs">
            <a:extLst>
              <a:ext uri="{FF2B5EF4-FFF2-40B4-BE49-F238E27FC236}">
                <a16:creationId xmlns:a16="http://schemas.microsoft.com/office/drawing/2014/main" id="{C79D79D1-4F4A-63A2-774D-E7200D113658}"/>
              </a:ext>
            </a:extLst>
          </p:cNvPr>
          <p:cNvSpPr>
            <a:spLocks noChangeAspect="1" noChangeArrowheads="1"/>
          </p:cNvSpPr>
          <p:nvPr/>
        </p:nvSpPr>
        <p:spPr bwMode="auto">
          <a:xfrm>
            <a:off x="4064000" y="2286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形 10">
            <a:extLst>
              <a:ext uri="{FF2B5EF4-FFF2-40B4-BE49-F238E27FC236}">
                <a16:creationId xmlns:a16="http://schemas.microsoft.com/office/drawing/2014/main" id="{7C4F74C5-B72A-E922-51E9-8EC346C0DD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76346" y="1427637"/>
            <a:ext cx="330200" cy="304800"/>
          </a:xfrm>
          <a:prstGeom prst="rect">
            <a:avLst/>
          </a:prstGeom>
        </p:spPr>
      </p:pic>
      <p:sp>
        <p:nvSpPr>
          <p:cNvPr id="12" name="矩形 11">
            <a:extLst>
              <a:ext uri="{FF2B5EF4-FFF2-40B4-BE49-F238E27FC236}">
                <a16:creationId xmlns:a16="http://schemas.microsoft.com/office/drawing/2014/main" id="{66935522-E7E7-FE98-A51F-94AA5B3E66F4}"/>
              </a:ext>
            </a:extLst>
          </p:cNvPr>
          <p:cNvSpPr/>
          <p:nvPr/>
        </p:nvSpPr>
        <p:spPr>
          <a:xfrm>
            <a:off x="153891" y="1424660"/>
            <a:ext cx="7770909" cy="523220"/>
          </a:xfrm>
          <a:prstGeom prst="rect">
            <a:avLst/>
          </a:prstGeom>
        </p:spPr>
        <p:txBody>
          <a:bodyPr wrap="square">
            <a:spAutoFit/>
          </a:bodyPr>
          <a:lstStyle/>
          <a:p>
            <a:r>
              <a:rPr lang="zh-CN" altLang="en-US" sz="1400" dirty="0"/>
              <a:t>答案：利用钱包（例如</a:t>
            </a:r>
            <a:r>
              <a:rPr lang="en-US" altLang="zh-CN" sz="1400" dirty="0" err="1"/>
              <a:t>Metamask</a:t>
            </a:r>
            <a:r>
              <a:rPr lang="zh-CN" altLang="en-US" sz="1400" dirty="0"/>
              <a:t>         ）。钱包是用户的代理工具，用户将自己的信息存储在浏览器钱包中，</a:t>
            </a:r>
            <a:r>
              <a:rPr lang="en-US" altLang="zh-CN" sz="1400" dirty="0"/>
              <a:t>App</a:t>
            </a:r>
            <a:r>
              <a:rPr lang="zh-CN" altLang="en-US" sz="1400" dirty="0"/>
              <a:t>需要授权的时候可以让小狐狸请求用户的签名和授权。</a:t>
            </a:r>
          </a:p>
        </p:txBody>
      </p:sp>
      <p:pic>
        <p:nvPicPr>
          <p:cNvPr id="13" name="图片 12">
            <a:extLst>
              <a:ext uri="{FF2B5EF4-FFF2-40B4-BE49-F238E27FC236}">
                <a16:creationId xmlns:a16="http://schemas.microsoft.com/office/drawing/2014/main" id="{51ABCA25-4431-1502-F9D4-072477E29FC6}"/>
              </a:ext>
            </a:extLst>
          </p:cNvPr>
          <p:cNvPicPr>
            <a:picLocks noChangeAspect="1"/>
          </p:cNvPicPr>
          <p:nvPr/>
        </p:nvPicPr>
        <p:blipFill>
          <a:blip r:embed="rId4"/>
          <a:stretch>
            <a:fillRect/>
          </a:stretch>
        </p:blipFill>
        <p:spPr>
          <a:xfrm>
            <a:off x="753325" y="2041265"/>
            <a:ext cx="1380389" cy="2366928"/>
          </a:xfrm>
          <a:prstGeom prst="rect">
            <a:avLst/>
          </a:prstGeom>
        </p:spPr>
      </p:pic>
      <p:sp>
        <p:nvSpPr>
          <p:cNvPr id="16" name="文本框 15">
            <a:extLst>
              <a:ext uri="{FF2B5EF4-FFF2-40B4-BE49-F238E27FC236}">
                <a16:creationId xmlns:a16="http://schemas.microsoft.com/office/drawing/2014/main" id="{446336A0-9566-2E25-9145-278E5FEEFEC8}"/>
              </a:ext>
            </a:extLst>
          </p:cNvPr>
          <p:cNvSpPr txBox="1"/>
          <p:nvPr/>
        </p:nvSpPr>
        <p:spPr>
          <a:xfrm>
            <a:off x="5729001" y="1686270"/>
            <a:ext cx="4111082" cy="307777"/>
          </a:xfrm>
          <a:prstGeom prst="rect">
            <a:avLst/>
          </a:prstGeom>
          <a:noFill/>
        </p:spPr>
        <p:txBody>
          <a:bodyPr wrap="square">
            <a:spAutoFit/>
          </a:bodyPr>
          <a:lstStyle/>
          <a:p>
            <a:r>
              <a:rPr lang="zh-CN" altLang="en-US" sz="1400" dirty="0"/>
              <a:t>https://docs.metamask.io</a:t>
            </a:r>
          </a:p>
        </p:txBody>
      </p:sp>
      <p:pic>
        <p:nvPicPr>
          <p:cNvPr id="17" name="图片 16">
            <a:extLst>
              <a:ext uri="{FF2B5EF4-FFF2-40B4-BE49-F238E27FC236}">
                <a16:creationId xmlns:a16="http://schemas.microsoft.com/office/drawing/2014/main" id="{E0AC5496-5BF0-2FBD-A1A0-C62B273809FA}"/>
              </a:ext>
            </a:extLst>
          </p:cNvPr>
          <p:cNvPicPr>
            <a:picLocks noChangeAspect="1"/>
          </p:cNvPicPr>
          <p:nvPr/>
        </p:nvPicPr>
        <p:blipFill>
          <a:blip r:embed="rId5"/>
          <a:stretch>
            <a:fillRect/>
          </a:stretch>
        </p:blipFill>
        <p:spPr>
          <a:xfrm>
            <a:off x="2429923" y="2041265"/>
            <a:ext cx="2944965" cy="2231546"/>
          </a:xfrm>
          <a:prstGeom prst="rect">
            <a:avLst/>
          </a:prstGeom>
        </p:spPr>
      </p:pic>
      <p:sp>
        <p:nvSpPr>
          <p:cNvPr id="18" name="文本框 17">
            <a:extLst>
              <a:ext uri="{FF2B5EF4-FFF2-40B4-BE49-F238E27FC236}">
                <a16:creationId xmlns:a16="http://schemas.microsoft.com/office/drawing/2014/main" id="{F84784B1-3FB3-EAF2-94C4-E285312D0924}"/>
              </a:ext>
            </a:extLst>
          </p:cNvPr>
          <p:cNvSpPr txBox="1"/>
          <p:nvPr/>
        </p:nvSpPr>
        <p:spPr>
          <a:xfrm>
            <a:off x="4538341" y="2070230"/>
            <a:ext cx="2929071" cy="461665"/>
          </a:xfrm>
          <a:prstGeom prst="rect">
            <a:avLst/>
          </a:prstGeom>
          <a:noFill/>
        </p:spPr>
        <p:txBody>
          <a:bodyPr wrap="square" rtlCol="0">
            <a:spAutoFit/>
          </a:bodyPr>
          <a:lstStyle/>
          <a:p>
            <a:r>
              <a:rPr kumimoji="1" lang="zh-CN" altLang="en-US" sz="1200" dirty="0">
                <a:solidFill>
                  <a:srgbClr val="FF0000"/>
                </a:solidFill>
              </a:rPr>
              <a:t>如何在前端连接小狐狸？来看一个例子：</a:t>
            </a:r>
            <a:r>
              <a:rPr kumimoji="1" lang="en-US" altLang="zh-CN" sz="1200" dirty="0">
                <a:solidFill>
                  <a:srgbClr val="FF0000"/>
                </a:solidFill>
              </a:rPr>
              <a:t>/demo-tutorial/frontend</a:t>
            </a:r>
            <a:endParaRPr kumimoji="1" lang="zh-CN" altLang="en-US" sz="1200" dirty="0">
              <a:solidFill>
                <a:srgbClr val="FF0000"/>
              </a:solidFill>
            </a:endParaRPr>
          </a:p>
        </p:txBody>
      </p:sp>
    </p:spTree>
    <p:extLst>
      <p:ext uri="{BB962C8B-B14F-4D97-AF65-F5344CB8AC3E}">
        <p14:creationId xmlns:p14="http://schemas.microsoft.com/office/powerpoint/2010/main" val="41566109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CE2FD10-07F1-45F2-95F0-54C64D80C170}"/>
              </a:ext>
            </a:extLst>
          </p:cNvPr>
          <p:cNvSpPr>
            <a:spLocks noGrp="1"/>
          </p:cNvSpPr>
          <p:nvPr>
            <p:ph type="title"/>
          </p:nvPr>
        </p:nvSpPr>
        <p:spPr/>
        <p:txBody>
          <a:bodyPr/>
          <a:lstStyle/>
          <a:p>
            <a:r>
              <a:rPr lang="zh-CN" altLang="en-US" sz="2000" noProof="1">
                <a:sym typeface="+mn-ea"/>
              </a:rPr>
              <a:t>JavaScript API（续）</a:t>
            </a:r>
            <a:endParaRPr lang="zh-CN" altLang="en-US" dirty="0"/>
          </a:p>
        </p:txBody>
      </p:sp>
      <p:sp>
        <p:nvSpPr>
          <p:cNvPr id="4" name="文本框 3">
            <a:extLst>
              <a:ext uri="{FF2B5EF4-FFF2-40B4-BE49-F238E27FC236}">
                <a16:creationId xmlns:a16="http://schemas.microsoft.com/office/drawing/2014/main" id="{9F393D4C-E547-4BFB-97FA-071AD18A78B2}"/>
              </a:ext>
            </a:extLst>
          </p:cNvPr>
          <p:cNvSpPr txBox="1"/>
          <p:nvPr/>
        </p:nvSpPr>
        <p:spPr>
          <a:xfrm>
            <a:off x="150482" y="746500"/>
            <a:ext cx="7722279" cy="338554"/>
          </a:xfrm>
          <a:prstGeom prst="rect">
            <a:avLst/>
          </a:prstGeom>
          <a:noFill/>
        </p:spPr>
        <p:txBody>
          <a:bodyPr wrap="square">
            <a:spAutoFit/>
          </a:bodyPr>
          <a:lstStyle/>
          <a:p>
            <a:pPr algn="just"/>
            <a:r>
              <a:rPr lang="zh-CN" altLang="en-US" sz="1600" b="1" noProof="1">
                <a:latin typeface="+mn-ea"/>
                <a:ea typeface="+mn-ea"/>
              </a:rPr>
              <a:t>第三步：</a:t>
            </a:r>
            <a:r>
              <a:rPr lang="zh-CN" altLang="en-US" sz="1600" dirty="0"/>
              <a:t>利用</a:t>
            </a:r>
            <a:r>
              <a:rPr lang="en-US" altLang="zh-CN" sz="1600" dirty="0"/>
              <a:t>Web3.js</a:t>
            </a:r>
            <a:r>
              <a:rPr lang="zh-CN" altLang="en-US" sz="1600" dirty="0"/>
              <a:t>使用</a:t>
            </a:r>
            <a:r>
              <a:rPr lang="en-US" altLang="zh-CN" sz="1600" dirty="0" err="1"/>
              <a:t>Metamask</a:t>
            </a:r>
            <a:r>
              <a:rPr lang="zh-CN" altLang="en-US" sz="1600" dirty="0"/>
              <a:t>提供的</a:t>
            </a:r>
            <a:r>
              <a:rPr lang="en-US" altLang="zh-CN" sz="1600" dirty="0"/>
              <a:t>Provider</a:t>
            </a:r>
            <a:r>
              <a:rPr lang="zh-CN" altLang="en-US" sz="1600" dirty="0"/>
              <a:t>，发起交易并获取用户的签名</a:t>
            </a:r>
            <a:endParaRPr lang="zh-CN" altLang="zh-CN" sz="1600" dirty="0"/>
          </a:p>
        </p:txBody>
      </p:sp>
      <p:sp>
        <p:nvSpPr>
          <p:cNvPr id="5" name="AutoShape 2" descr="MetaMask Docs">
            <a:extLst>
              <a:ext uri="{FF2B5EF4-FFF2-40B4-BE49-F238E27FC236}">
                <a16:creationId xmlns:a16="http://schemas.microsoft.com/office/drawing/2014/main" id="{B810ECE1-2FF2-781F-19C1-BB0894409226}"/>
              </a:ext>
            </a:extLst>
          </p:cNvPr>
          <p:cNvSpPr>
            <a:spLocks noChangeAspect="1" noChangeArrowheads="1"/>
          </p:cNvSpPr>
          <p:nvPr/>
        </p:nvSpPr>
        <p:spPr bwMode="auto">
          <a:xfrm>
            <a:off x="3911600" y="2133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MetaMask Docs">
            <a:extLst>
              <a:ext uri="{FF2B5EF4-FFF2-40B4-BE49-F238E27FC236}">
                <a16:creationId xmlns:a16="http://schemas.microsoft.com/office/drawing/2014/main" id="{C79D79D1-4F4A-63A2-774D-E7200D113658}"/>
              </a:ext>
            </a:extLst>
          </p:cNvPr>
          <p:cNvSpPr>
            <a:spLocks noChangeAspect="1" noChangeArrowheads="1"/>
          </p:cNvSpPr>
          <p:nvPr/>
        </p:nvSpPr>
        <p:spPr bwMode="auto">
          <a:xfrm>
            <a:off x="4064000" y="2286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文本框 17">
            <a:extLst>
              <a:ext uri="{FF2B5EF4-FFF2-40B4-BE49-F238E27FC236}">
                <a16:creationId xmlns:a16="http://schemas.microsoft.com/office/drawing/2014/main" id="{F84784B1-3FB3-EAF2-94C4-E285312D0924}"/>
              </a:ext>
            </a:extLst>
          </p:cNvPr>
          <p:cNvSpPr txBox="1"/>
          <p:nvPr/>
        </p:nvSpPr>
        <p:spPr>
          <a:xfrm>
            <a:off x="4832178" y="1049858"/>
            <a:ext cx="2929071" cy="461665"/>
          </a:xfrm>
          <a:prstGeom prst="rect">
            <a:avLst/>
          </a:prstGeom>
          <a:noFill/>
        </p:spPr>
        <p:txBody>
          <a:bodyPr wrap="square" rtlCol="0">
            <a:spAutoFit/>
          </a:bodyPr>
          <a:lstStyle/>
          <a:p>
            <a:r>
              <a:rPr kumimoji="1" lang="zh-CN" altLang="en-US" sz="1200" dirty="0">
                <a:solidFill>
                  <a:srgbClr val="FF0000"/>
                </a:solidFill>
              </a:rPr>
              <a:t>如何发起交易并获取用户签名授权？来看一个例子：</a:t>
            </a:r>
            <a:r>
              <a:rPr kumimoji="1" lang="en-US" altLang="zh-CN" sz="1200" dirty="0">
                <a:solidFill>
                  <a:srgbClr val="FF0000"/>
                </a:solidFill>
              </a:rPr>
              <a:t>/demo-tutorial/frontend</a:t>
            </a:r>
            <a:endParaRPr kumimoji="1" lang="zh-CN" altLang="en-US" sz="1200" dirty="0">
              <a:solidFill>
                <a:srgbClr val="FF0000"/>
              </a:solidFill>
            </a:endParaRPr>
          </a:p>
        </p:txBody>
      </p:sp>
      <p:pic>
        <p:nvPicPr>
          <p:cNvPr id="9" name="图片 8">
            <a:extLst>
              <a:ext uri="{FF2B5EF4-FFF2-40B4-BE49-F238E27FC236}">
                <a16:creationId xmlns:a16="http://schemas.microsoft.com/office/drawing/2014/main" id="{9EAE3F44-F1C7-135C-FA50-7FBF73566564}"/>
              </a:ext>
            </a:extLst>
          </p:cNvPr>
          <p:cNvPicPr>
            <a:picLocks noChangeAspect="1"/>
          </p:cNvPicPr>
          <p:nvPr/>
        </p:nvPicPr>
        <p:blipFill>
          <a:blip r:embed="rId2"/>
          <a:stretch>
            <a:fillRect/>
          </a:stretch>
        </p:blipFill>
        <p:spPr>
          <a:xfrm>
            <a:off x="105318" y="2227966"/>
            <a:ext cx="4747121" cy="1918915"/>
          </a:xfrm>
          <a:prstGeom prst="rect">
            <a:avLst/>
          </a:prstGeom>
        </p:spPr>
      </p:pic>
      <p:sp>
        <p:nvSpPr>
          <p:cNvPr id="15" name="文本框 14">
            <a:extLst>
              <a:ext uri="{FF2B5EF4-FFF2-40B4-BE49-F238E27FC236}">
                <a16:creationId xmlns:a16="http://schemas.microsoft.com/office/drawing/2014/main" id="{881D7F76-C86A-1FF5-787E-E06EB8FBE929}"/>
              </a:ext>
            </a:extLst>
          </p:cNvPr>
          <p:cNvSpPr txBox="1"/>
          <p:nvPr/>
        </p:nvSpPr>
        <p:spPr>
          <a:xfrm>
            <a:off x="105318" y="1756091"/>
            <a:ext cx="4111082" cy="276999"/>
          </a:xfrm>
          <a:prstGeom prst="rect">
            <a:avLst/>
          </a:prstGeom>
          <a:noFill/>
        </p:spPr>
        <p:txBody>
          <a:bodyPr wrap="square">
            <a:spAutoFit/>
          </a:bodyPr>
          <a:lstStyle/>
          <a:p>
            <a:r>
              <a:rPr lang="en" altLang="zh-CN" sz="1200" b="1" dirty="0">
                <a:solidFill>
                  <a:srgbClr val="000080"/>
                </a:solidFill>
                <a:effectLst/>
              </a:rPr>
              <a:t>let </a:t>
            </a:r>
            <a:r>
              <a:rPr lang="en" altLang="zh-CN" sz="1200" b="1" i="1" dirty="0">
                <a:solidFill>
                  <a:srgbClr val="660E7A"/>
                </a:solidFill>
                <a:effectLst/>
              </a:rPr>
              <a:t>web3 </a:t>
            </a:r>
            <a:r>
              <a:rPr lang="en" altLang="zh-CN" sz="1200" dirty="0"/>
              <a:t>= </a:t>
            </a:r>
            <a:r>
              <a:rPr lang="en" altLang="zh-CN" sz="1200" b="1" dirty="0">
                <a:solidFill>
                  <a:srgbClr val="000080"/>
                </a:solidFill>
                <a:effectLst/>
              </a:rPr>
              <a:t>new </a:t>
            </a:r>
            <a:r>
              <a:rPr lang="en" altLang="zh-CN" sz="1200" dirty="0">
                <a:solidFill>
                  <a:srgbClr val="458383"/>
                </a:solidFill>
                <a:effectLst/>
              </a:rPr>
              <a:t>Web3</a:t>
            </a:r>
            <a:r>
              <a:rPr lang="en" altLang="zh-CN" sz="1200" dirty="0"/>
              <a:t>(</a:t>
            </a:r>
            <a:r>
              <a:rPr lang="en" altLang="zh-CN" sz="1200" b="1" i="1" dirty="0">
                <a:solidFill>
                  <a:srgbClr val="660E7A"/>
                </a:solidFill>
                <a:effectLst/>
              </a:rPr>
              <a:t>window</a:t>
            </a:r>
            <a:r>
              <a:rPr lang="en" altLang="zh-CN" sz="1200" dirty="0"/>
              <a:t>.web3.currentProvider)</a:t>
            </a:r>
            <a:endParaRPr lang="zh-CN" altLang="en-US" sz="1200" dirty="0"/>
          </a:p>
        </p:txBody>
      </p:sp>
      <p:sp>
        <p:nvSpPr>
          <p:cNvPr id="20" name="文本框 19">
            <a:extLst>
              <a:ext uri="{FF2B5EF4-FFF2-40B4-BE49-F238E27FC236}">
                <a16:creationId xmlns:a16="http://schemas.microsoft.com/office/drawing/2014/main" id="{922307D1-B94F-57AB-D2BF-7DD0824325DC}"/>
              </a:ext>
            </a:extLst>
          </p:cNvPr>
          <p:cNvSpPr txBox="1"/>
          <p:nvPr/>
        </p:nvSpPr>
        <p:spPr>
          <a:xfrm>
            <a:off x="106769" y="1098609"/>
            <a:ext cx="4111082" cy="646331"/>
          </a:xfrm>
          <a:prstGeom prst="rect">
            <a:avLst/>
          </a:prstGeom>
          <a:noFill/>
        </p:spPr>
        <p:txBody>
          <a:bodyPr wrap="square">
            <a:spAutoFit/>
          </a:bodyPr>
          <a:lstStyle/>
          <a:p>
            <a:r>
              <a:rPr lang="en-US" altLang="zh-CN" sz="1200" dirty="0" err="1"/>
              <a:t>Metamask</a:t>
            </a:r>
            <a:r>
              <a:rPr lang="zh-CN" altLang="en-US" sz="1200" dirty="0"/>
              <a:t>在安装后，会在浏览器</a:t>
            </a:r>
            <a:r>
              <a:rPr lang="en-US" altLang="zh-CN" sz="1200" dirty="0"/>
              <a:t>window</a:t>
            </a:r>
            <a:r>
              <a:rPr lang="zh-CN" altLang="en-US" sz="1200" dirty="0"/>
              <a:t>对象中注入</a:t>
            </a:r>
            <a:r>
              <a:rPr lang="en-US" altLang="zh-CN" sz="1200" dirty="0" err="1"/>
              <a:t>ethereum</a:t>
            </a:r>
            <a:r>
              <a:rPr lang="zh-CN" altLang="en-US" sz="1200" dirty="0"/>
              <a:t>对象和</a:t>
            </a:r>
            <a:r>
              <a:rPr lang="en-US" altLang="zh-CN" sz="1200" dirty="0"/>
              <a:t>web3</a:t>
            </a:r>
            <a:r>
              <a:rPr lang="zh-CN" altLang="en-US" sz="1200" dirty="0"/>
              <a:t>对象，我们可以直接使用</a:t>
            </a:r>
            <a:r>
              <a:rPr lang="en-US" altLang="zh-CN" sz="1200" dirty="0"/>
              <a:t>web3</a:t>
            </a:r>
            <a:r>
              <a:rPr lang="zh-CN" altLang="en-US" sz="1200" dirty="0"/>
              <a:t>对象提供的</a:t>
            </a:r>
            <a:r>
              <a:rPr lang="en-US" altLang="zh-CN" sz="1200" dirty="0"/>
              <a:t>Provider</a:t>
            </a:r>
            <a:r>
              <a:rPr lang="zh-CN" altLang="en-US" sz="1200" dirty="0"/>
              <a:t>来构建与区块链的</a:t>
            </a:r>
            <a:r>
              <a:rPr lang="en-US" altLang="zh-CN" sz="1200" dirty="0"/>
              <a:t>RPC</a:t>
            </a:r>
            <a:r>
              <a:rPr lang="zh-CN" altLang="en-US" sz="1200" dirty="0"/>
              <a:t>连接。</a:t>
            </a:r>
          </a:p>
        </p:txBody>
      </p:sp>
      <p:pic>
        <p:nvPicPr>
          <p:cNvPr id="2" name="图片 1">
            <a:extLst>
              <a:ext uri="{FF2B5EF4-FFF2-40B4-BE49-F238E27FC236}">
                <a16:creationId xmlns:a16="http://schemas.microsoft.com/office/drawing/2014/main" id="{9FCEE03D-53A2-8074-308F-5770176894E6}"/>
              </a:ext>
            </a:extLst>
          </p:cNvPr>
          <p:cNvPicPr>
            <a:picLocks noChangeAspect="1"/>
          </p:cNvPicPr>
          <p:nvPr/>
        </p:nvPicPr>
        <p:blipFill>
          <a:blip r:embed="rId3"/>
          <a:stretch>
            <a:fillRect/>
          </a:stretch>
        </p:blipFill>
        <p:spPr>
          <a:xfrm>
            <a:off x="3456413" y="1554476"/>
            <a:ext cx="3254441" cy="1918915"/>
          </a:xfrm>
          <a:prstGeom prst="rect">
            <a:avLst/>
          </a:prstGeom>
        </p:spPr>
      </p:pic>
      <p:pic>
        <p:nvPicPr>
          <p:cNvPr id="21" name="图片 20">
            <a:extLst>
              <a:ext uri="{FF2B5EF4-FFF2-40B4-BE49-F238E27FC236}">
                <a16:creationId xmlns:a16="http://schemas.microsoft.com/office/drawing/2014/main" id="{87F39982-D82A-C987-E27E-D5DE39AF3F5C}"/>
              </a:ext>
            </a:extLst>
          </p:cNvPr>
          <p:cNvPicPr>
            <a:picLocks noChangeAspect="1"/>
          </p:cNvPicPr>
          <p:nvPr/>
        </p:nvPicPr>
        <p:blipFill>
          <a:blip r:embed="rId4"/>
          <a:stretch>
            <a:fillRect/>
          </a:stretch>
        </p:blipFill>
        <p:spPr>
          <a:xfrm>
            <a:off x="6148420" y="1894590"/>
            <a:ext cx="1430089" cy="2527759"/>
          </a:xfrm>
          <a:prstGeom prst="rect">
            <a:avLst/>
          </a:prstGeom>
        </p:spPr>
      </p:pic>
    </p:spTree>
    <p:extLst>
      <p:ext uri="{BB962C8B-B14F-4D97-AF65-F5344CB8AC3E}">
        <p14:creationId xmlns:p14="http://schemas.microsoft.com/office/powerpoint/2010/main" val="2614404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CE2FD10-07F1-45F2-95F0-54C64D80C170}"/>
              </a:ext>
            </a:extLst>
          </p:cNvPr>
          <p:cNvSpPr>
            <a:spLocks noGrp="1"/>
          </p:cNvSpPr>
          <p:nvPr>
            <p:ph type="title"/>
          </p:nvPr>
        </p:nvSpPr>
        <p:spPr/>
        <p:txBody>
          <a:bodyPr/>
          <a:lstStyle/>
          <a:p>
            <a:r>
              <a:rPr lang="en-US" altLang="zh-CN" sz="2000" noProof="1">
                <a:sym typeface="+mn-ea"/>
              </a:rPr>
              <a:t>Send</a:t>
            </a:r>
            <a:r>
              <a:rPr lang="zh-CN" altLang="en-US" sz="2000" noProof="1">
                <a:sym typeface="+mn-ea"/>
              </a:rPr>
              <a:t>和</a:t>
            </a:r>
            <a:r>
              <a:rPr lang="en-US" altLang="zh-CN" sz="2000" noProof="1">
                <a:sym typeface="+mn-ea"/>
              </a:rPr>
              <a:t>Call</a:t>
            </a:r>
            <a:r>
              <a:rPr lang="zh-CN" altLang="en-US" sz="2000" noProof="1">
                <a:sym typeface="+mn-ea"/>
              </a:rPr>
              <a:t>的区别</a:t>
            </a:r>
            <a:endParaRPr lang="zh-CN" altLang="en-US" dirty="0"/>
          </a:p>
        </p:txBody>
      </p:sp>
      <p:pic>
        <p:nvPicPr>
          <p:cNvPr id="6" name="图片 5">
            <a:extLst>
              <a:ext uri="{FF2B5EF4-FFF2-40B4-BE49-F238E27FC236}">
                <a16:creationId xmlns:a16="http://schemas.microsoft.com/office/drawing/2014/main" id="{F38B10CC-B26B-56D2-9AA8-A5BE33FCBCBD}"/>
              </a:ext>
            </a:extLst>
          </p:cNvPr>
          <p:cNvPicPr>
            <a:picLocks noChangeAspect="1"/>
          </p:cNvPicPr>
          <p:nvPr/>
        </p:nvPicPr>
        <p:blipFill>
          <a:blip r:embed="rId2"/>
          <a:stretch>
            <a:fillRect/>
          </a:stretch>
        </p:blipFill>
        <p:spPr>
          <a:xfrm>
            <a:off x="0" y="767265"/>
            <a:ext cx="5241073" cy="432060"/>
          </a:xfrm>
          <a:prstGeom prst="rect">
            <a:avLst/>
          </a:prstGeom>
        </p:spPr>
      </p:pic>
      <p:pic>
        <p:nvPicPr>
          <p:cNvPr id="8" name="图片 7">
            <a:extLst>
              <a:ext uri="{FF2B5EF4-FFF2-40B4-BE49-F238E27FC236}">
                <a16:creationId xmlns:a16="http://schemas.microsoft.com/office/drawing/2014/main" id="{AB37A82C-5415-A6F7-E18D-3D474570E6EC}"/>
              </a:ext>
            </a:extLst>
          </p:cNvPr>
          <p:cNvPicPr>
            <a:picLocks noChangeAspect="1"/>
          </p:cNvPicPr>
          <p:nvPr/>
        </p:nvPicPr>
        <p:blipFill>
          <a:blip r:embed="rId3"/>
          <a:stretch>
            <a:fillRect/>
          </a:stretch>
        </p:blipFill>
        <p:spPr>
          <a:xfrm>
            <a:off x="73721" y="1288230"/>
            <a:ext cx="5299203" cy="1217078"/>
          </a:xfrm>
          <a:prstGeom prst="rect">
            <a:avLst/>
          </a:prstGeom>
        </p:spPr>
      </p:pic>
      <p:sp>
        <p:nvSpPr>
          <p:cNvPr id="10" name="文本框 9">
            <a:extLst>
              <a:ext uri="{FF2B5EF4-FFF2-40B4-BE49-F238E27FC236}">
                <a16:creationId xmlns:a16="http://schemas.microsoft.com/office/drawing/2014/main" id="{BC84B133-C888-DD0D-E394-FAD1706E6758}"/>
              </a:ext>
            </a:extLst>
          </p:cNvPr>
          <p:cNvSpPr txBox="1"/>
          <p:nvPr/>
        </p:nvSpPr>
        <p:spPr>
          <a:xfrm>
            <a:off x="5300546" y="767265"/>
            <a:ext cx="2929071" cy="276999"/>
          </a:xfrm>
          <a:prstGeom prst="rect">
            <a:avLst/>
          </a:prstGeom>
          <a:noFill/>
        </p:spPr>
        <p:txBody>
          <a:bodyPr wrap="square" rtlCol="0">
            <a:spAutoFit/>
          </a:bodyPr>
          <a:lstStyle/>
          <a:p>
            <a:r>
              <a:rPr kumimoji="1" lang="zh-CN" altLang="en-US" sz="1200" dirty="0">
                <a:solidFill>
                  <a:srgbClr val="FF0000"/>
                </a:solidFill>
              </a:rPr>
              <a:t>来看一个例子：</a:t>
            </a:r>
            <a:r>
              <a:rPr kumimoji="1" lang="en-US" altLang="zh-CN" sz="1200" dirty="0">
                <a:solidFill>
                  <a:srgbClr val="FF0000"/>
                </a:solidFill>
              </a:rPr>
              <a:t>/frontend/demo-tutorial</a:t>
            </a:r>
            <a:endParaRPr kumimoji="1" lang="zh-CN" altLang="en-US" sz="1200" dirty="0">
              <a:solidFill>
                <a:srgbClr val="FF0000"/>
              </a:solidFill>
            </a:endParaRPr>
          </a:p>
        </p:txBody>
      </p:sp>
      <p:sp>
        <p:nvSpPr>
          <p:cNvPr id="11" name="文本框 10">
            <a:extLst>
              <a:ext uri="{FF2B5EF4-FFF2-40B4-BE49-F238E27FC236}">
                <a16:creationId xmlns:a16="http://schemas.microsoft.com/office/drawing/2014/main" id="{D8666507-B85D-3235-E677-FF58C361F956}"/>
              </a:ext>
            </a:extLst>
          </p:cNvPr>
          <p:cNvSpPr txBox="1"/>
          <p:nvPr/>
        </p:nvSpPr>
        <p:spPr>
          <a:xfrm>
            <a:off x="158807" y="2594213"/>
            <a:ext cx="6390675" cy="1442318"/>
          </a:xfrm>
          <a:prstGeom prst="rect">
            <a:avLst/>
          </a:prstGeom>
          <a:noFill/>
        </p:spPr>
        <p:txBody>
          <a:bodyPr wrap="square">
            <a:spAutoFit/>
          </a:bodyPr>
          <a:lstStyle/>
          <a:p>
            <a:pPr marL="228600" indent="-228600">
              <a:lnSpc>
                <a:spcPct val="150000"/>
              </a:lnSpc>
              <a:buAutoNum type="arabicPeriod"/>
            </a:pPr>
            <a:r>
              <a:rPr lang="en-US" altLang="zh-CN" sz="1200" dirty="0"/>
              <a:t>Call</a:t>
            </a:r>
            <a:r>
              <a:rPr lang="zh-CN" altLang="en-US" sz="1200" dirty="0"/>
              <a:t>方法只是对数据的读取。可以立即返回结果，但调用的函数本身需要不改变合约状态，对应的是合约的修饰符</a:t>
            </a:r>
            <a:r>
              <a:rPr lang="en-US" altLang="zh-CN" sz="1200" dirty="0"/>
              <a:t>View</a:t>
            </a:r>
            <a:r>
              <a:rPr lang="zh-CN" altLang="en-US" sz="1200" dirty="0"/>
              <a:t>、</a:t>
            </a:r>
            <a:r>
              <a:rPr lang="en-US" altLang="zh-CN" sz="1200" dirty="0"/>
              <a:t>Pure</a:t>
            </a:r>
            <a:r>
              <a:rPr lang="zh-CN" altLang="en-US" sz="1200" dirty="0"/>
              <a:t>。</a:t>
            </a:r>
            <a:r>
              <a:rPr lang="en-US" altLang="zh-CN" sz="1200" dirty="0"/>
              <a:t>Call</a:t>
            </a:r>
            <a:r>
              <a:rPr lang="zh-CN" altLang="en-US" sz="1200" dirty="0"/>
              <a:t>方法不需要用户进行签名。</a:t>
            </a:r>
            <a:endParaRPr lang="en-US" altLang="zh-CN" sz="1200" dirty="0"/>
          </a:p>
          <a:p>
            <a:pPr marL="228600" indent="-228600">
              <a:lnSpc>
                <a:spcPct val="150000"/>
              </a:lnSpc>
              <a:buAutoNum type="arabicPeriod"/>
            </a:pPr>
            <a:r>
              <a:rPr lang="en-US" altLang="zh-CN" sz="1200" dirty="0"/>
              <a:t>Send</a:t>
            </a:r>
            <a:r>
              <a:rPr lang="zh-CN" altLang="en-US" sz="1200" dirty="0"/>
              <a:t>方法一般用于对数据的修改。无法直接拿到返回值，调用的函数本身可能对合约的数据和状态进行修改。</a:t>
            </a:r>
            <a:r>
              <a:rPr lang="en-US" altLang="zh-CN" sz="1200" dirty="0"/>
              <a:t>Send</a:t>
            </a:r>
            <a:r>
              <a:rPr lang="zh-CN" altLang="en-US" sz="1200" dirty="0"/>
              <a:t>方法需要拿到用户的签名，从而在函数内使用</a:t>
            </a:r>
            <a:r>
              <a:rPr lang="en-US" altLang="zh-CN" sz="1200" dirty="0" err="1"/>
              <a:t>msg.sender</a:t>
            </a:r>
            <a:r>
              <a:rPr lang="zh-CN" altLang="en-US" sz="1200" dirty="0"/>
              <a:t>等变量。</a:t>
            </a:r>
            <a:endParaRPr lang="en-US" altLang="zh-CN" sz="1200" dirty="0"/>
          </a:p>
          <a:p>
            <a:pPr marL="228600" indent="-228600">
              <a:lnSpc>
                <a:spcPct val="150000"/>
              </a:lnSpc>
              <a:buAutoNum type="arabicPeriod"/>
            </a:pPr>
            <a:r>
              <a:rPr lang="zh-CN" altLang="en-US" sz="1200" dirty="0"/>
              <a:t>为了获取合约函数内数据处理的结果，我们一般使用</a:t>
            </a:r>
            <a:r>
              <a:rPr lang="en-US" altLang="zh-CN" sz="1200" dirty="0"/>
              <a:t>event-emit</a:t>
            </a:r>
            <a:r>
              <a:rPr lang="zh-CN" altLang="en-US" sz="1200" dirty="0"/>
              <a:t>模式来获取结果。</a:t>
            </a:r>
            <a:endParaRPr lang="en-US" altLang="zh-CN" sz="1200" dirty="0"/>
          </a:p>
        </p:txBody>
      </p:sp>
    </p:spTree>
    <p:extLst>
      <p:ext uri="{BB962C8B-B14F-4D97-AF65-F5344CB8AC3E}">
        <p14:creationId xmlns:p14="http://schemas.microsoft.com/office/powerpoint/2010/main" val="6009670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CE2FD10-07F1-45F2-95F0-54C64D80C170}"/>
              </a:ext>
            </a:extLst>
          </p:cNvPr>
          <p:cNvSpPr>
            <a:spLocks noGrp="1"/>
          </p:cNvSpPr>
          <p:nvPr>
            <p:ph type="title"/>
          </p:nvPr>
        </p:nvSpPr>
        <p:spPr/>
        <p:txBody>
          <a:bodyPr/>
          <a:lstStyle/>
          <a:p>
            <a:r>
              <a:rPr lang="zh-CN" altLang="en-US" sz="2000" noProof="1">
                <a:sym typeface="+mn-ea"/>
              </a:rPr>
              <a:t>总结一下</a:t>
            </a:r>
            <a:endParaRPr lang="zh-CN" altLang="en-US" dirty="0"/>
          </a:p>
        </p:txBody>
      </p:sp>
      <p:sp>
        <p:nvSpPr>
          <p:cNvPr id="11" name="文本框 10">
            <a:extLst>
              <a:ext uri="{FF2B5EF4-FFF2-40B4-BE49-F238E27FC236}">
                <a16:creationId xmlns:a16="http://schemas.microsoft.com/office/drawing/2014/main" id="{D8666507-B85D-3235-E677-FF58C361F956}"/>
              </a:ext>
            </a:extLst>
          </p:cNvPr>
          <p:cNvSpPr txBox="1"/>
          <p:nvPr/>
        </p:nvSpPr>
        <p:spPr>
          <a:xfrm>
            <a:off x="868662" y="810018"/>
            <a:ext cx="6390675" cy="3372077"/>
          </a:xfrm>
          <a:prstGeom prst="rect">
            <a:avLst/>
          </a:prstGeom>
          <a:noFill/>
        </p:spPr>
        <p:txBody>
          <a:bodyPr wrap="square">
            <a:spAutoFit/>
          </a:bodyPr>
          <a:lstStyle/>
          <a:p>
            <a:pPr marL="228600" indent="-228600">
              <a:lnSpc>
                <a:spcPct val="150000"/>
              </a:lnSpc>
              <a:buAutoNum type="arabicPeriod"/>
            </a:pPr>
            <a:r>
              <a:rPr lang="zh-CN" altLang="en-US" sz="1600" dirty="0"/>
              <a:t>我们利用</a:t>
            </a:r>
            <a:r>
              <a:rPr lang="en-US" altLang="zh-CN" sz="1600" dirty="0"/>
              <a:t>ganache</a:t>
            </a:r>
            <a:r>
              <a:rPr lang="zh-CN" altLang="en-US" sz="1600" dirty="0"/>
              <a:t>搭建了本地的测试网络。</a:t>
            </a:r>
            <a:endParaRPr lang="en-US" altLang="zh-CN" sz="1600" dirty="0"/>
          </a:p>
          <a:p>
            <a:pPr marL="228600" indent="-228600">
              <a:lnSpc>
                <a:spcPct val="150000"/>
              </a:lnSpc>
              <a:buAutoNum type="arabicPeriod"/>
            </a:pPr>
            <a:r>
              <a:rPr lang="zh-CN" altLang="en-US" sz="1600" dirty="0"/>
              <a:t>我们利用</a:t>
            </a:r>
            <a:r>
              <a:rPr lang="en-US" altLang="zh-CN" sz="1600" dirty="0"/>
              <a:t>hardhat</a:t>
            </a:r>
            <a:r>
              <a:rPr lang="zh-CN" altLang="en-US" sz="1600" dirty="0"/>
              <a:t>编写合约，测试合约，并将合约部署到</a:t>
            </a:r>
            <a:r>
              <a:rPr lang="en-US" altLang="zh-CN" sz="1600" dirty="0"/>
              <a:t>ganache</a:t>
            </a:r>
            <a:r>
              <a:rPr lang="zh-CN" altLang="en-US" sz="1600" dirty="0"/>
              <a:t>的测试网络中。</a:t>
            </a:r>
            <a:endParaRPr lang="en-US" altLang="zh-CN" sz="1600" dirty="0"/>
          </a:p>
          <a:p>
            <a:pPr marL="228600" indent="-228600">
              <a:lnSpc>
                <a:spcPct val="150000"/>
              </a:lnSpc>
              <a:buAutoNum type="arabicPeriod"/>
            </a:pPr>
            <a:r>
              <a:rPr lang="zh-CN" altLang="en-US" sz="1600" dirty="0"/>
              <a:t>我们利用</a:t>
            </a:r>
            <a:r>
              <a:rPr lang="en-US" altLang="zh-CN" sz="1600" dirty="0"/>
              <a:t>web3.js</a:t>
            </a:r>
            <a:r>
              <a:rPr lang="zh-CN" altLang="en-US" sz="1600" dirty="0"/>
              <a:t>来完成前端和区块链的</a:t>
            </a:r>
            <a:r>
              <a:rPr lang="en-US" altLang="zh-CN" sz="1600" dirty="0"/>
              <a:t>RPC</a:t>
            </a:r>
            <a:r>
              <a:rPr lang="zh-CN" altLang="en-US" sz="1600" dirty="0"/>
              <a:t>交互过程，调用合约，获取结果。</a:t>
            </a:r>
            <a:endParaRPr lang="en-US" altLang="zh-CN" sz="1600" dirty="0"/>
          </a:p>
          <a:p>
            <a:pPr marL="228600" indent="-228600">
              <a:lnSpc>
                <a:spcPct val="150000"/>
              </a:lnSpc>
              <a:buAutoNum type="arabicPeriod"/>
            </a:pPr>
            <a:r>
              <a:rPr lang="zh-CN" altLang="en-US" sz="1600" dirty="0"/>
              <a:t>为了方便的进行签名授权，我们一般用</a:t>
            </a:r>
            <a:r>
              <a:rPr lang="en-US" altLang="zh-CN" sz="1600" dirty="0" err="1"/>
              <a:t>Metamask</a:t>
            </a:r>
            <a:r>
              <a:rPr lang="zh-CN" altLang="en-US" sz="1600" dirty="0"/>
              <a:t>这样的钱包管理自己的账户。</a:t>
            </a:r>
            <a:endParaRPr lang="en-US" altLang="zh-CN" sz="1600" dirty="0"/>
          </a:p>
          <a:p>
            <a:pPr marL="228600" indent="-228600">
              <a:lnSpc>
                <a:spcPct val="150000"/>
              </a:lnSpc>
              <a:buAutoNum type="arabicPeriod"/>
            </a:pPr>
            <a:r>
              <a:rPr lang="zh-CN" altLang="en-US" sz="1600" dirty="0"/>
              <a:t>在构建</a:t>
            </a:r>
            <a:r>
              <a:rPr lang="en-US" altLang="zh-CN" sz="1600" dirty="0" err="1"/>
              <a:t>DApp</a:t>
            </a:r>
            <a:r>
              <a:rPr lang="zh-CN" altLang="en-US" sz="1600" dirty="0"/>
              <a:t>时，为了方便的授权，</a:t>
            </a:r>
            <a:r>
              <a:rPr lang="zh-CN" altLang="en-US" sz="1600" dirty="0">
                <a:solidFill>
                  <a:srgbClr val="FF0000"/>
                </a:solidFill>
              </a:rPr>
              <a:t>需要在前端允许用户连接我们的应用</a:t>
            </a:r>
            <a:r>
              <a:rPr lang="zh-CN" altLang="en-US" sz="1600" dirty="0"/>
              <a:t>，并构建逻辑，在需要时候让用户完成授权工作。</a:t>
            </a:r>
            <a:endParaRPr lang="en-US" altLang="zh-CN" sz="1600" dirty="0"/>
          </a:p>
        </p:txBody>
      </p:sp>
    </p:spTree>
    <p:extLst>
      <p:ext uri="{BB962C8B-B14F-4D97-AF65-F5344CB8AC3E}">
        <p14:creationId xmlns:p14="http://schemas.microsoft.com/office/powerpoint/2010/main" val="675076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429ECD-F32C-4E21-812F-FFEC1452D1D2}"/>
              </a:ext>
            </a:extLst>
          </p:cNvPr>
          <p:cNvSpPr>
            <a:spLocks noGrp="1"/>
          </p:cNvSpPr>
          <p:nvPr>
            <p:ph type="title"/>
          </p:nvPr>
        </p:nvSpPr>
        <p:spPr/>
        <p:txBody>
          <a:bodyPr/>
          <a:lstStyle/>
          <a:p>
            <a:r>
              <a:rPr lang="zh-CN" altLang="en-US" sz="2135" noProof="1"/>
              <a:t>目   录</a:t>
            </a:r>
            <a:endParaRPr lang="zh-CN" altLang="en-US" noProof="1"/>
          </a:p>
        </p:txBody>
      </p:sp>
      <p:sp>
        <p:nvSpPr>
          <p:cNvPr id="4" name="内容占位符 3">
            <a:extLst>
              <a:ext uri="{FF2B5EF4-FFF2-40B4-BE49-F238E27FC236}">
                <a16:creationId xmlns:a16="http://schemas.microsoft.com/office/drawing/2014/main" id="{76931C53-9606-9145-4564-71392791F543}"/>
              </a:ext>
            </a:extLst>
          </p:cNvPr>
          <p:cNvSpPr>
            <a:spLocks noGrp="1"/>
          </p:cNvSpPr>
          <p:nvPr>
            <p:ph idx="1"/>
          </p:nvPr>
        </p:nvSpPr>
        <p:spPr/>
        <p:txBody>
          <a:bodyPr/>
          <a:lstStyle/>
          <a:p>
            <a:endParaRPr kumimoji="1" lang="zh-CN" altLang="en-US" dirty="0"/>
          </a:p>
        </p:txBody>
      </p:sp>
      <p:sp>
        <p:nvSpPr>
          <p:cNvPr id="5" name="内容占位符 2">
            <a:extLst>
              <a:ext uri="{FF2B5EF4-FFF2-40B4-BE49-F238E27FC236}">
                <a16:creationId xmlns:a16="http://schemas.microsoft.com/office/drawing/2014/main" id="{F4AF682B-93B9-510E-FE28-A5C9E6F33020}"/>
              </a:ext>
            </a:extLst>
          </p:cNvPr>
          <p:cNvSpPr txBox="1">
            <a:spLocks/>
          </p:cNvSpPr>
          <p:nvPr/>
        </p:nvSpPr>
        <p:spPr bwMode="auto">
          <a:xfrm>
            <a:off x="2566237" y="1331913"/>
            <a:ext cx="3720739" cy="25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9pPr>
          </a:lstStyle>
          <a:p>
            <a:pPr marL="304800" indent="-304800">
              <a:lnSpc>
                <a:spcPct val="150000"/>
              </a:lnSpc>
              <a:buClr>
                <a:srgbClr val="3A4A6A"/>
              </a:buClr>
              <a:buSzPct val="100000"/>
              <a:buFont typeface="+mj-ea"/>
              <a:buAutoNum type="ea1JpnChsDbPeriod"/>
            </a:pPr>
            <a:r>
              <a:rPr lang="zh-CN" altLang="en-US" sz="1895" noProof="1">
                <a:solidFill>
                  <a:srgbClr val="3A4A6A"/>
                </a:solidFill>
              </a:rPr>
              <a:t>以太坊开发环境搭建</a:t>
            </a:r>
          </a:p>
          <a:p>
            <a:pPr marL="304800" indent="-304800">
              <a:lnSpc>
                <a:spcPct val="150000"/>
              </a:lnSpc>
              <a:buClr>
                <a:srgbClr val="002060"/>
              </a:buClr>
              <a:buSzPct val="100000"/>
              <a:buFont typeface="+mj-ea"/>
              <a:buAutoNum type="ea1JpnChsDbPeriod"/>
            </a:pPr>
            <a:r>
              <a:rPr lang="zh-CN" altLang="en-US" sz="1895" noProof="1">
                <a:solidFill>
                  <a:srgbClr val="3A4A6A"/>
                </a:solidFill>
              </a:rPr>
              <a:t>以太坊编程环境搭建</a:t>
            </a:r>
          </a:p>
          <a:p>
            <a:pPr marL="304800" indent="-304800">
              <a:lnSpc>
                <a:spcPct val="150000"/>
              </a:lnSpc>
              <a:buClr>
                <a:srgbClr val="002060"/>
              </a:buClr>
              <a:buSzPct val="100000"/>
              <a:buFont typeface="+mj-ea"/>
              <a:buAutoNum type="ea1JpnChsDbPeriod"/>
            </a:pPr>
            <a:r>
              <a:rPr lang="zh-CN" altLang="en-US" sz="1895" noProof="1">
                <a:solidFill>
                  <a:srgbClr val="3A4A6A"/>
                </a:solidFill>
              </a:rPr>
              <a:t>与以太坊交互（以太坊</a:t>
            </a:r>
            <a:r>
              <a:rPr lang="en" altLang="zh-CN" sz="1895" noProof="1">
                <a:solidFill>
                  <a:srgbClr val="3A4A6A"/>
                </a:solidFill>
              </a:rPr>
              <a:t>SDK</a:t>
            </a:r>
            <a:r>
              <a:rPr lang="zh-CN" altLang="en-US" sz="1895" noProof="1">
                <a:solidFill>
                  <a:srgbClr val="3A4A6A"/>
                </a:solidFill>
              </a:rPr>
              <a:t>）</a:t>
            </a:r>
            <a:endParaRPr lang="en" altLang="zh-CN" sz="1895" noProof="1">
              <a:solidFill>
                <a:srgbClr val="3A4A6A"/>
              </a:solidFill>
            </a:endParaRPr>
          </a:p>
          <a:p>
            <a:pPr marL="304800" indent="-304800">
              <a:lnSpc>
                <a:spcPct val="150000"/>
              </a:lnSpc>
              <a:buClr>
                <a:srgbClr val="002060"/>
              </a:buClr>
              <a:buSzPct val="100000"/>
              <a:buFont typeface="+mj-ea"/>
              <a:buAutoNum type="ea1JpnChsDbPeriod"/>
            </a:pPr>
            <a:r>
              <a:rPr lang="en" altLang="zh-CN" sz="1895" noProof="1">
                <a:solidFill>
                  <a:srgbClr val="C00000"/>
                </a:solidFill>
              </a:rPr>
              <a:t>DApp</a:t>
            </a:r>
            <a:r>
              <a:rPr lang="zh-CN" altLang="en-US" sz="1895" noProof="1">
                <a:solidFill>
                  <a:srgbClr val="C00000"/>
                </a:solidFill>
              </a:rPr>
              <a:t>开发框架和流程</a:t>
            </a:r>
          </a:p>
          <a:p>
            <a:pPr marL="304800" indent="-304800">
              <a:lnSpc>
                <a:spcPct val="150000"/>
              </a:lnSpc>
              <a:buClr>
                <a:srgbClr val="002060"/>
              </a:buClr>
              <a:buSzPct val="100000"/>
              <a:buFont typeface="+mj-ea"/>
              <a:buAutoNum type="ea1JpnChsDbPeriod"/>
            </a:pPr>
            <a:r>
              <a:rPr lang="en" altLang="zh-CN" sz="1895" noProof="1">
                <a:solidFill>
                  <a:srgbClr val="3A4A6A"/>
                </a:solidFill>
              </a:rPr>
              <a:t>DApp</a:t>
            </a:r>
            <a:r>
              <a:rPr lang="zh-CN" altLang="en-US" sz="1895" noProof="1">
                <a:solidFill>
                  <a:srgbClr val="3A4A6A"/>
                </a:solidFill>
              </a:rPr>
              <a:t>优秀案例</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8F58AA2-CED7-4FBB-AAEE-689D88E40F76}"/>
              </a:ext>
            </a:extLst>
          </p:cNvPr>
          <p:cNvSpPr>
            <a:spLocks noGrp="1"/>
          </p:cNvSpPr>
          <p:nvPr>
            <p:ph type="title"/>
          </p:nvPr>
        </p:nvSpPr>
        <p:spPr/>
        <p:txBody>
          <a:bodyPr/>
          <a:lstStyle/>
          <a:p>
            <a:r>
              <a:rPr lang="zh-CN" altLang="en-US" sz="2135" noProof="1">
                <a:sym typeface="+mn-ea"/>
              </a:rPr>
              <a:t>DApp开发框架与流程</a:t>
            </a:r>
            <a:endParaRPr lang="zh-CN" altLang="en-US" noProof="1"/>
          </a:p>
        </p:txBody>
      </p:sp>
      <p:sp>
        <p:nvSpPr>
          <p:cNvPr id="4" name="文本框 3">
            <a:extLst>
              <a:ext uri="{FF2B5EF4-FFF2-40B4-BE49-F238E27FC236}">
                <a16:creationId xmlns:a16="http://schemas.microsoft.com/office/drawing/2014/main" id="{89A5632C-2568-42E7-B72C-6EFDF0EF1DB5}"/>
              </a:ext>
            </a:extLst>
          </p:cNvPr>
          <p:cNvSpPr txBox="1"/>
          <p:nvPr/>
        </p:nvSpPr>
        <p:spPr>
          <a:xfrm>
            <a:off x="231775" y="879475"/>
            <a:ext cx="7524750" cy="584775"/>
          </a:xfrm>
          <a:prstGeom prst="rect">
            <a:avLst/>
          </a:prstGeom>
          <a:noFill/>
        </p:spPr>
        <p:txBody>
          <a:bodyPr>
            <a:spAutoFit/>
          </a:bodyPr>
          <a:lstStyle/>
          <a:p>
            <a:pPr>
              <a:buFont typeface="Wingdings" panose="05000000000000000000" charset="0"/>
              <a:buNone/>
            </a:pPr>
            <a:r>
              <a:rPr lang="en-US" b="1" noProof="1">
                <a:solidFill>
                  <a:srgbClr val="FF0000"/>
                </a:solidFill>
                <a:latin typeface="微软雅黑" panose="020B0503020204020204" pitchFamily="34" charset="-122"/>
                <a:ea typeface="微软雅黑" panose="020B0503020204020204" pitchFamily="34" charset="-122"/>
              </a:rPr>
              <a:t>1. 合约编写和部署</a:t>
            </a:r>
          </a:p>
          <a:p>
            <a:r>
              <a:rPr lang="zh-CN" altLang="en-US" sz="1400" noProof="1">
                <a:latin typeface="微软雅黑" panose="020B0503020204020204" pitchFamily="34" charset="-122"/>
                <a:ea typeface="微软雅黑" panose="020B0503020204020204" pitchFamily="34" charset="-122"/>
                <a:sym typeface="+mn-ea"/>
              </a:rPr>
              <a:t>首先我们完成合约逻辑的编写，并将其部署在主网</a:t>
            </a:r>
            <a:r>
              <a:rPr lang="en-US" altLang="zh-CN" sz="1400" noProof="1">
                <a:latin typeface="微软雅黑" panose="020B0503020204020204" pitchFamily="34" charset="-122"/>
                <a:ea typeface="微软雅黑" panose="020B0503020204020204" pitchFamily="34" charset="-122"/>
                <a:sym typeface="+mn-ea"/>
              </a:rPr>
              <a:t>/</a:t>
            </a:r>
            <a:r>
              <a:rPr lang="zh-CN" altLang="en-US" sz="1400" noProof="1">
                <a:latin typeface="微软雅黑" panose="020B0503020204020204" pitchFamily="34" charset="-122"/>
                <a:ea typeface="微软雅黑" panose="020B0503020204020204" pitchFamily="34" charset="-122"/>
                <a:sym typeface="+mn-ea"/>
              </a:rPr>
              <a:t>测试网</a:t>
            </a:r>
            <a:r>
              <a:rPr lang="en-US" altLang="zh-CN" sz="1400" noProof="1">
                <a:latin typeface="微软雅黑" panose="020B0503020204020204" pitchFamily="34" charset="-122"/>
                <a:ea typeface="微软雅黑" panose="020B0503020204020204" pitchFamily="34" charset="-122"/>
                <a:sym typeface="+mn-ea"/>
              </a:rPr>
              <a:t>/</a:t>
            </a:r>
            <a:r>
              <a:rPr lang="zh-CN" altLang="en-US" sz="1400" noProof="1">
                <a:latin typeface="微软雅黑" panose="020B0503020204020204" pitchFamily="34" charset="-122"/>
                <a:ea typeface="微软雅黑" panose="020B0503020204020204" pitchFamily="34" charset="-122"/>
                <a:sym typeface="+mn-ea"/>
              </a:rPr>
              <a:t>本地网络上。</a:t>
            </a:r>
            <a:endParaRPr lang="en-US" altLang="zh-CN" sz="1400" noProof="1">
              <a:latin typeface="微软雅黑" panose="020B0503020204020204" pitchFamily="34" charset="-122"/>
              <a:ea typeface="微软雅黑" panose="020B0503020204020204" pitchFamily="34" charset="-122"/>
              <a:sym typeface="+mn-ea"/>
            </a:endParaRPr>
          </a:p>
        </p:txBody>
      </p:sp>
      <p:pic>
        <p:nvPicPr>
          <p:cNvPr id="2" name="图片 1">
            <a:extLst>
              <a:ext uri="{FF2B5EF4-FFF2-40B4-BE49-F238E27FC236}">
                <a16:creationId xmlns:a16="http://schemas.microsoft.com/office/drawing/2014/main" id="{DDF5E0DC-622F-6952-A927-85633250C026}"/>
              </a:ext>
            </a:extLst>
          </p:cNvPr>
          <p:cNvPicPr>
            <a:picLocks noChangeAspect="1"/>
          </p:cNvPicPr>
          <p:nvPr/>
        </p:nvPicPr>
        <p:blipFill>
          <a:blip r:embed="rId2"/>
          <a:stretch>
            <a:fillRect/>
          </a:stretch>
        </p:blipFill>
        <p:spPr>
          <a:xfrm>
            <a:off x="295662" y="1815350"/>
            <a:ext cx="2469587" cy="470650"/>
          </a:xfrm>
          <a:prstGeom prst="rect">
            <a:avLst/>
          </a:prstGeom>
        </p:spPr>
      </p:pic>
      <p:sp>
        <p:nvSpPr>
          <p:cNvPr id="5" name="文本框 4">
            <a:extLst>
              <a:ext uri="{FF2B5EF4-FFF2-40B4-BE49-F238E27FC236}">
                <a16:creationId xmlns:a16="http://schemas.microsoft.com/office/drawing/2014/main" id="{BA5E8C04-3B16-7CCC-BBE0-AC459A2EAEBB}"/>
              </a:ext>
            </a:extLst>
          </p:cNvPr>
          <p:cNvSpPr txBox="1"/>
          <p:nvPr/>
        </p:nvSpPr>
        <p:spPr>
          <a:xfrm>
            <a:off x="231775" y="1443890"/>
            <a:ext cx="2469587" cy="307777"/>
          </a:xfrm>
          <a:prstGeom prst="rect">
            <a:avLst/>
          </a:prstGeom>
          <a:noFill/>
        </p:spPr>
        <p:txBody>
          <a:bodyPr wrap="none" rtlCol="0">
            <a:spAutoFit/>
          </a:bodyPr>
          <a:lstStyle/>
          <a:p>
            <a:r>
              <a:rPr lang="zh-CN" altLang="en-US" sz="1400" noProof="1">
                <a:latin typeface="微软雅黑" panose="020B0503020204020204" pitchFamily="34" charset="-122"/>
                <a:ea typeface="微软雅黑" panose="020B0503020204020204" pitchFamily="34" charset="-122"/>
                <a:sym typeface="+mn-ea"/>
              </a:rPr>
              <a:t>新建一个</a:t>
            </a:r>
            <a:r>
              <a:rPr lang="en-US" altLang="zh-CN" sz="1400" noProof="1">
                <a:latin typeface="微软雅黑" panose="020B0503020204020204" pitchFamily="34" charset="-122"/>
                <a:ea typeface="微软雅黑" panose="020B0503020204020204" pitchFamily="34" charset="-122"/>
                <a:sym typeface="+mn-ea"/>
              </a:rPr>
              <a:t>hardhat</a:t>
            </a:r>
            <a:r>
              <a:rPr lang="zh-CN" altLang="en-US" sz="1400" noProof="1">
                <a:latin typeface="微软雅黑" panose="020B0503020204020204" pitchFamily="34" charset="-122"/>
                <a:ea typeface="微软雅黑" panose="020B0503020204020204" pitchFamily="34" charset="-122"/>
                <a:sym typeface="+mn-ea"/>
              </a:rPr>
              <a:t>合约工程：</a:t>
            </a:r>
            <a:endParaRPr lang="en-US" altLang="zh-CN" sz="1400" noProof="1">
              <a:latin typeface="微软雅黑" panose="020B0503020204020204" pitchFamily="34" charset="-122"/>
              <a:ea typeface="微软雅黑" panose="020B0503020204020204" pitchFamily="34" charset="-122"/>
              <a:sym typeface="+mn-ea"/>
            </a:endParaRPr>
          </a:p>
        </p:txBody>
      </p:sp>
      <p:pic>
        <p:nvPicPr>
          <p:cNvPr id="7" name="图片 6">
            <a:extLst>
              <a:ext uri="{FF2B5EF4-FFF2-40B4-BE49-F238E27FC236}">
                <a16:creationId xmlns:a16="http://schemas.microsoft.com/office/drawing/2014/main" id="{33C42781-CC73-FD8E-EAEA-05F6A8030554}"/>
              </a:ext>
            </a:extLst>
          </p:cNvPr>
          <p:cNvPicPr>
            <a:picLocks noChangeAspect="1"/>
          </p:cNvPicPr>
          <p:nvPr/>
        </p:nvPicPr>
        <p:blipFill>
          <a:blip r:embed="rId3"/>
          <a:stretch>
            <a:fillRect/>
          </a:stretch>
        </p:blipFill>
        <p:spPr>
          <a:xfrm>
            <a:off x="295662" y="2431333"/>
            <a:ext cx="4029927" cy="1553018"/>
          </a:xfrm>
          <a:prstGeom prst="rect">
            <a:avLst/>
          </a:prstGeom>
        </p:spPr>
      </p:pic>
      <p:pic>
        <p:nvPicPr>
          <p:cNvPr id="8" name="图片 7">
            <a:extLst>
              <a:ext uri="{FF2B5EF4-FFF2-40B4-BE49-F238E27FC236}">
                <a16:creationId xmlns:a16="http://schemas.microsoft.com/office/drawing/2014/main" id="{E28CD575-CFCF-B5E7-E5F5-E6023E9B28DB}"/>
              </a:ext>
            </a:extLst>
          </p:cNvPr>
          <p:cNvPicPr>
            <a:picLocks noChangeAspect="1"/>
          </p:cNvPicPr>
          <p:nvPr/>
        </p:nvPicPr>
        <p:blipFill>
          <a:blip r:embed="rId4"/>
          <a:stretch>
            <a:fillRect/>
          </a:stretch>
        </p:blipFill>
        <p:spPr>
          <a:xfrm>
            <a:off x="5044378" y="1873248"/>
            <a:ext cx="1534842" cy="1753214"/>
          </a:xfrm>
          <a:prstGeom prst="rect">
            <a:avLst/>
          </a:prstGeom>
        </p:spPr>
      </p:pic>
      <p:sp>
        <p:nvSpPr>
          <p:cNvPr id="10" name="文本框 9">
            <a:extLst>
              <a:ext uri="{FF2B5EF4-FFF2-40B4-BE49-F238E27FC236}">
                <a16:creationId xmlns:a16="http://schemas.microsoft.com/office/drawing/2014/main" id="{25A372A4-D472-F44E-6D3F-0A5B5E5D0EA7}"/>
              </a:ext>
            </a:extLst>
          </p:cNvPr>
          <p:cNvSpPr txBox="1"/>
          <p:nvPr/>
        </p:nvSpPr>
        <p:spPr>
          <a:xfrm>
            <a:off x="2310625" y="723458"/>
            <a:ext cx="4111082" cy="307777"/>
          </a:xfrm>
          <a:prstGeom prst="rect">
            <a:avLst/>
          </a:prstGeom>
          <a:noFill/>
        </p:spPr>
        <p:txBody>
          <a:bodyPr wrap="square">
            <a:spAutoFit/>
          </a:bodyPr>
          <a:lstStyle/>
          <a:p>
            <a:r>
              <a:rPr kumimoji="1" lang="zh-CN" altLang="en-US" sz="1400" dirty="0">
                <a:solidFill>
                  <a:srgbClr val="FF0000"/>
                </a:solidFill>
              </a:rPr>
              <a:t>例子：</a:t>
            </a:r>
            <a:r>
              <a:rPr kumimoji="1" lang="en-US" altLang="zh-CN" sz="1400" dirty="0">
                <a:solidFill>
                  <a:srgbClr val="FF0000"/>
                </a:solidFill>
              </a:rPr>
              <a:t>/demo-lottery-application/contracts</a:t>
            </a:r>
            <a:endParaRPr lang="zh-CN" altLang="en-US" sz="1400" dirty="0"/>
          </a:p>
        </p:txBody>
      </p:sp>
    </p:spTree>
    <p:extLst>
      <p:ext uri="{BB962C8B-B14F-4D97-AF65-F5344CB8AC3E}">
        <p14:creationId xmlns:p14="http://schemas.microsoft.com/office/powerpoint/2010/main" val="2741641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7C57782-9124-486F-A3CB-07AC5776A444}"/>
              </a:ext>
            </a:extLst>
          </p:cNvPr>
          <p:cNvSpPr>
            <a:spLocks noGrp="1"/>
          </p:cNvSpPr>
          <p:nvPr>
            <p:ph type="title"/>
          </p:nvPr>
        </p:nvSpPr>
        <p:spPr/>
        <p:txBody>
          <a:bodyPr/>
          <a:lstStyle/>
          <a:p>
            <a:r>
              <a:rPr lang="zh-CN" altLang="en-US" sz="2135" noProof="1">
                <a:sym typeface="+mn-ea"/>
              </a:rPr>
              <a:t>DApp开发框架与流程（续）</a:t>
            </a:r>
            <a:endParaRPr lang="zh-CN" altLang="en-US" noProof="1"/>
          </a:p>
        </p:txBody>
      </p:sp>
      <p:sp>
        <p:nvSpPr>
          <p:cNvPr id="2" name="矩形 1">
            <a:extLst>
              <a:ext uri="{FF2B5EF4-FFF2-40B4-BE49-F238E27FC236}">
                <a16:creationId xmlns:a16="http://schemas.microsoft.com/office/drawing/2014/main" id="{DF9FA71A-F52F-914C-AD56-B67C3C96FE6D}"/>
              </a:ext>
            </a:extLst>
          </p:cNvPr>
          <p:cNvSpPr/>
          <p:nvPr/>
        </p:nvSpPr>
        <p:spPr>
          <a:xfrm>
            <a:off x="163027" y="722246"/>
            <a:ext cx="6388615" cy="307777"/>
          </a:xfrm>
          <a:prstGeom prst="rect">
            <a:avLst/>
          </a:prstGeom>
        </p:spPr>
        <p:txBody>
          <a:bodyPr wrap="square">
            <a:spAutoFit/>
          </a:bodyPr>
          <a:lstStyle/>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合约编写</a:t>
            </a:r>
            <a:endParaRPr lang="en-US" altLang="zh-CN" sz="1400"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D166B071-52DB-4C3C-C2F3-7C300465D7BE}"/>
              </a:ext>
            </a:extLst>
          </p:cNvPr>
          <p:cNvSpPr txBox="1"/>
          <p:nvPr/>
        </p:nvSpPr>
        <p:spPr>
          <a:xfrm>
            <a:off x="1369199" y="722246"/>
            <a:ext cx="6447791" cy="307777"/>
          </a:xfrm>
          <a:prstGeom prst="rect">
            <a:avLst/>
          </a:prstGeom>
          <a:noFill/>
        </p:spPr>
        <p:txBody>
          <a:bodyPr wrap="none" rtlCol="0">
            <a:spAutoFit/>
          </a:bodyPr>
          <a:lstStyle/>
          <a:p>
            <a:r>
              <a:rPr lang="zh-CN" altLang="en-US" sz="1400" noProof="1">
                <a:latin typeface="微软雅黑" panose="020B0503020204020204" pitchFamily="34" charset="-122"/>
                <a:ea typeface="微软雅黑" panose="020B0503020204020204" pitchFamily="34" charset="-122"/>
                <a:sym typeface="+mn-ea"/>
              </a:rPr>
              <a:t>这里我们编写一个彩票合约，基于我们发行的</a:t>
            </a:r>
            <a:r>
              <a:rPr lang="en-US" altLang="zh-CN" sz="1400" noProof="1">
                <a:latin typeface="微软雅黑" panose="020B0503020204020204" pitchFamily="34" charset="-122"/>
                <a:ea typeface="微软雅黑" panose="020B0503020204020204" pitchFamily="34" charset="-122"/>
                <a:sym typeface="+mn-ea"/>
              </a:rPr>
              <a:t>Token</a:t>
            </a:r>
            <a:r>
              <a:rPr lang="zh-CN" altLang="en-US" sz="1400" noProof="1">
                <a:latin typeface="微软雅黑" panose="020B0503020204020204" pitchFamily="34" charset="-122"/>
                <a:ea typeface="微软雅黑" panose="020B0503020204020204" pitchFamily="34" charset="-122"/>
                <a:sym typeface="+mn-ea"/>
              </a:rPr>
              <a:t>完成彩票购买和开奖的逻辑</a:t>
            </a:r>
            <a:endParaRPr lang="en-US" altLang="zh-CN" sz="1400" noProof="1">
              <a:latin typeface="微软雅黑" panose="020B0503020204020204" pitchFamily="34" charset="-122"/>
              <a:ea typeface="微软雅黑" panose="020B0503020204020204" pitchFamily="34" charset="-122"/>
              <a:sym typeface="+mn-ea"/>
            </a:endParaRPr>
          </a:p>
        </p:txBody>
      </p:sp>
      <p:grpSp>
        <p:nvGrpSpPr>
          <p:cNvPr id="10" name="组合 9">
            <a:extLst>
              <a:ext uri="{FF2B5EF4-FFF2-40B4-BE49-F238E27FC236}">
                <a16:creationId xmlns:a16="http://schemas.microsoft.com/office/drawing/2014/main" id="{6FF0DF0C-2504-7553-1E1B-B7DE917471B8}"/>
              </a:ext>
            </a:extLst>
          </p:cNvPr>
          <p:cNvGrpSpPr/>
          <p:nvPr/>
        </p:nvGrpSpPr>
        <p:grpSpPr>
          <a:xfrm>
            <a:off x="895029" y="1030023"/>
            <a:ext cx="2368561" cy="3311651"/>
            <a:chOff x="4775653" y="876134"/>
            <a:chExt cx="2408663" cy="3579978"/>
          </a:xfrm>
        </p:grpSpPr>
        <p:pic>
          <p:nvPicPr>
            <p:cNvPr id="5" name="图片 4">
              <a:extLst>
                <a:ext uri="{FF2B5EF4-FFF2-40B4-BE49-F238E27FC236}">
                  <a16:creationId xmlns:a16="http://schemas.microsoft.com/office/drawing/2014/main" id="{FC8F96F4-C37D-0657-B7E2-1911D153A9A3}"/>
                </a:ext>
              </a:extLst>
            </p:cNvPr>
            <p:cNvPicPr>
              <a:picLocks noChangeAspect="1"/>
            </p:cNvPicPr>
            <p:nvPr/>
          </p:nvPicPr>
          <p:blipFill>
            <a:blip r:embed="rId2"/>
            <a:stretch>
              <a:fillRect/>
            </a:stretch>
          </p:blipFill>
          <p:spPr>
            <a:xfrm>
              <a:off x="4775653" y="876134"/>
              <a:ext cx="2408663" cy="2059407"/>
            </a:xfrm>
            <a:prstGeom prst="rect">
              <a:avLst/>
            </a:prstGeom>
          </p:spPr>
        </p:pic>
        <p:pic>
          <p:nvPicPr>
            <p:cNvPr id="7" name="图片 6">
              <a:extLst>
                <a:ext uri="{FF2B5EF4-FFF2-40B4-BE49-F238E27FC236}">
                  <a16:creationId xmlns:a16="http://schemas.microsoft.com/office/drawing/2014/main" id="{07D425FA-DA9E-5A63-77D8-9DE3FD36825E}"/>
                </a:ext>
              </a:extLst>
            </p:cNvPr>
            <p:cNvPicPr>
              <a:picLocks noChangeAspect="1"/>
            </p:cNvPicPr>
            <p:nvPr/>
          </p:nvPicPr>
          <p:blipFill>
            <a:blip r:embed="rId3"/>
            <a:stretch>
              <a:fillRect/>
            </a:stretch>
          </p:blipFill>
          <p:spPr>
            <a:xfrm>
              <a:off x="4775653" y="2939475"/>
              <a:ext cx="2117970" cy="1516637"/>
            </a:xfrm>
            <a:prstGeom prst="rect">
              <a:avLst/>
            </a:prstGeom>
          </p:spPr>
        </p:pic>
      </p:grpSp>
      <p:pic>
        <p:nvPicPr>
          <p:cNvPr id="11" name="图片 10">
            <a:extLst>
              <a:ext uri="{FF2B5EF4-FFF2-40B4-BE49-F238E27FC236}">
                <a16:creationId xmlns:a16="http://schemas.microsoft.com/office/drawing/2014/main" id="{8E8367F0-D5B2-D7A4-9E9F-6323CE7BEB8F}"/>
              </a:ext>
            </a:extLst>
          </p:cNvPr>
          <p:cNvPicPr>
            <a:picLocks noChangeAspect="1"/>
          </p:cNvPicPr>
          <p:nvPr/>
        </p:nvPicPr>
        <p:blipFill>
          <a:blip r:embed="rId4"/>
          <a:stretch>
            <a:fillRect/>
          </a:stretch>
        </p:blipFill>
        <p:spPr>
          <a:xfrm>
            <a:off x="3966116" y="1030023"/>
            <a:ext cx="3148347" cy="1713071"/>
          </a:xfrm>
          <a:prstGeom prst="rect">
            <a:avLst/>
          </a:prstGeom>
        </p:spPr>
      </p:pic>
      <p:sp>
        <p:nvSpPr>
          <p:cNvPr id="13" name="文本框 12">
            <a:extLst>
              <a:ext uri="{FF2B5EF4-FFF2-40B4-BE49-F238E27FC236}">
                <a16:creationId xmlns:a16="http://schemas.microsoft.com/office/drawing/2014/main" id="{50E3C18D-E235-FFBF-75DF-094E1E718205}"/>
              </a:ext>
            </a:extLst>
          </p:cNvPr>
          <p:cNvSpPr txBox="1"/>
          <p:nvPr/>
        </p:nvSpPr>
        <p:spPr>
          <a:xfrm>
            <a:off x="3995592" y="2686454"/>
            <a:ext cx="2929071" cy="1711046"/>
          </a:xfrm>
          <a:prstGeom prst="rect">
            <a:avLst/>
          </a:prstGeom>
          <a:noFill/>
        </p:spPr>
        <p:txBody>
          <a:bodyPr wrap="square" rtlCol="0">
            <a:spAutoFit/>
          </a:bodyPr>
          <a:lstStyle/>
          <a:p>
            <a:pPr>
              <a:lnSpc>
                <a:spcPct val="150000"/>
              </a:lnSpc>
            </a:pPr>
            <a:r>
              <a:rPr kumimoji="1" lang="zh-CN" altLang="en-US" sz="1200" dirty="0">
                <a:latin typeface="+mn-ea"/>
                <a:ea typeface="+mn-ea"/>
              </a:rPr>
              <a:t>实现了如下功能：</a:t>
            </a:r>
            <a:endParaRPr kumimoji="1" lang="en-US" altLang="zh-CN" sz="1200" dirty="0">
              <a:latin typeface="+mn-ea"/>
              <a:ea typeface="+mn-ea"/>
            </a:endParaRPr>
          </a:p>
          <a:p>
            <a:pPr marL="171450" indent="-171450">
              <a:lnSpc>
                <a:spcPct val="150000"/>
              </a:lnSpc>
              <a:buFont typeface="Arial" panose="020B0604020202020204" pitchFamily="34" charset="0"/>
              <a:buChar char="•"/>
            </a:pPr>
            <a:r>
              <a:rPr kumimoji="1" lang="zh-CN" altLang="en-US" sz="1200" dirty="0">
                <a:latin typeface="+mn-ea"/>
                <a:ea typeface="+mn-ea"/>
              </a:rPr>
              <a:t>用户领取空投，参与彩票活动</a:t>
            </a:r>
            <a:endParaRPr kumimoji="1" lang="en-US" altLang="zh-CN" sz="1200" dirty="0">
              <a:latin typeface="+mn-ea"/>
              <a:ea typeface="+mn-ea"/>
            </a:endParaRPr>
          </a:p>
          <a:p>
            <a:pPr marL="171450" indent="-171450">
              <a:lnSpc>
                <a:spcPct val="150000"/>
              </a:lnSpc>
              <a:buFont typeface="Arial" panose="020B0604020202020204" pitchFamily="34" charset="0"/>
              <a:buChar char="•"/>
            </a:pPr>
            <a:r>
              <a:rPr kumimoji="1" lang="zh-CN" altLang="en-US" sz="1200" dirty="0">
                <a:latin typeface="+mn-ea"/>
                <a:ea typeface="+mn-ea"/>
              </a:rPr>
              <a:t>用户花费一定的代币，参与彩票</a:t>
            </a:r>
            <a:endParaRPr kumimoji="1" lang="en-US" altLang="zh-CN" sz="1200" dirty="0">
              <a:latin typeface="+mn-ea"/>
              <a:ea typeface="+mn-ea"/>
            </a:endParaRPr>
          </a:p>
          <a:p>
            <a:pPr marL="171450" indent="-171450">
              <a:lnSpc>
                <a:spcPct val="150000"/>
              </a:lnSpc>
              <a:buFont typeface="Arial" panose="020B0604020202020204" pitchFamily="34" charset="0"/>
              <a:buChar char="•"/>
            </a:pPr>
            <a:r>
              <a:rPr kumimoji="1" lang="zh-CN" altLang="en-US" sz="1200" dirty="0">
                <a:latin typeface="+mn-ea"/>
                <a:ea typeface="+mn-ea"/>
              </a:rPr>
              <a:t>管理员开奖，随机选择玩家，获得所有奖金</a:t>
            </a:r>
            <a:endParaRPr kumimoji="1" lang="en-US" altLang="zh-CN" sz="1200" dirty="0">
              <a:latin typeface="+mn-ea"/>
              <a:ea typeface="+mn-ea"/>
            </a:endParaRPr>
          </a:p>
          <a:p>
            <a:pPr marL="171450" indent="-171450">
              <a:lnSpc>
                <a:spcPct val="150000"/>
              </a:lnSpc>
              <a:buFont typeface="Arial" panose="020B0604020202020204" pitchFamily="34" charset="0"/>
              <a:buChar char="•"/>
            </a:pPr>
            <a:r>
              <a:rPr kumimoji="1" lang="zh-CN" altLang="en-US" sz="1200" dirty="0">
                <a:latin typeface="+mn-ea"/>
                <a:ea typeface="+mn-ea"/>
              </a:rPr>
              <a:t>管理员退款</a:t>
            </a:r>
          </a:p>
        </p:txBody>
      </p:sp>
      <p:sp>
        <p:nvSpPr>
          <p:cNvPr id="15" name="文本框 14">
            <a:extLst>
              <a:ext uri="{FF2B5EF4-FFF2-40B4-BE49-F238E27FC236}">
                <a16:creationId xmlns:a16="http://schemas.microsoft.com/office/drawing/2014/main" id="{E5EB805A-2B74-88BE-2CB8-26420E39061C}"/>
              </a:ext>
            </a:extLst>
          </p:cNvPr>
          <p:cNvSpPr txBox="1"/>
          <p:nvPr/>
        </p:nvSpPr>
        <p:spPr>
          <a:xfrm>
            <a:off x="4777512" y="1011749"/>
            <a:ext cx="3350488" cy="326051"/>
          </a:xfrm>
          <a:prstGeom prst="rect">
            <a:avLst/>
          </a:prstGeom>
          <a:noFill/>
        </p:spPr>
        <p:txBody>
          <a:bodyPr wrap="square">
            <a:spAutoFit/>
          </a:bodyPr>
          <a:lstStyle/>
          <a:p>
            <a:pPr>
              <a:lnSpc>
                <a:spcPct val="150000"/>
              </a:lnSpc>
            </a:pPr>
            <a:r>
              <a:rPr kumimoji="1" lang="zh-CN" altLang="en-US" sz="1200" dirty="0">
                <a:solidFill>
                  <a:srgbClr val="FF0000"/>
                </a:solidFill>
                <a:latin typeface="+mn-ea"/>
                <a:ea typeface="+mn-ea"/>
              </a:rPr>
              <a:t>这里引用了</a:t>
            </a:r>
            <a:r>
              <a:rPr kumimoji="1" lang="en-US" altLang="zh-CN" sz="1200" dirty="0" err="1">
                <a:solidFill>
                  <a:srgbClr val="FF0000"/>
                </a:solidFill>
                <a:latin typeface="+mn-ea"/>
                <a:ea typeface="+mn-ea"/>
              </a:rPr>
              <a:t>OpenZeppelin</a:t>
            </a:r>
            <a:r>
              <a:rPr kumimoji="1" lang="zh-CN" altLang="en-US" sz="1200" dirty="0">
                <a:solidFill>
                  <a:srgbClr val="FF0000"/>
                </a:solidFill>
                <a:latin typeface="+mn-ea"/>
                <a:ea typeface="+mn-ea"/>
              </a:rPr>
              <a:t>的标准</a:t>
            </a:r>
            <a:r>
              <a:rPr kumimoji="1" lang="en-US" altLang="zh-CN" sz="1200" dirty="0">
                <a:solidFill>
                  <a:srgbClr val="FF0000"/>
                </a:solidFill>
                <a:latin typeface="+mn-ea"/>
                <a:ea typeface="+mn-ea"/>
              </a:rPr>
              <a:t>ERC20</a:t>
            </a:r>
            <a:r>
              <a:rPr kumimoji="1" lang="zh-CN" altLang="en-US" sz="1200" dirty="0">
                <a:solidFill>
                  <a:srgbClr val="FF0000"/>
                </a:solidFill>
                <a:latin typeface="+mn-ea"/>
                <a:ea typeface="+mn-ea"/>
              </a:rPr>
              <a:t>合约实现</a:t>
            </a:r>
          </a:p>
        </p:txBody>
      </p:sp>
      <p:sp>
        <p:nvSpPr>
          <p:cNvPr id="16" name="文本框 15">
            <a:extLst>
              <a:ext uri="{FF2B5EF4-FFF2-40B4-BE49-F238E27FC236}">
                <a16:creationId xmlns:a16="http://schemas.microsoft.com/office/drawing/2014/main" id="{FA6D41A3-9AF9-91AF-7AB5-A62715262674}"/>
              </a:ext>
            </a:extLst>
          </p:cNvPr>
          <p:cNvSpPr txBox="1"/>
          <p:nvPr/>
        </p:nvSpPr>
        <p:spPr>
          <a:xfrm>
            <a:off x="4987910" y="1899517"/>
            <a:ext cx="3350488" cy="326051"/>
          </a:xfrm>
          <a:prstGeom prst="rect">
            <a:avLst/>
          </a:prstGeom>
          <a:noFill/>
        </p:spPr>
        <p:txBody>
          <a:bodyPr wrap="square">
            <a:spAutoFit/>
          </a:bodyPr>
          <a:lstStyle/>
          <a:p>
            <a:pPr>
              <a:lnSpc>
                <a:spcPct val="150000"/>
              </a:lnSpc>
            </a:pPr>
            <a:r>
              <a:rPr kumimoji="1" lang="zh-CN" altLang="en-US" sz="1200" dirty="0">
                <a:solidFill>
                  <a:srgbClr val="FF0000"/>
                </a:solidFill>
                <a:latin typeface="+mn-ea"/>
                <a:ea typeface="+mn-ea"/>
              </a:rPr>
              <a:t>空投</a:t>
            </a:r>
          </a:p>
        </p:txBody>
      </p:sp>
      <p:sp>
        <p:nvSpPr>
          <p:cNvPr id="17" name="文本框 16">
            <a:extLst>
              <a:ext uri="{FF2B5EF4-FFF2-40B4-BE49-F238E27FC236}">
                <a16:creationId xmlns:a16="http://schemas.microsoft.com/office/drawing/2014/main" id="{2F7BF45A-F778-6753-9E67-9CE4CC7C4E0F}"/>
              </a:ext>
            </a:extLst>
          </p:cNvPr>
          <p:cNvSpPr txBox="1"/>
          <p:nvPr/>
        </p:nvSpPr>
        <p:spPr>
          <a:xfrm>
            <a:off x="1066937" y="1837825"/>
            <a:ext cx="3350488" cy="306559"/>
          </a:xfrm>
          <a:prstGeom prst="rect">
            <a:avLst/>
          </a:prstGeom>
          <a:noFill/>
        </p:spPr>
        <p:txBody>
          <a:bodyPr wrap="square">
            <a:spAutoFit/>
          </a:bodyPr>
          <a:lstStyle/>
          <a:p>
            <a:pPr>
              <a:lnSpc>
                <a:spcPct val="150000"/>
              </a:lnSpc>
            </a:pPr>
            <a:r>
              <a:rPr kumimoji="1" lang="zh-CN" altLang="en-US" sz="1100" dirty="0">
                <a:solidFill>
                  <a:srgbClr val="FF0000"/>
                </a:solidFill>
                <a:latin typeface="+mn-ea"/>
                <a:ea typeface="+mn-ea"/>
              </a:rPr>
              <a:t>通过</a:t>
            </a:r>
            <a:r>
              <a:rPr kumimoji="1" lang="en-US" altLang="zh-CN" sz="1100" dirty="0">
                <a:solidFill>
                  <a:srgbClr val="FF0000"/>
                </a:solidFill>
                <a:latin typeface="+mn-ea"/>
                <a:ea typeface="+mn-ea"/>
              </a:rPr>
              <a:t>modifier</a:t>
            </a:r>
            <a:r>
              <a:rPr kumimoji="1" lang="zh-CN" altLang="en-US" sz="1100" dirty="0">
                <a:solidFill>
                  <a:srgbClr val="FF0000"/>
                </a:solidFill>
                <a:latin typeface="+mn-ea"/>
                <a:ea typeface="+mn-ea"/>
              </a:rPr>
              <a:t>限制一些功能只有管理者可以调用</a:t>
            </a:r>
          </a:p>
        </p:txBody>
      </p:sp>
      <p:sp>
        <p:nvSpPr>
          <p:cNvPr id="18" name="文本框 17">
            <a:extLst>
              <a:ext uri="{FF2B5EF4-FFF2-40B4-BE49-F238E27FC236}">
                <a16:creationId xmlns:a16="http://schemas.microsoft.com/office/drawing/2014/main" id="{0583E3B2-F281-9792-2AD1-9687AA5279CE}"/>
              </a:ext>
            </a:extLst>
          </p:cNvPr>
          <p:cNvSpPr txBox="1"/>
          <p:nvPr/>
        </p:nvSpPr>
        <p:spPr>
          <a:xfrm>
            <a:off x="1066937" y="2259084"/>
            <a:ext cx="3350488" cy="306559"/>
          </a:xfrm>
          <a:prstGeom prst="rect">
            <a:avLst/>
          </a:prstGeom>
          <a:noFill/>
        </p:spPr>
        <p:txBody>
          <a:bodyPr wrap="square">
            <a:spAutoFit/>
          </a:bodyPr>
          <a:lstStyle/>
          <a:p>
            <a:pPr>
              <a:lnSpc>
                <a:spcPct val="150000"/>
              </a:lnSpc>
            </a:pPr>
            <a:r>
              <a:rPr kumimoji="1" lang="zh-CN" altLang="en-US" sz="1100" dirty="0">
                <a:solidFill>
                  <a:srgbClr val="FF0000"/>
                </a:solidFill>
                <a:latin typeface="+mn-ea"/>
                <a:ea typeface="+mn-ea"/>
              </a:rPr>
              <a:t>新建一个代币合约</a:t>
            </a:r>
          </a:p>
        </p:txBody>
      </p:sp>
      <p:pic>
        <p:nvPicPr>
          <p:cNvPr id="6" name="图片 5">
            <a:extLst>
              <a:ext uri="{FF2B5EF4-FFF2-40B4-BE49-F238E27FC236}">
                <a16:creationId xmlns:a16="http://schemas.microsoft.com/office/drawing/2014/main" id="{AB8E7779-455A-6F39-2E1A-E4A68A549551}"/>
              </a:ext>
            </a:extLst>
          </p:cNvPr>
          <p:cNvPicPr>
            <a:picLocks noChangeAspect="1"/>
          </p:cNvPicPr>
          <p:nvPr/>
        </p:nvPicPr>
        <p:blipFill>
          <a:blip r:embed="rId5"/>
          <a:stretch>
            <a:fillRect/>
          </a:stretch>
        </p:blipFill>
        <p:spPr>
          <a:xfrm>
            <a:off x="4285384" y="1379805"/>
            <a:ext cx="3573150" cy="531543"/>
          </a:xfrm>
          <a:prstGeom prst="rect">
            <a:avLst/>
          </a:prstGeom>
        </p:spPr>
      </p:pic>
    </p:spTree>
    <p:extLst>
      <p:ext uri="{BB962C8B-B14F-4D97-AF65-F5344CB8AC3E}">
        <p14:creationId xmlns:p14="http://schemas.microsoft.com/office/powerpoint/2010/main" val="34737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sz="2135" noProof="1"/>
              <a:t>以太坊环境搭建</a:t>
            </a:r>
            <a:endParaRPr lang="zh-CN" altLang="en-US" noProof="1"/>
          </a:p>
        </p:txBody>
      </p:sp>
      <p:sp>
        <p:nvSpPr>
          <p:cNvPr id="16386" name="文本框 25">
            <a:extLst>
              <a:ext uri="{FF2B5EF4-FFF2-40B4-BE49-F238E27FC236}">
                <a16:creationId xmlns:a16="http://schemas.microsoft.com/office/drawing/2014/main" id="{3F2ADF0C-6701-4EF1-A556-8487C3577585}"/>
              </a:ext>
            </a:extLst>
          </p:cNvPr>
          <p:cNvSpPr txBox="1">
            <a:spLocks noChangeArrowheads="1"/>
          </p:cNvSpPr>
          <p:nvPr/>
        </p:nvSpPr>
        <p:spPr bwMode="auto">
          <a:xfrm>
            <a:off x="23812" y="892800"/>
            <a:ext cx="812799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dirty="0">
                <a:latin typeface="微软雅黑" panose="020B0503020204020204" pitchFamily="34" charset="-122"/>
                <a:ea typeface="微软雅黑" panose="020B0503020204020204" pitchFamily="34" charset="-122"/>
              </a:rPr>
              <a:t>以太坊环境配置在不同操作系统的配置都比较类似，我们需要：</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Solidity</a:t>
            </a:r>
            <a:r>
              <a:rPr lang="zh-CN" altLang="en-US" sz="1400" dirty="0">
                <a:latin typeface="微软雅黑" panose="020B0503020204020204" pitchFamily="34" charset="-122"/>
                <a:ea typeface="微软雅黑" panose="020B0503020204020204" pitchFamily="34" charset="-122"/>
              </a:rPr>
              <a:t>编译器：依次安装</a:t>
            </a:r>
            <a:r>
              <a:rPr lang="en-US" altLang="zh-CN" sz="1400" dirty="0">
                <a:latin typeface="微软雅黑" panose="020B0503020204020204" pitchFamily="34" charset="-122"/>
                <a:ea typeface="微软雅黑" panose="020B0503020204020204" pitchFamily="34" charset="-122"/>
              </a:rPr>
              <a:t>node, </a:t>
            </a:r>
            <a:r>
              <a:rPr lang="en-US" altLang="zh-CN" sz="1400" dirty="0" err="1">
                <a:latin typeface="微软雅黑" panose="020B0503020204020204" pitchFamily="34" charset="-122"/>
                <a:ea typeface="微软雅黑" panose="020B0503020204020204" pitchFamily="34" charset="-122"/>
              </a:rPr>
              <a:t>npm</a:t>
            </a:r>
            <a:r>
              <a:rPr lang="en-US" altLang="zh-CN" sz="1400" dirty="0">
                <a:latin typeface="微软雅黑" panose="020B0503020204020204" pitchFamily="34" charset="-122"/>
                <a:ea typeface="微软雅黑" panose="020B0503020204020204" pitchFamily="34" charset="-122"/>
              </a:rPr>
              <a:t>, </a:t>
            </a:r>
            <a:r>
              <a:rPr lang="en-US" altLang="zh-CN" sz="1400" dirty="0" err="1">
                <a:latin typeface="微软雅黑" panose="020B0503020204020204" pitchFamily="34" charset="-122"/>
                <a:ea typeface="微软雅黑" panose="020B0503020204020204" pitchFamily="34" charset="-122"/>
              </a:rPr>
              <a:t>solc</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区块链环境：直接连接主网进行操作并不方便，所以我们安装</a:t>
            </a:r>
            <a:r>
              <a:rPr lang="en-US" altLang="zh-CN" sz="1400" dirty="0">
                <a:latin typeface="微软雅黑" panose="020B0503020204020204" pitchFamily="34" charset="-122"/>
                <a:ea typeface="微软雅黑" panose="020B0503020204020204" pitchFamily="34" charset="-122"/>
              </a:rPr>
              <a:t>Ganache</a:t>
            </a:r>
            <a:r>
              <a:rPr lang="zh-CN" altLang="en-US" sz="1400" dirty="0">
                <a:latin typeface="微软雅黑" panose="020B0503020204020204" pitchFamily="34" charset="-122"/>
                <a:ea typeface="微软雅黑" panose="020B0503020204020204" pitchFamily="34" charset="-122"/>
              </a:rPr>
              <a:t>，来搭建本地区块链环境</a:t>
            </a:r>
            <a:endParaRPr lang="en-US" altLang="zh-CN" sz="1400" dirty="0">
              <a:latin typeface="微软雅黑" panose="020B0503020204020204" pitchFamily="34" charset="-122"/>
              <a:ea typeface="微软雅黑" panose="020B0503020204020204" pitchFamily="34" charset="-122"/>
            </a:endParaRPr>
          </a:p>
          <a:p>
            <a:r>
              <a:rPr lang="zh-CN" altLang="en-US" sz="1400" b="1" dirty="0">
                <a:solidFill>
                  <a:srgbClr val="FF0000"/>
                </a:solidFill>
                <a:latin typeface="微软雅黑" panose="020B0503020204020204" pitchFamily="34" charset="-122"/>
                <a:ea typeface="微软雅黑" panose="020B0503020204020204" pitchFamily="34" charset="-122"/>
              </a:rPr>
              <a:t>这里以</a:t>
            </a:r>
            <a:r>
              <a:rPr lang="en-US" altLang="zh-CN" sz="1400" b="1" dirty="0">
                <a:solidFill>
                  <a:srgbClr val="FF0000"/>
                </a:solidFill>
                <a:latin typeface="微软雅黑" panose="020B0503020204020204" pitchFamily="34" charset="-122"/>
                <a:ea typeface="微软雅黑" panose="020B0503020204020204" pitchFamily="34" charset="-122"/>
              </a:rPr>
              <a:t>MacOS</a:t>
            </a:r>
            <a:r>
              <a:rPr lang="zh-CN" altLang="en-US" sz="1400" b="1" dirty="0">
                <a:solidFill>
                  <a:srgbClr val="FF0000"/>
                </a:solidFill>
                <a:latin typeface="微软雅黑" panose="020B0503020204020204" pitchFamily="34" charset="-122"/>
                <a:ea typeface="微软雅黑" panose="020B0503020204020204" pitchFamily="34" charset="-122"/>
              </a:rPr>
              <a:t>为例介绍，</a:t>
            </a:r>
            <a:r>
              <a:rPr lang="en-US" altLang="zh-CN" sz="1400" b="1" dirty="0">
                <a:solidFill>
                  <a:srgbClr val="FF0000"/>
                </a:solidFill>
                <a:latin typeface="微软雅黑" panose="020B0503020204020204" pitchFamily="34" charset="-122"/>
                <a:ea typeface="微软雅黑" panose="020B0503020204020204" pitchFamily="34" charset="-122"/>
              </a:rPr>
              <a:t>Windows</a:t>
            </a:r>
            <a:r>
              <a:rPr lang="zh-CN" altLang="en-US" sz="1400" b="1" dirty="0">
                <a:solidFill>
                  <a:srgbClr val="FF0000"/>
                </a:solidFill>
                <a:latin typeface="微软雅黑" panose="020B0503020204020204" pitchFamily="34" charset="-122"/>
                <a:ea typeface="微软雅黑" panose="020B0503020204020204" pitchFamily="34" charset="-122"/>
              </a:rPr>
              <a:t>如何操作可以参考各个网站说明。</a:t>
            </a:r>
          </a:p>
        </p:txBody>
      </p:sp>
      <p:sp>
        <p:nvSpPr>
          <p:cNvPr id="7" name="文本框 6">
            <a:extLst>
              <a:ext uri="{FF2B5EF4-FFF2-40B4-BE49-F238E27FC236}">
                <a16:creationId xmlns:a16="http://schemas.microsoft.com/office/drawing/2014/main" id="{FC117CE6-89EF-4B74-9E99-C5A37AD72769}"/>
              </a:ext>
            </a:extLst>
          </p:cNvPr>
          <p:cNvSpPr txBox="1"/>
          <p:nvPr/>
        </p:nvSpPr>
        <p:spPr>
          <a:xfrm>
            <a:off x="23812" y="1895475"/>
            <a:ext cx="7712075" cy="2676525"/>
          </a:xfrm>
          <a:prstGeom prst="rect">
            <a:avLst/>
          </a:prstGeom>
          <a:noFill/>
        </p:spPr>
        <p:txBody>
          <a:bodyPr>
            <a:spAutoFit/>
          </a:bodyPr>
          <a:lstStyle/>
          <a:p>
            <a:pPr fontAlgn="auto"/>
            <a:r>
              <a:rPr lang="zh-CN" altLang="en-US" sz="1400" b="1" noProof="1">
                <a:solidFill>
                  <a:srgbClr val="FF0000"/>
                </a:solidFill>
                <a:latin typeface="微软雅黑" panose="020B0503020204020204" pitchFamily="34" charset="-122"/>
                <a:ea typeface="微软雅黑" panose="020B0503020204020204" pitchFamily="34" charset="-122"/>
              </a:rPr>
              <a:t>安装nodejs、npm</a:t>
            </a:r>
            <a:endParaRPr lang="en-US" altLang="zh-CN" sz="1400" b="1" noProof="1">
              <a:solidFill>
                <a:srgbClr val="FF0000"/>
              </a:solidFill>
              <a:latin typeface="微软雅黑" panose="020B0503020204020204" pitchFamily="34" charset="-122"/>
              <a:ea typeface="微软雅黑" panose="020B0503020204020204" pitchFamily="34" charset="-122"/>
            </a:endParaRPr>
          </a:p>
          <a:p>
            <a:pPr fontAlgn="auto"/>
            <a:r>
              <a:rPr lang="zh-CN" altLang="en-US" sz="1400" noProof="1">
                <a:latin typeface="微软雅黑" panose="020B0503020204020204" pitchFamily="34" charset="-122"/>
                <a:ea typeface="微软雅黑" panose="020B0503020204020204" pitchFamily="34" charset="-122"/>
              </a:rPr>
              <a:t>npm是nodejs下的一个包管理工具，可以非常方便的安装一些基于JavaScript的软件和包。基于以太坊的很多开发工具也都是基于JavaScript来开发，可以使用npm安装。</a:t>
            </a:r>
            <a:endParaRPr lang="en-US" altLang="zh-CN"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r>
              <a:rPr lang="zh-CN" altLang="en-US" sz="1400" noProof="1">
                <a:latin typeface="微软雅黑" panose="020B0503020204020204" pitchFamily="34" charset="-122"/>
                <a:ea typeface="微软雅黑" panose="020B0503020204020204" pitchFamily="34" charset="-122"/>
              </a:rPr>
              <a:t>进入</a:t>
            </a:r>
            <a:r>
              <a:rPr lang="en" altLang="zh-CN" sz="1400" noProof="1">
                <a:latin typeface="微软雅黑" panose="020B0503020204020204" pitchFamily="34" charset="-122"/>
                <a:ea typeface="微软雅黑" panose="020B0503020204020204" pitchFamily="34" charset="-122"/>
              </a:rPr>
              <a:t>https://nodejs.org/en/download/</a:t>
            </a:r>
            <a:r>
              <a:rPr lang="zh-CN" altLang="en-US" sz="1400" noProof="1">
                <a:latin typeface="微软雅黑" panose="020B0503020204020204" pitchFamily="34" charset="-122"/>
                <a:ea typeface="微软雅黑" panose="020B0503020204020204" pitchFamily="34" charset="-122"/>
              </a:rPr>
              <a:t>，网站会根据操作系统提示下载不同的nodejs版本，下载后安装即可。默认会同时安装nodejs和npm。终端执行以下命令表示安装成功：</a:t>
            </a:r>
            <a:endParaRPr lang="en-US" altLang="zh-CN"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p>
          <a:p>
            <a:pPr fontAlgn="auto">
              <a:buFont typeface="Wingdings" panose="05000000000000000000" charset="0"/>
              <a:buNone/>
            </a:pPr>
            <a:endParaRPr lang="zh-CN" altLang="en-US" sz="1400" noProof="1"/>
          </a:p>
          <a:p>
            <a:pPr fontAlgn="auto">
              <a:buFont typeface="Wingdings" panose="05000000000000000000" charset="0"/>
              <a:buNone/>
            </a:pPr>
            <a:endParaRPr lang="zh-CN" altLang="en-US" sz="1400" noProof="1"/>
          </a:p>
        </p:txBody>
      </p:sp>
      <p:pic>
        <p:nvPicPr>
          <p:cNvPr id="3" name="图片 2">
            <a:extLst>
              <a:ext uri="{FF2B5EF4-FFF2-40B4-BE49-F238E27FC236}">
                <a16:creationId xmlns:a16="http://schemas.microsoft.com/office/drawing/2014/main" id="{9D4E03CE-8220-30F6-D4B9-48686EF66617}"/>
              </a:ext>
            </a:extLst>
          </p:cNvPr>
          <p:cNvPicPr>
            <a:picLocks noChangeAspect="1"/>
          </p:cNvPicPr>
          <p:nvPr/>
        </p:nvPicPr>
        <p:blipFill>
          <a:blip r:embed="rId3"/>
          <a:stretch>
            <a:fillRect/>
          </a:stretch>
        </p:blipFill>
        <p:spPr>
          <a:xfrm>
            <a:off x="4785808" y="3114923"/>
            <a:ext cx="2950079" cy="1128554"/>
          </a:xfrm>
          <a:prstGeom prst="rect">
            <a:avLst/>
          </a:prstGeom>
        </p:spPr>
      </p:pic>
      <p:pic>
        <p:nvPicPr>
          <p:cNvPr id="4" name="图片 3">
            <a:extLst>
              <a:ext uri="{FF2B5EF4-FFF2-40B4-BE49-F238E27FC236}">
                <a16:creationId xmlns:a16="http://schemas.microsoft.com/office/drawing/2014/main" id="{9E24B906-6DB0-F4B8-CFC3-BCA0249D4A09}"/>
              </a:ext>
            </a:extLst>
          </p:cNvPr>
          <p:cNvPicPr>
            <a:picLocks noChangeAspect="1"/>
          </p:cNvPicPr>
          <p:nvPr/>
        </p:nvPicPr>
        <p:blipFill>
          <a:blip r:embed="rId4"/>
          <a:stretch>
            <a:fillRect/>
          </a:stretch>
        </p:blipFill>
        <p:spPr>
          <a:xfrm>
            <a:off x="942427" y="3114923"/>
            <a:ext cx="3054131" cy="14383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7C57782-9124-486F-A3CB-07AC5776A444}"/>
              </a:ext>
            </a:extLst>
          </p:cNvPr>
          <p:cNvSpPr>
            <a:spLocks noGrp="1"/>
          </p:cNvSpPr>
          <p:nvPr>
            <p:ph type="title"/>
          </p:nvPr>
        </p:nvSpPr>
        <p:spPr/>
        <p:txBody>
          <a:bodyPr/>
          <a:lstStyle/>
          <a:p>
            <a:r>
              <a:rPr lang="zh-CN" altLang="en-US" sz="2135" noProof="1">
                <a:sym typeface="+mn-ea"/>
              </a:rPr>
              <a:t>DApp开发框架与流程（续）</a:t>
            </a:r>
            <a:endParaRPr lang="zh-CN" altLang="en-US" noProof="1"/>
          </a:p>
        </p:txBody>
      </p:sp>
      <p:sp>
        <p:nvSpPr>
          <p:cNvPr id="2" name="矩形 1">
            <a:extLst>
              <a:ext uri="{FF2B5EF4-FFF2-40B4-BE49-F238E27FC236}">
                <a16:creationId xmlns:a16="http://schemas.microsoft.com/office/drawing/2014/main" id="{DF9FA71A-F52F-914C-AD56-B67C3C96FE6D}"/>
              </a:ext>
            </a:extLst>
          </p:cNvPr>
          <p:cNvSpPr/>
          <p:nvPr/>
        </p:nvSpPr>
        <p:spPr>
          <a:xfrm>
            <a:off x="163027" y="722246"/>
            <a:ext cx="6388615" cy="307777"/>
          </a:xfrm>
          <a:prstGeom prst="rect">
            <a:avLst/>
          </a:prstGeom>
        </p:spPr>
        <p:txBody>
          <a:bodyPr wrap="square">
            <a:spAutoFit/>
          </a:bodyPr>
          <a:lstStyle/>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合约部署</a:t>
            </a:r>
            <a:endParaRPr lang="en-US" altLang="zh-CN" sz="1400"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D166B071-52DB-4C3C-C2F3-7C300465D7BE}"/>
              </a:ext>
            </a:extLst>
          </p:cNvPr>
          <p:cNvSpPr txBox="1"/>
          <p:nvPr/>
        </p:nvSpPr>
        <p:spPr>
          <a:xfrm>
            <a:off x="1369199" y="722246"/>
            <a:ext cx="5153975" cy="307777"/>
          </a:xfrm>
          <a:prstGeom prst="rect">
            <a:avLst/>
          </a:prstGeom>
          <a:noFill/>
        </p:spPr>
        <p:txBody>
          <a:bodyPr wrap="none" rtlCol="0">
            <a:spAutoFit/>
          </a:bodyPr>
          <a:lstStyle/>
          <a:p>
            <a:r>
              <a:rPr lang="zh-CN" altLang="en-US" sz="1400" noProof="1">
                <a:latin typeface="微软雅黑" panose="020B0503020204020204" pitchFamily="34" charset="-122"/>
                <a:ea typeface="微软雅黑" panose="020B0503020204020204" pitchFamily="34" charset="-122"/>
                <a:sym typeface="+mn-ea"/>
              </a:rPr>
              <a:t>新建合约环境，将合约部署到</a:t>
            </a:r>
            <a:r>
              <a:rPr lang="en-US" altLang="zh-CN" sz="1400" noProof="1">
                <a:latin typeface="微软雅黑" panose="020B0503020204020204" pitchFamily="34" charset="-122"/>
                <a:ea typeface="微软雅黑" panose="020B0503020204020204" pitchFamily="34" charset="-122"/>
                <a:sym typeface="+mn-ea"/>
              </a:rPr>
              <a:t>ganache</a:t>
            </a:r>
            <a:r>
              <a:rPr lang="zh-CN" altLang="en-US" sz="1400" noProof="1">
                <a:latin typeface="微软雅黑" panose="020B0503020204020204" pitchFamily="34" charset="-122"/>
                <a:ea typeface="微软雅黑" panose="020B0503020204020204" pitchFamily="34" charset="-122"/>
                <a:sym typeface="+mn-ea"/>
              </a:rPr>
              <a:t>上，获得合约地址和</a:t>
            </a:r>
            <a:r>
              <a:rPr lang="en-US" altLang="zh-CN" sz="1400" noProof="1">
                <a:latin typeface="微软雅黑" panose="020B0503020204020204" pitchFamily="34" charset="-122"/>
                <a:ea typeface="微软雅黑" panose="020B0503020204020204" pitchFamily="34" charset="-122"/>
                <a:sym typeface="+mn-ea"/>
              </a:rPr>
              <a:t>ABI</a:t>
            </a:r>
          </a:p>
        </p:txBody>
      </p:sp>
      <p:sp>
        <p:nvSpPr>
          <p:cNvPr id="8" name="文本框 7">
            <a:extLst>
              <a:ext uri="{FF2B5EF4-FFF2-40B4-BE49-F238E27FC236}">
                <a16:creationId xmlns:a16="http://schemas.microsoft.com/office/drawing/2014/main" id="{86E2367B-4E80-C033-51D7-D3674C7C068C}"/>
              </a:ext>
            </a:extLst>
          </p:cNvPr>
          <p:cNvSpPr txBox="1"/>
          <p:nvPr/>
        </p:nvSpPr>
        <p:spPr>
          <a:xfrm>
            <a:off x="163027" y="1030023"/>
            <a:ext cx="4111082" cy="364972"/>
          </a:xfrm>
          <a:prstGeom prst="rect">
            <a:avLst/>
          </a:prstGeom>
          <a:noFill/>
        </p:spPr>
        <p:txBody>
          <a:bodyPr wrap="square">
            <a:spAutoFit/>
          </a:bodyPr>
          <a:lstStyle/>
          <a:p>
            <a:pPr>
              <a:lnSpc>
                <a:spcPct val="150000"/>
              </a:lnSpc>
            </a:pPr>
            <a:r>
              <a:rPr kumimoji="1" lang="zh-CN" altLang="en-US" sz="1400" dirty="0">
                <a:latin typeface="+mn-ea"/>
                <a:ea typeface="+mn-ea"/>
              </a:rPr>
              <a:t>测试的步骤这里略过</a:t>
            </a:r>
            <a:endParaRPr kumimoji="1" lang="en-US" altLang="zh-CN" sz="1400" dirty="0">
              <a:latin typeface="+mn-ea"/>
              <a:ea typeface="+mn-ea"/>
            </a:endParaRPr>
          </a:p>
        </p:txBody>
      </p:sp>
      <p:sp>
        <p:nvSpPr>
          <p:cNvPr id="9" name="文本框 8">
            <a:extLst>
              <a:ext uri="{FF2B5EF4-FFF2-40B4-BE49-F238E27FC236}">
                <a16:creationId xmlns:a16="http://schemas.microsoft.com/office/drawing/2014/main" id="{B85DF6AE-9999-2337-D992-1030733C7A1C}"/>
              </a:ext>
            </a:extLst>
          </p:cNvPr>
          <p:cNvSpPr txBox="1"/>
          <p:nvPr/>
        </p:nvSpPr>
        <p:spPr>
          <a:xfrm>
            <a:off x="163027" y="1394995"/>
            <a:ext cx="4111082" cy="364972"/>
          </a:xfrm>
          <a:prstGeom prst="rect">
            <a:avLst/>
          </a:prstGeom>
          <a:noFill/>
        </p:spPr>
        <p:txBody>
          <a:bodyPr wrap="square">
            <a:spAutoFit/>
          </a:bodyPr>
          <a:lstStyle/>
          <a:p>
            <a:pPr>
              <a:lnSpc>
                <a:spcPct val="150000"/>
              </a:lnSpc>
            </a:pPr>
            <a:r>
              <a:rPr kumimoji="1" lang="zh-CN" altLang="en-US" sz="1400" dirty="0">
                <a:latin typeface="+mn-ea"/>
                <a:ea typeface="+mn-ea"/>
              </a:rPr>
              <a:t>编译合约</a:t>
            </a:r>
            <a:endParaRPr kumimoji="1" lang="en-US" altLang="zh-CN" sz="1400" dirty="0">
              <a:latin typeface="+mn-ea"/>
              <a:ea typeface="+mn-ea"/>
            </a:endParaRPr>
          </a:p>
        </p:txBody>
      </p:sp>
      <p:pic>
        <p:nvPicPr>
          <p:cNvPr id="12" name="图片 11">
            <a:extLst>
              <a:ext uri="{FF2B5EF4-FFF2-40B4-BE49-F238E27FC236}">
                <a16:creationId xmlns:a16="http://schemas.microsoft.com/office/drawing/2014/main" id="{BE5AC725-B5D8-82A8-B9EA-F0FC372143F9}"/>
              </a:ext>
            </a:extLst>
          </p:cNvPr>
          <p:cNvPicPr>
            <a:picLocks noChangeAspect="1"/>
          </p:cNvPicPr>
          <p:nvPr/>
        </p:nvPicPr>
        <p:blipFill>
          <a:blip r:embed="rId2"/>
          <a:stretch>
            <a:fillRect/>
          </a:stretch>
        </p:blipFill>
        <p:spPr>
          <a:xfrm>
            <a:off x="1039386" y="1553125"/>
            <a:ext cx="2685121" cy="342612"/>
          </a:xfrm>
          <a:prstGeom prst="rect">
            <a:avLst/>
          </a:prstGeom>
        </p:spPr>
      </p:pic>
      <p:sp>
        <p:nvSpPr>
          <p:cNvPr id="14" name="文本框 13">
            <a:extLst>
              <a:ext uri="{FF2B5EF4-FFF2-40B4-BE49-F238E27FC236}">
                <a16:creationId xmlns:a16="http://schemas.microsoft.com/office/drawing/2014/main" id="{E220BDCA-B804-1EBE-4A1B-41FF0BABCC2F}"/>
              </a:ext>
            </a:extLst>
          </p:cNvPr>
          <p:cNvSpPr txBox="1"/>
          <p:nvPr/>
        </p:nvSpPr>
        <p:spPr>
          <a:xfrm>
            <a:off x="163027" y="1871381"/>
            <a:ext cx="4111082" cy="364972"/>
          </a:xfrm>
          <a:prstGeom prst="rect">
            <a:avLst/>
          </a:prstGeom>
          <a:noFill/>
        </p:spPr>
        <p:txBody>
          <a:bodyPr wrap="square">
            <a:spAutoFit/>
          </a:bodyPr>
          <a:lstStyle/>
          <a:p>
            <a:pPr>
              <a:lnSpc>
                <a:spcPct val="150000"/>
              </a:lnSpc>
            </a:pPr>
            <a:r>
              <a:rPr kumimoji="1" lang="zh-CN" altLang="en-US" sz="1400" dirty="0">
                <a:latin typeface="+mn-ea"/>
                <a:ea typeface="+mn-ea"/>
              </a:rPr>
              <a:t>新建</a:t>
            </a:r>
            <a:r>
              <a:rPr kumimoji="1" lang="en-US" altLang="zh-CN" sz="1400" dirty="0">
                <a:latin typeface="+mn-ea"/>
                <a:ea typeface="+mn-ea"/>
              </a:rPr>
              <a:t>ganache</a:t>
            </a:r>
            <a:r>
              <a:rPr kumimoji="1" lang="zh-CN" altLang="en-US" sz="1400" dirty="0">
                <a:latin typeface="+mn-ea"/>
                <a:ea typeface="+mn-ea"/>
              </a:rPr>
              <a:t>测试环境并启动</a:t>
            </a:r>
            <a:endParaRPr kumimoji="1" lang="en-US" altLang="zh-CN" sz="1400" dirty="0">
              <a:latin typeface="+mn-ea"/>
              <a:ea typeface="+mn-ea"/>
            </a:endParaRPr>
          </a:p>
        </p:txBody>
      </p:sp>
      <p:pic>
        <p:nvPicPr>
          <p:cNvPr id="16" name="图片 15">
            <a:extLst>
              <a:ext uri="{FF2B5EF4-FFF2-40B4-BE49-F238E27FC236}">
                <a16:creationId xmlns:a16="http://schemas.microsoft.com/office/drawing/2014/main" id="{BA50E5E3-10EE-771F-30BD-CF17D9FA3405}"/>
              </a:ext>
            </a:extLst>
          </p:cNvPr>
          <p:cNvPicPr>
            <a:picLocks noChangeAspect="1"/>
          </p:cNvPicPr>
          <p:nvPr/>
        </p:nvPicPr>
        <p:blipFill>
          <a:blip r:embed="rId3"/>
          <a:stretch>
            <a:fillRect/>
          </a:stretch>
        </p:blipFill>
        <p:spPr>
          <a:xfrm>
            <a:off x="177800" y="2286000"/>
            <a:ext cx="3546707" cy="364749"/>
          </a:xfrm>
          <a:prstGeom prst="rect">
            <a:avLst/>
          </a:prstGeom>
        </p:spPr>
      </p:pic>
      <p:pic>
        <p:nvPicPr>
          <p:cNvPr id="17" name="图片 16">
            <a:extLst>
              <a:ext uri="{FF2B5EF4-FFF2-40B4-BE49-F238E27FC236}">
                <a16:creationId xmlns:a16="http://schemas.microsoft.com/office/drawing/2014/main" id="{1AC3CDE3-3411-7896-F0CB-1D8DE376C348}"/>
              </a:ext>
            </a:extLst>
          </p:cNvPr>
          <p:cNvPicPr>
            <a:picLocks noChangeAspect="1"/>
          </p:cNvPicPr>
          <p:nvPr/>
        </p:nvPicPr>
        <p:blipFill>
          <a:blip r:embed="rId4"/>
          <a:stretch>
            <a:fillRect/>
          </a:stretch>
        </p:blipFill>
        <p:spPr>
          <a:xfrm>
            <a:off x="259576" y="2736867"/>
            <a:ext cx="3204737" cy="1161552"/>
          </a:xfrm>
          <a:prstGeom prst="rect">
            <a:avLst/>
          </a:prstGeom>
        </p:spPr>
      </p:pic>
      <p:sp>
        <p:nvSpPr>
          <p:cNvPr id="18" name="文本框 17">
            <a:extLst>
              <a:ext uri="{FF2B5EF4-FFF2-40B4-BE49-F238E27FC236}">
                <a16:creationId xmlns:a16="http://schemas.microsoft.com/office/drawing/2014/main" id="{C2A53B2A-8288-1A04-9467-30E7E2804D35}"/>
              </a:ext>
            </a:extLst>
          </p:cNvPr>
          <p:cNvSpPr txBox="1"/>
          <p:nvPr/>
        </p:nvSpPr>
        <p:spPr>
          <a:xfrm>
            <a:off x="3724507" y="1000054"/>
            <a:ext cx="4111082" cy="326051"/>
          </a:xfrm>
          <a:prstGeom prst="rect">
            <a:avLst/>
          </a:prstGeom>
          <a:noFill/>
        </p:spPr>
        <p:txBody>
          <a:bodyPr wrap="square">
            <a:spAutoFit/>
          </a:bodyPr>
          <a:lstStyle/>
          <a:p>
            <a:pPr>
              <a:lnSpc>
                <a:spcPct val="150000"/>
              </a:lnSpc>
            </a:pPr>
            <a:r>
              <a:rPr kumimoji="1" lang="zh-CN" altLang="en-US" sz="1200" dirty="0">
                <a:latin typeface="+mn-ea"/>
                <a:ea typeface="+mn-ea"/>
              </a:rPr>
              <a:t>将</a:t>
            </a:r>
            <a:r>
              <a:rPr kumimoji="1" lang="en-US" altLang="zh-CN" sz="1200" dirty="0">
                <a:latin typeface="+mn-ea"/>
                <a:ea typeface="+mn-ea"/>
              </a:rPr>
              <a:t>ganache</a:t>
            </a:r>
            <a:r>
              <a:rPr kumimoji="1" lang="zh-CN" altLang="en-US" sz="1200" dirty="0">
                <a:latin typeface="+mn-ea"/>
                <a:ea typeface="+mn-ea"/>
              </a:rPr>
              <a:t>的账户信息和网络信息写到</a:t>
            </a:r>
            <a:r>
              <a:rPr kumimoji="1" lang="en-US" altLang="zh-CN" sz="1200" dirty="0">
                <a:latin typeface="+mn-ea"/>
                <a:ea typeface="+mn-ea"/>
              </a:rPr>
              <a:t>hardhat</a:t>
            </a:r>
            <a:r>
              <a:rPr kumimoji="1" lang="zh-CN" altLang="en-US" sz="1200" dirty="0">
                <a:latin typeface="+mn-ea"/>
                <a:ea typeface="+mn-ea"/>
              </a:rPr>
              <a:t>配置文件中</a:t>
            </a:r>
            <a:endParaRPr kumimoji="1" lang="en-US" altLang="zh-CN" sz="1200" dirty="0">
              <a:latin typeface="+mn-ea"/>
              <a:ea typeface="+mn-ea"/>
            </a:endParaRPr>
          </a:p>
        </p:txBody>
      </p:sp>
      <p:pic>
        <p:nvPicPr>
          <p:cNvPr id="19" name="图片 18">
            <a:extLst>
              <a:ext uri="{FF2B5EF4-FFF2-40B4-BE49-F238E27FC236}">
                <a16:creationId xmlns:a16="http://schemas.microsoft.com/office/drawing/2014/main" id="{95490F06-245C-0BB8-B60B-822DB8B6034F}"/>
              </a:ext>
            </a:extLst>
          </p:cNvPr>
          <p:cNvPicPr>
            <a:picLocks noChangeAspect="1"/>
          </p:cNvPicPr>
          <p:nvPr/>
        </p:nvPicPr>
        <p:blipFill>
          <a:blip r:embed="rId5"/>
          <a:stretch>
            <a:fillRect/>
          </a:stretch>
        </p:blipFill>
        <p:spPr>
          <a:xfrm>
            <a:off x="3844457" y="1340511"/>
            <a:ext cx="2612022" cy="2203393"/>
          </a:xfrm>
          <a:prstGeom prst="rect">
            <a:avLst/>
          </a:prstGeom>
        </p:spPr>
      </p:pic>
      <p:sp>
        <p:nvSpPr>
          <p:cNvPr id="21" name="文本框 20">
            <a:extLst>
              <a:ext uri="{FF2B5EF4-FFF2-40B4-BE49-F238E27FC236}">
                <a16:creationId xmlns:a16="http://schemas.microsoft.com/office/drawing/2014/main" id="{0E49ED30-989D-93B6-8BE3-49154DC07BC1}"/>
              </a:ext>
            </a:extLst>
          </p:cNvPr>
          <p:cNvSpPr txBox="1"/>
          <p:nvPr/>
        </p:nvSpPr>
        <p:spPr>
          <a:xfrm>
            <a:off x="3724507" y="3472832"/>
            <a:ext cx="4111082" cy="364972"/>
          </a:xfrm>
          <a:prstGeom prst="rect">
            <a:avLst/>
          </a:prstGeom>
          <a:noFill/>
        </p:spPr>
        <p:txBody>
          <a:bodyPr wrap="square">
            <a:spAutoFit/>
          </a:bodyPr>
          <a:lstStyle/>
          <a:p>
            <a:pPr>
              <a:lnSpc>
                <a:spcPct val="150000"/>
              </a:lnSpc>
            </a:pPr>
            <a:r>
              <a:rPr kumimoji="1" lang="zh-CN" altLang="en-US" sz="1400" dirty="0">
                <a:latin typeface="+mn-ea"/>
                <a:ea typeface="+mn-ea"/>
              </a:rPr>
              <a:t>部署合约拿到地址</a:t>
            </a:r>
            <a:endParaRPr kumimoji="1" lang="en-US" altLang="zh-CN" sz="1400" dirty="0">
              <a:latin typeface="+mn-ea"/>
              <a:ea typeface="+mn-ea"/>
            </a:endParaRPr>
          </a:p>
        </p:txBody>
      </p:sp>
      <p:pic>
        <p:nvPicPr>
          <p:cNvPr id="23" name="图片 22">
            <a:extLst>
              <a:ext uri="{FF2B5EF4-FFF2-40B4-BE49-F238E27FC236}">
                <a16:creationId xmlns:a16="http://schemas.microsoft.com/office/drawing/2014/main" id="{C1CC583F-7E70-FDFD-D815-53B50E0F5EB5}"/>
              </a:ext>
            </a:extLst>
          </p:cNvPr>
          <p:cNvPicPr>
            <a:picLocks noChangeAspect="1"/>
          </p:cNvPicPr>
          <p:nvPr/>
        </p:nvPicPr>
        <p:blipFill>
          <a:blip r:embed="rId6"/>
          <a:stretch>
            <a:fillRect/>
          </a:stretch>
        </p:blipFill>
        <p:spPr>
          <a:xfrm>
            <a:off x="3143095" y="3830165"/>
            <a:ext cx="4800600" cy="571500"/>
          </a:xfrm>
          <a:prstGeom prst="rect">
            <a:avLst/>
          </a:prstGeom>
        </p:spPr>
      </p:pic>
    </p:spTree>
    <p:extLst>
      <p:ext uri="{BB962C8B-B14F-4D97-AF65-F5344CB8AC3E}">
        <p14:creationId xmlns:p14="http://schemas.microsoft.com/office/powerpoint/2010/main" val="2144823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8F58AA2-CED7-4FBB-AAEE-689D88E40F76}"/>
              </a:ext>
            </a:extLst>
          </p:cNvPr>
          <p:cNvSpPr>
            <a:spLocks noGrp="1"/>
          </p:cNvSpPr>
          <p:nvPr>
            <p:ph type="title"/>
          </p:nvPr>
        </p:nvSpPr>
        <p:spPr/>
        <p:txBody>
          <a:bodyPr/>
          <a:lstStyle/>
          <a:p>
            <a:r>
              <a:rPr lang="zh-CN" altLang="en-US" sz="2135" noProof="1">
                <a:sym typeface="+mn-ea"/>
              </a:rPr>
              <a:t>DApp开发框架与流程</a:t>
            </a:r>
            <a:endParaRPr lang="zh-CN" altLang="en-US" noProof="1"/>
          </a:p>
        </p:txBody>
      </p:sp>
      <p:sp>
        <p:nvSpPr>
          <p:cNvPr id="4" name="文本框 3">
            <a:extLst>
              <a:ext uri="{FF2B5EF4-FFF2-40B4-BE49-F238E27FC236}">
                <a16:creationId xmlns:a16="http://schemas.microsoft.com/office/drawing/2014/main" id="{89A5632C-2568-42E7-B72C-6EFDF0EF1DB5}"/>
              </a:ext>
            </a:extLst>
          </p:cNvPr>
          <p:cNvSpPr txBox="1"/>
          <p:nvPr/>
        </p:nvSpPr>
        <p:spPr>
          <a:xfrm>
            <a:off x="231775" y="879475"/>
            <a:ext cx="7524750" cy="1231106"/>
          </a:xfrm>
          <a:prstGeom prst="rect">
            <a:avLst/>
          </a:prstGeom>
          <a:noFill/>
        </p:spPr>
        <p:txBody>
          <a:bodyPr>
            <a:spAutoFit/>
          </a:bodyPr>
          <a:lstStyle/>
          <a:p>
            <a:pPr>
              <a:buFont typeface="Wingdings" panose="05000000000000000000" charset="0"/>
              <a:buNone/>
            </a:pPr>
            <a:r>
              <a:rPr lang="en-US" b="1" noProof="1">
                <a:solidFill>
                  <a:srgbClr val="FF0000"/>
                </a:solidFill>
                <a:latin typeface="微软雅黑" panose="020B0503020204020204" pitchFamily="34" charset="-122"/>
                <a:ea typeface="微软雅黑" panose="020B0503020204020204" pitchFamily="34" charset="-122"/>
              </a:rPr>
              <a:t>2. </a:t>
            </a:r>
            <a:r>
              <a:rPr lang="zh-CN" altLang="en-US" b="1" noProof="1">
                <a:solidFill>
                  <a:srgbClr val="FF0000"/>
                </a:solidFill>
                <a:latin typeface="微软雅黑" panose="020B0503020204020204" pitchFamily="34" charset="-122"/>
                <a:ea typeface="微软雅黑" panose="020B0503020204020204" pitchFamily="34" charset="-122"/>
              </a:rPr>
              <a:t>前端开发：以</a:t>
            </a:r>
            <a:r>
              <a:rPr lang="en-US" altLang="zh-CN" b="1" noProof="1">
                <a:solidFill>
                  <a:srgbClr val="FF0000"/>
                </a:solidFill>
                <a:latin typeface="微软雅黑" panose="020B0503020204020204" pitchFamily="34" charset="-122"/>
                <a:ea typeface="微软雅黑" panose="020B0503020204020204" pitchFamily="34" charset="-122"/>
              </a:rPr>
              <a:t>React</a:t>
            </a:r>
            <a:r>
              <a:rPr lang="zh-CN" altLang="en-US" b="1" noProof="1">
                <a:solidFill>
                  <a:srgbClr val="FF0000"/>
                </a:solidFill>
                <a:latin typeface="微软雅黑" panose="020B0503020204020204" pitchFamily="34" charset="-122"/>
                <a:ea typeface="微软雅黑" panose="020B0503020204020204" pitchFamily="34" charset="-122"/>
              </a:rPr>
              <a:t>为例</a:t>
            </a:r>
            <a:endParaRPr lang="en-US" b="1" noProof="1">
              <a:solidFill>
                <a:srgbClr val="FF0000"/>
              </a:solidFill>
              <a:latin typeface="微软雅黑" panose="020B0503020204020204" pitchFamily="34" charset="-122"/>
              <a:ea typeface="微软雅黑" panose="020B0503020204020204" pitchFamily="34" charset="-122"/>
            </a:endParaRPr>
          </a:p>
          <a:p>
            <a:r>
              <a:rPr sz="1400" noProof="1">
                <a:latin typeface="微软雅黑" panose="020B0503020204020204" pitchFamily="34" charset="-122"/>
                <a:ea typeface="微软雅黑" panose="020B0503020204020204" pitchFamily="34" charset="-122"/>
                <a:sym typeface="+mn-ea"/>
              </a:rPr>
              <a:t>           </a:t>
            </a:r>
            <a:r>
              <a:rPr lang="en-US" altLang="zh-CN" sz="1400" noProof="1">
                <a:latin typeface="微软雅黑" panose="020B0503020204020204" pitchFamily="34" charset="-122"/>
                <a:ea typeface="微软雅黑" panose="020B0503020204020204" pitchFamily="34" charset="-122"/>
                <a:sym typeface="+mn-ea"/>
              </a:rPr>
              <a:t>React</a:t>
            </a:r>
            <a:r>
              <a:rPr lang="zh-CN" altLang="en-US" sz="1400" noProof="1">
                <a:latin typeface="微软雅黑" panose="020B0503020204020204" pitchFamily="34" charset="-122"/>
                <a:ea typeface="微软雅黑" panose="020B0503020204020204" pitchFamily="34" charset="-122"/>
                <a:sym typeface="+mn-ea"/>
              </a:rPr>
              <a:t>是当前最流行的</a:t>
            </a:r>
            <a:r>
              <a:rPr lang="en-US" altLang="zh-CN" sz="1400" noProof="1">
                <a:latin typeface="微软雅黑" panose="020B0503020204020204" pitchFamily="34" charset="-122"/>
                <a:ea typeface="微软雅黑" panose="020B0503020204020204" pitchFamily="34" charset="-122"/>
                <a:sym typeface="+mn-ea"/>
              </a:rPr>
              <a:t>Web</a:t>
            </a:r>
            <a:r>
              <a:rPr lang="zh-CN" altLang="en-US" sz="1400" noProof="1">
                <a:latin typeface="微软雅黑" panose="020B0503020204020204" pitchFamily="34" charset="-122"/>
                <a:ea typeface="微软雅黑" panose="020B0503020204020204" pitchFamily="34" charset="-122"/>
                <a:sym typeface="+mn-ea"/>
              </a:rPr>
              <a:t>前端框架，是</a:t>
            </a:r>
            <a:r>
              <a:rPr lang="zh-CN" altLang="en-US" sz="1400" dirty="0">
                <a:latin typeface="微软雅黑" panose="020B0503020204020204" pitchFamily="34" charset="-122"/>
                <a:ea typeface="微软雅黑" panose="020B0503020204020204" pitchFamily="34" charset="-122"/>
              </a:rPr>
              <a:t>用于构建用户界面的 </a:t>
            </a:r>
            <a:r>
              <a:rPr lang="en" altLang="zh-CN" sz="1400" dirty="0">
                <a:latin typeface="微软雅黑" panose="020B0503020204020204" pitchFamily="34" charset="-122"/>
                <a:ea typeface="微软雅黑" panose="020B0503020204020204" pitchFamily="34" charset="-122"/>
              </a:rPr>
              <a:t>JavaScript </a:t>
            </a:r>
            <a:r>
              <a:rPr lang="zh-CN" altLang="en-US" sz="1400" dirty="0">
                <a:latin typeface="微软雅黑" panose="020B0503020204020204" pitchFamily="34" charset="-122"/>
                <a:ea typeface="微软雅黑" panose="020B0503020204020204" pitchFamily="34" charset="-122"/>
              </a:rPr>
              <a:t>库，</a:t>
            </a:r>
            <a:r>
              <a:rPr sz="1400" noProof="1">
                <a:latin typeface="微软雅黑" panose="020B0503020204020204" pitchFamily="34" charset="-122"/>
                <a:ea typeface="微软雅黑" panose="020B0503020204020204" pitchFamily="34" charset="-122"/>
                <a:sym typeface="+mn-ea"/>
              </a:rPr>
              <a:t>可以非常方便的集成以太坊的web3.js接口。</a:t>
            </a:r>
            <a:endParaRPr lang="en-US" altLang="zh-CN" sz="1400" noProof="1">
              <a:latin typeface="微软雅黑" panose="020B0503020204020204" pitchFamily="34" charset="-122"/>
              <a:ea typeface="微软雅黑" panose="020B0503020204020204" pitchFamily="34" charset="-122"/>
              <a:sym typeface="+mn-ea"/>
            </a:endParaRPr>
          </a:p>
          <a:p>
            <a:r>
              <a:rPr lang="zh-CN" altLang="en-US" sz="1400" noProof="1">
                <a:latin typeface="微软雅黑" panose="020B0503020204020204" pitchFamily="34" charset="-122"/>
                <a:ea typeface="微软雅黑" panose="020B0503020204020204" pitchFamily="34" charset="-122"/>
                <a:sym typeface="+mn-ea"/>
              </a:rPr>
              <a:t>           目前大部分</a:t>
            </a:r>
            <a:r>
              <a:rPr lang="en" sz="1400" noProof="1">
                <a:latin typeface="微软雅黑" panose="020B0503020204020204" pitchFamily="34" charset="-122"/>
                <a:ea typeface="微软雅黑" panose="020B0503020204020204" pitchFamily="34" charset="-122"/>
                <a:sym typeface="+mn-ea"/>
              </a:rPr>
              <a:t>DApp</a:t>
            </a:r>
            <a:r>
              <a:rPr lang="zh-CN" altLang="en-US" sz="1400" noProof="1">
                <a:latin typeface="微软雅黑" panose="020B0503020204020204" pitchFamily="34" charset="-122"/>
                <a:ea typeface="微软雅黑" panose="020B0503020204020204" pitchFamily="34" charset="-122"/>
                <a:sym typeface="+mn-ea"/>
              </a:rPr>
              <a:t>应用是基于</a:t>
            </a:r>
            <a:r>
              <a:rPr lang="en-US" altLang="zh-CN" sz="1400" noProof="1">
                <a:latin typeface="微软雅黑" panose="020B0503020204020204" pitchFamily="34" charset="-122"/>
                <a:ea typeface="微软雅黑" panose="020B0503020204020204" pitchFamily="34" charset="-122"/>
                <a:sym typeface="+mn-ea"/>
              </a:rPr>
              <a:t>R</a:t>
            </a:r>
            <a:r>
              <a:rPr lang="en" altLang="zh-CN" sz="1400" noProof="1">
                <a:latin typeface="微软雅黑" panose="020B0503020204020204" pitchFamily="34" charset="-122"/>
                <a:ea typeface="微软雅黑" panose="020B0503020204020204" pitchFamily="34" charset="-122"/>
                <a:sym typeface="+mn-ea"/>
              </a:rPr>
              <a:t>eact</a:t>
            </a:r>
            <a:r>
              <a:rPr lang="zh-CN" altLang="en-US" sz="1400" noProof="1">
                <a:latin typeface="微软雅黑" panose="020B0503020204020204" pitchFamily="34" charset="-122"/>
                <a:ea typeface="微软雅黑" panose="020B0503020204020204" pitchFamily="34" charset="-122"/>
                <a:sym typeface="+mn-ea"/>
              </a:rPr>
              <a:t>框架来开发的，下面来看如何安装</a:t>
            </a:r>
            <a:r>
              <a:rPr lang="en-US" altLang="zh-CN" sz="1400" noProof="1">
                <a:latin typeface="微软雅黑" panose="020B0503020204020204" pitchFamily="34" charset="-122"/>
                <a:ea typeface="微软雅黑" panose="020B0503020204020204" pitchFamily="34" charset="-122"/>
                <a:sym typeface="+mn-ea"/>
              </a:rPr>
              <a:t>React</a:t>
            </a:r>
            <a:r>
              <a:rPr lang="en" sz="1400" noProof="1">
                <a:latin typeface="微软雅黑" panose="020B0503020204020204" pitchFamily="34" charset="-122"/>
                <a:ea typeface="微软雅黑" panose="020B0503020204020204" pitchFamily="34" charset="-122"/>
                <a:sym typeface="+mn-ea"/>
              </a:rPr>
              <a:t>、</a:t>
            </a:r>
            <a:r>
              <a:rPr lang="zh-CN" altLang="en-US" sz="1400" noProof="1">
                <a:latin typeface="微软雅黑" panose="020B0503020204020204" pitchFamily="34" charset="-122"/>
                <a:ea typeface="微软雅黑" panose="020B0503020204020204" pitchFamily="34" charset="-122"/>
                <a:sym typeface="+mn-ea"/>
              </a:rPr>
              <a:t>加载以太坊</a:t>
            </a:r>
            <a:r>
              <a:rPr lang="en" sz="1400" noProof="1">
                <a:latin typeface="微软雅黑" panose="020B0503020204020204" pitchFamily="34" charset="-122"/>
                <a:ea typeface="微软雅黑" panose="020B0503020204020204" pitchFamily="34" charset="-122"/>
                <a:sym typeface="+mn-ea"/>
              </a:rPr>
              <a:t>web3</a:t>
            </a:r>
            <a:r>
              <a:rPr lang="zh-CN" altLang="en-US" sz="1400" noProof="1">
                <a:latin typeface="微软雅黑" panose="020B0503020204020204" pitchFamily="34" charset="-122"/>
                <a:ea typeface="微软雅黑" panose="020B0503020204020204" pitchFamily="34" charset="-122"/>
                <a:sym typeface="+mn-ea"/>
              </a:rPr>
              <a:t>模块、调用</a:t>
            </a:r>
            <a:r>
              <a:rPr lang="en" sz="1400" noProof="1">
                <a:latin typeface="微软雅黑" panose="020B0503020204020204" pitchFamily="34" charset="-122"/>
                <a:ea typeface="微软雅黑" panose="020B0503020204020204" pitchFamily="34" charset="-122"/>
                <a:sym typeface="+mn-ea"/>
              </a:rPr>
              <a:t>web3.js</a:t>
            </a:r>
            <a:r>
              <a:rPr lang="zh-CN" altLang="en-US" sz="1400" noProof="1">
                <a:latin typeface="微软雅黑" panose="020B0503020204020204" pitchFamily="34" charset="-122"/>
                <a:ea typeface="微软雅黑" panose="020B0503020204020204" pitchFamily="34" charset="-122"/>
                <a:sym typeface="+mn-ea"/>
              </a:rPr>
              <a:t>接口、部署</a:t>
            </a:r>
            <a:r>
              <a:rPr lang="en" sz="1400" noProof="1">
                <a:latin typeface="微软雅黑" panose="020B0503020204020204" pitchFamily="34" charset="-122"/>
                <a:ea typeface="微软雅黑" panose="020B0503020204020204" pitchFamily="34" charset="-122"/>
                <a:sym typeface="+mn-ea"/>
              </a:rPr>
              <a:t>DApp</a:t>
            </a:r>
            <a:r>
              <a:rPr lang="zh-CN" altLang="en-US" sz="1400" noProof="1">
                <a:latin typeface="微软雅黑" panose="020B0503020204020204" pitchFamily="34" charset="-122"/>
                <a:ea typeface="微软雅黑" panose="020B0503020204020204" pitchFamily="34" charset="-122"/>
                <a:sym typeface="+mn-ea"/>
              </a:rPr>
              <a:t>应用。</a:t>
            </a:r>
          </a:p>
        </p:txBody>
      </p:sp>
      <p:grpSp>
        <p:nvGrpSpPr>
          <p:cNvPr id="60419" name="组合 4">
            <a:extLst>
              <a:ext uri="{FF2B5EF4-FFF2-40B4-BE49-F238E27FC236}">
                <a16:creationId xmlns:a16="http://schemas.microsoft.com/office/drawing/2014/main" id="{87D3A2DF-D6FD-47B6-8BA3-B4AE3BE5D76F}"/>
              </a:ext>
            </a:extLst>
          </p:cNvPr>
          <p:cNvGrpSpPr>
            <a:grpSpLocks/>
          </p:cNvGrpSpPr>
          <p:nvPr/>
        </p:nvGrpSpPr>
        <p:grpSpPr bwMode="auto">
          <a:xfrm>
            <a:off x="231775" y="2439192"/>
            <a:ext cx="7318045" cy="570716"/>
            <a:chOff x="152" y="3862"/>
            <a:chExt cx="17208" cy="926"/>
          </a:xfrm>
        </p:grpSpPr>
        <p:cxnSp>
          <p:nvCxnSpPr>
            <p:cNvPr id="6" name="直接连接符 5">
              <a:extLst>
                <a:ext uri="{FF2B5EF4-FFF2-40B4-BE49-F238E27FC236}">
                  <a16:creationId xmlns:a16="http://schemas.microsoft.com/office/drawing/2014/main" id="{18AE6ECF-C13C-40DC-AB5F-44B7F94F272D}"/>
                </a:ext>
              </a:extLst>
            </p:cNvPr>
            <p:cNvCxnSpPr/>
            <p:nvPr/>
          </p:nvCxnSpPr>
          <p:spPr>
            <a:xfrm>
              <a:off x="2037" y="4592"/>
              <a:ext cx="14458" cy="28"/>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0421" name="组合 6">
              <a:extLst>
                <a:ext uri="{FF2B5EF4-FFF2-40B4-BE49-F238E27FC236}">
                  <a16:creationId xmlns:a16="http://schemas.microsoft.com/office/drawing/2014/main" id="{9DE4C2F2-0594-4DCF-9F95-38B406542EF4}"/>
                </a:ext>
              </a:extLst>
            </p:cNvPr>
            <p:cNvGrpSpPr>
              <a:grpSpLocks/>
            </p:cNvGrpSpPr>
            <p:nvPr/>
          </p:nvGrpSpPr>
          <p:grpSpPr bwMode="auto">
            <a:xfrm>
              <a:off x="152" y="3873"/>
              <a:ext cx="3770" cy="869"/>
              <a:chOff x="1674192" y="4357553"/>
              <a:chExt cx="2394168" cy="552315"/>
            </a:xfrm>
          </p:grpSpPr>
          <p:sp>
            <p:nvSpPr>
              <p:cNvPr id="17" name="椭圆 16">
                <a:extLst>
                  <a:ext uri="{FF2B5EF4-FFF2-40B4-BE49-F238E27FC236}">
                    <a16:creationId xmlns:a16="http://schemas.microsoft.com/office/drawing/2014/main" id="{60BE9BC6-A9F7-4324-BB6E-7FB3067C8C10}"/>
                  </a:ext>
                </a:extLst>
              </p:cNvPr>
              <p:cNvSpPr/>
              <p:nvPr/>
            </p:nvSpPr>
            <p:spPr>
              <a:xfrm>
                <a:off x="2672366" y="4710344"/>
                <a:ext cx="199141" cy="199524"/>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noProof="1"/>
              </a:p>
            </p:txBody>
          </p:sp>
          <p:sp>
            <p:nvSpPr>
              <p:cNvPr id="60423" name="文本框 17">
                <a:extLst>
                  <a:ext uri="{FF2B5EF4-FFF2-40B4-BE49-F238E27FC236}">
                    <a16:creationId xmlns:a16="http://schemas.microsoft.com/office/drawing/2014/main" id="{AD14FF13-9563-4C9E-A17F-036DFDA176D1}"/>
                  </a:ext>
                </a:extLst>
              </p:cNvPr>
              <p:cNvSpPr txBox="1">
                <a:spLocks noChangeArrowheads="1"/>
              </p:cNvSpPr>
              <p:nvPr/>
            </p:nvSpPr>
            <p:spPr bwMode="auto">
              <a:xfrm>
                <a:off x="1674192" y="4357553"/>
                <a:ext cx="2394168" cy="31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ctr"/>
                <a:r>
                  <a:rPr lang="zh-CN" altLang="en-US" sz="1400" dirty="0">
                    <a:solidFill>
                      <a:schemeClr val="tx2"/>
                    </a:solidFill>
                    <a:latin typeface="微软雅黑" panose="020B0503020204020204" pitchFamily="34" charset="-122"/>
                    <a:ea typeface="微软雅黑" panose="020B0503020204020204" pitchFamily="34" charset="-122"/>
                  </a:rPr>
                  <a:t>编写前端应用</a:t>
                </a: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grpSp>
          <p:nvGrpSpPr>
            <p:cNvPr id="60424" name="组合 7">
              <a:extLst>
                <a:ext uri="{FF2B5EF4-FFF2-40B4-BE49-F238E27FC236}">
                  <a16:creationId xmlns:a16="http://schemas.microsoft.com/office/drawing/2014/main" id="{6D3C5545-2E98-4D09-AF9E-D39F35EF8625}"/>
                </a:ext>
              </a:extLst>
            </p:cNvPr>
            <p:cNvGrpSpPr>
              <a:grpSpLocks/>
            </p:cNvGrpSpPr>
            <p:nvPr/>
          </p:nvGrpSpPr>
          <p:grpSpPr bwMode="auto">
            <a:xfrm>
              <a:off x="4263" y="3867"/>
              <a:ext cx="3373" cy="921"/>
              <a:chOff x="2608406" y="4843447"/>
              <a:chExt cx="2142160" cy="585079"/>
            </a:xfrm>
          </p:grpSpPr>
          <p:sp>
            <p:nvSpPr>
              <p:cNvPr id="15" name="椭圆 14">
                <a:extLst>
                  <a:ext uri="{FF2B5EF4-FFF2-40B4-BE49-F238E27FC236}">
                    <a16:creationId xmlns:a16="http://schemas.microsoft.com/office/drawing/2014/main" id="{1BDD44FC-F192-438A-933B-DCBE4B623D8F}"/>
                  </a:ext>
                </a:extLst>
              </p:cNvPr>
              <p:cNvSpPr/>
              <p:nvPr/>
            </p:nvSpPr>
            <p:spPr>
              <a:xfrm>
                <a:off x="3527728" y="5228899"/>
                <a:ext cx="199143" cy="199627"/>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noProof="1"/>
              </a:p>
            </p:txBody>
          </p:sp>
          <p:sp>
            <p:nvSpPr>
              <p:cNvPr id="60426" name="文本框 15">
                <a:extLst>
                  <a:ext uri="{FF2B5EF4-FFF2-40B4-BE49-F238E27FC236}">
                    <a16:creationId xmlns:a16="http://schemas.microsoft.com/office/drawing/2014/main" id="{4A9FF1A1-E189-40B4-B060-791EF1FD1D0F}"/>
                  </a:ext>
                </a:extLst>
              </p:cNvPr>
              <p:cNvSpPr txBox="1">
                <a:spLocks noChangeArrowheads="1"/>
              </p:cNvSpPr>
              <p:nvPr/>
            </p:nvSpPr>
            <p:spPr bwMode="auto">
              <a:xfrm>
                <a:off x="2608406" y="4843447"/>
                <a:ext cx="2142160" cy="31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ctr"/>
                <a:r>
                  <a:rPr lang="zh-CN" altLang="en-US" sz="1400" dirty="0">
                    <a:solidFill>
                      <a:schemeClr val="tx2"/>
                    </a:solidFill>
                    <a:latin typeface="微软雅黑" panose="020B0503020204020204" pitchFamily="34" charset="-122"/>
                    <a:ea typeface="微软雅黑" panose="020B0503020204020204" pitchFamily="34" charset="-122"/>
                  </a:rPr>
                  <a:t>导入</a:t>
                </a:r>
                <a:r>
                  <a:rPr lang="en-US" altLang="zh-CN" sz="1400" dirty="0">
                    <a:solidFill>
                      <a:schemeClr val="tx2"/>
                    </a:solidFill>
                    <a:latin typeface="微软雅黑" panose="020B0503020204020204" pitchFamily="34" charset="-122"/>
                    <a:ea typeface="微软雅黑" panose="020B0503020204020204" pitchFamily="34" charset="-122"/>
                  </a:rPr>
                  <a:t>web3</a:t>
                </a:r>
                <a:r>
                  <a:rPr lang="zh-CN" altLang="en-US" sz="1400" dirty="0">
                    <a:solidFill>
                      <a:schemeClr val="tx2"/>
                    </a:solidFill>
                    <a:latin typeface="微软雅黑" panose="020B0503020204020204" pitchFamily="34" charset="-122"/>
                    <a:ea typeface="微软雅黑" panose="020B0503020204020204" pitchFamily="34" charset="-122"/>
                  </a:rPr>
                  <a:t>模块</a:t>
                </a:r>
              </a:p>
            </p:txBody>
          </p:sp>
        </p:grpSp>
        <p:grpSp>
          <p:nvGrpSpPr>
            <p:cNvPr id="60427" name="组合 8">
              <a:extLst>
                <a:ext uri="{FF2B5EF4-FFF2-40B4-BE49-F238E27FC236}">
                  <a16:creationId xmlns:a16="http://schemas.microsoft.com/office/drawing/2014/main" id="{989591B2-ABD8-4F00-91A7-0349B66FB800}"/>
                </a:ext>
              </a:extLst>
            </p:cNvPr>
            <p:cNvGrpSpPr>
              <a:grpSpLocks/>
            </p:cNvGrpSpPr>
            <p:nvPr/>
          </p:nvGrpSpPr>
          <p:grpSpPr bwMode="auto">
            <a:xfrm>
              <a:off x="14661" y="3902"/>
              <a:ext cx="2699" cy="847"/>
              <a:chOff x="6986005" y="4889842"/>
              <a:chExt cx="1714425" cy="538049"/>
            </a:xfrm>
          </p:grpSpPr>
          <p:sp>
            <p:nvSpPr>
              <p:cNvPr id="13" name="椭圆 12">
                <a:extLst>
                  <a:ext uri="{FF2B5EF4-FFF2-40B4-BE49-F238E27FC236}">
                    <a16:creationId xmlns:a16="http://schemas.microsoft.com/office/drawing/2014/main" id="{9CE72B27-AE38-4EDB-BE68-F0E14ABD4745}"/>
                  </a:ext>
                </a:extLst>
              </p:cNvPr>
              <p:cNvSpPr/>
              <p:nvPr/>
            </p:nvSpPr>
            <p:spPr>
              <a:xfrm>
                <a:off x="8089301" y="5228502"/>
                <a:ext cx="199179" cy="199620"/>
              </a:xfrm>
              <a:prstGeom prst="ellipse">
                <a:avLst/>
              </a:prstGeom>
              <a:solidFill>
                <a:schemeClr val="accent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noProof="1"/>
              </a:p>
            </p:txBody>
          </p:sp>
          <p:sp>
            <p:nvSpPr>
              <p:cNvPr id="60429" name="文本框 13">
                <a:extLst>
                  <a:ext uri="{FF2B5EF4-FFF2-40B4-BE49-F238E27FC236}">
                    <a16:creationId xmlns:a16="http://schemas.microsoft.com/office/drawing/2014/main" id="{94DD43B2-4119-40FA-9633-1590FC196AEF}"/>
                  </a:ext>
                </a:extLst>
              </p:cNvPr>
              <p:cNvSpPr txBox="1">
                <a:spLocks noChangeArrowheads="1"/>
              </p:cNvSpPr>
              <p:nvPr/>
            </p:nvSpPr>
            <p:spPr bwMode="auto">
              <a:xfrm>
                <a:off x="6986005" y="4889842"/>
                <a:ext cx="1714425" cy="31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ctr"/>
                <a:r>
                  <a:rPr lang="zh-CN" altLang="en-US" sz="1400">
                    <a:solidFill>
                      <a:schemeClr val="tx2"/>
                    </a:solidFill>
                    <a:latin typeface="微软雅黑" panose="020B0503020204020204" pitchFamily="34" charset="-122"/>
                    <a:ea typeface="微软雅黑" panose="020B0503020204020204" pitchFamily="34" charset="-122"/>
                  </a:rPr>
                  <a:t>部署</a:t>
                </a:r>
                <a:r>
                  <a:rPr lang="en-US" altLang="zh-CN" sz="1400">
                    <a:solidFill>
                      <a:schemeClr val="tx2"/>
                    </a:solidFill>
                    <a:latin typeface="微软雅黑" panose="020B0503020204020204" pitchFamily="34" charset="-122"/>
                    <a:ea typeface="微软雅黑" panose="020B0503020204020204" pitchFamily="34" charset="-122"/>
                  </a:rPr>
                  <a:t>DApp</a:t>
                </a:r>
                <a:endParaRPr lang="zh-CN" altLang="en-US" sz="1400">
                  <a:solidFill>
                    <a:schemeClr val="tx2"/>
                  </a:solidFill>
                  <a:latin typeface="微软雅黑" panose="020B0503020204020204" pitchFamily="34" charset="-122"/>
                  <a:ea typeface="微软雅黑" panose="020B0503020204020204" pitchFamily="34" charset="-122"/>
                </a:endParaRPr>
              </a:p>
            </p:txBody>
          </p:sp>
        </p:grpSp>
        <p:grpSp>
          <p:nvGrpSpPr>
            <p:cNvPr id="60430" name="组合 9">
              <a:extLst>
                <a:ext uri="{FF2B5EF4-FFF2-40B4-BE49-F238E27FC236}">
                  <a16:creationId xmlns:a16="http://schemas.microsoft.com/office/drawing/2014/main" id="{4FFCE596-368E-494D-8AB7-F5ED51186903}"/>
                </a:ext>
              </a:extLst>
            </p:cNvPr>
            <p:cNvGrpSpPr>
              <a:grpSpLocks/>
            </p:cNvGrpSpPr>
            <p:nvPr/>
          </p:nvGrpSpPr>
          <p:grpSpPr bwMode="auto">
            <a:xfrm>
              <a:off x="9489" y="3862"/>
              <a:ext cx="3443" cy="925"/>
              <a:chOff x="3372408" y="4866214"/>
              <a:chExt cx="2186729" cy="587716"/>
            </a:xfrm>
          </p:grpSpPr>
          <p:sp>
            <p:nvSpPr>
              <p:cNvPr id="11" name="椭圆 10">
                <a:extLst>
                  <a:ext uri="{FF2B5EF4-FFF2-40B4-BE49-F238E27FC236}">
                    <a16:creationId xmlns:a16="http://schemas.microsoft.com/office/drawing/2014/main" id="{D90969B0-58EF-4051-9A1E-7B89FC5FE1A9}"/>
                  </a:ext>
                </a:extLst>
              </p:cNvPr>
              <p:cNvSpPr/>
              <p:nvPr/>
            </p:nvSpPr>
            <p:spPr>
              <a:xfrm>
                <a:off x="4457797" y="5254906"/>
                <a:ext cx="199153" cy="199660"/>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noProof="1"/>
              </a:p>
            </p:txBody>
          </p:sp>
          <p:sp>
            <p:nvSpPr>
              <p:cNvPr id="60432" name="文本框 11">
                <a:extLst>
                  <a:ext uri="{FF2B5EF4-FFF2-40B4-BE49-F238E27FC236}">
                    <a16:creationId xmlns:a16="http://schemas.microsoft.com/office/drawing/2014/main" id="{DFD84DAF-5D99-408C-B957-2E2C6EAA1048}"/>
                  </a:ext>
                </a:extLst>
              </p:cNvPr>
              <p:cNvSpPr txBox="1">
                <a:spLocks noChangeArrowheads="1"/>
              </p:cNvSpPr>
              <p:nvPr/>
            </p:nvSpPr>
            <p:spPr bwMode="auto">
              <a:xfrm>
                <a:off x="3372408" y="4866214"/>
                <a:ext cx="2186729" cy="31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ctr"/>
                <a:r>
                  <a:rPr lang="zh-CN" altLang="en-US" sz="1400" dirty="0">
                    <a:solidFill>
                      <a:schemeClr val="tx2"/>
                    </a:solidFill>
                    <a:latin typeface="微软雅黑" panose="020B0503020204020204" pitchFamily="34" charset="-122"/>
                    <a:ea typeface="微软雅黑" panose="020B0503020204020204" pitchFamily="34" charset="-122"/>
                  </a:rPr>
                  <a:t>调用</a:t>
                </a:r>
                <a:r>
                  <a:rPr lang="en-US" altLang="zh-CN" sz="1400" dirty="0">
                    <a:solidFill>
                      <a:schemeClr val="tx2"/>
                    </a:solidFill>
                    <a:latin typeface="微软雅黑" panose="020B0503020204020204" pitchFamily="34" charset="-122"/>
                    <a:ea typeface="微软雅黑" panose="020B0503020204020204" pitchFamily="34" charset="-122"/>
                  </a:rPr>
                  <a:t>web3</a:t>
                </a:r>
                <a:r>
                  <a:rPr lang="zh-CN" altLang="en-US" sz="1400" dirty="0">
                    <a:solidFill>
                      <a:schemeClr val="tx2"/>
                    </a:solidFill>
                    <a:latin typeface="微软雅黑" panose="020B0503020204020204" pitchFamily="34" charset="-122"/>
                    <a:ea typeface="微软雅黑" panose="020B0503020204020204" pitchFamily="34" charset="-122"/>
                  </a:rPr>
                  <a:t>接口</a:t>
                </a:r>
              </a:p>
            </p:txBody>
          </p:sp>
        </p:grpSp>
      </p:grpSp>
      <p:sp>
        <p:nvSpPr>
          <p:cNvPr id="2" name="文本框 1">
            <a:extLst>
              <a:ext uri="{FF2B5EF4-FFF2-40B4-BE49-F238E27FC236}">
                <a16:creationId xmlns:a16="http://schemas.microsoft.com/office/drawing/2014/main" id="{7B154197-C4B3-2BEC-F5D7-0F934E3F0869}"/>
              </a:ext>
            </a:extLst>
          </p:cNvPr>
          <p:cNvSpPr txBox="1"/>
          <p:nvPr/>
        </p:nvSpPr>
        <p:spPr>
          <a:xfrm>
            <a:off x="3254762" y="714706"/>
            <a:ext cx="4111082" cy="307777"/>
          </a:xfrm>
          <a:prstGeom prst="rect">
            <a:avLst/>
          </a:prstGeom>
          <a:noFill/>
        </p:spPr>
        <p:txBody>
          <a:bodyPr wrap="square">
            <a:spAutoFit/>
          </a:bodyPr>
          <a:lstStyle/>
          <a:p>
            <a:r>
              <a:rPr kumimoji="1" lang="zh-CN" altLang="en-US" sz="1400" dirty="0">
                <a:solidFill>
                  <a:srgbClr val="FF0000"/>
                </a:solidFill>
              </a:rPr>
              <a:t>例子：</a:t>
            </a:r>
            <a:r>
              <a:rPr kumimoji="1" lang="en-US" altLang="zh-CN" sz="1400" dirty="0">
                <a:solidFill>
                  <a:srgbClr val="FF0000"/>
                </a:solidFill>
              </a:rPr>
              <a:t>/demo-lottery-application/lottery-frontend</a:t>
            </a:r>
            <a:endParaRPr lang="zh-CN" altLang="en-US" sz="1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7C57782-9124-486F-A3CB-07AC5776A444}"/>
              </a:ext>
            </a:extLst>
          </p:cNvPr>
          <p:cNvSpPr>
            <a:spLocks noGrp="1"/>
          </p:cNvSpPr>
          <p:nvPr>
            <p:ph type="title"/>
          </p:nvPr>
        </p:nvSpPr>
        <p:spPr/>
        <p:txBody>
          <a:bodyPr/>
          <a:lstStyle/>
          <a:p>
            <a:r>
              <a:rPr lang="zh-CN" altLang="en-US" sz="2135" noProof="1">
                <a:sym typeface="+mn-ea"/>
              </a:rPr>
              <a:t>DApp开发框架与流程（续）</a:t>
            </a:r>
            <a:endParaRPr lang="zh-CN" altLang="en-US" noProof="1"/>
          </a:p>
        </p:txBody>
      </p:sp>
      <p:sp>
        <p:nvSpPr>
          <p:cNvPr id="61442" name="文本框 1">
            <a:extLst>
              <a:ext uri="{FF2B5EF4-FFF2-40B4-BE49-F238E27FC236}">
                <a16:creationId xmlns:a16="http://schemas.microsoft.com/office/drawing/2014/main" id="{2D915582-3944-450D-B263-8FEE3E1512F1}"/>
              </a:ext>
            </a:extLst>
          </p:cNvPr>
          <p:cNvSpPr txBox="1">
            <a:spLocks noChangeArrowheads="1"/>
          </p:cNvSpPr>
          <p:nvPr/>
        </p:nvSpPr>
        <p:spPr bwMode="auto">
          <a:xfrm>
            <a:off x="231775" y="744538"/>
            <a:ext cx="7516813" cy="1497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lnSpc>
                <a:spcPct val="110000"/>
              </a:lnSpc>
              <a:buFont typeface="Arial" panose="020B0604020202020204" pitchFamily="34" charset="0"/>
              <a:buChar char="•"/>
            </a:pPr>
            <a:r>
              <a:rPr lang="zh-CN" altLang="zh-CN" sz="1400" b="1" dirty="0">
                <a:latin typeface="微软雅黑" panose="020B0503020204020204" pitchFamily="34" charset="-122"/>
                <a:ea typeface="微软雅黑" panose="020B0503020204020204" pitchFamily="34" charset="-122"/>
                <a:sym typeface="黑体" panose="02010609060101010101" pitchFamily="49" charset="-122"/>
              </a:rPr>
              <a:t>安装</a:t>
            </a:r>
            <a:r>
              <a:rPr lang="en-US" altLang="zh-CN" sz="1400" b="1" dirty="0">
                <a:latin typeface="微软雅黑" panose="020B0503020204020204" pitchFamily="34" charset="-122"/>
                <a:ea typeface="微软雅黑" panose="020B0503020204020204" pitchFamily="34" charset="-122"/>
                <a:sym typeface="黑体" panose="02010609060101010101" pitchFamily="49" charset="-122"/>
              </a:rPr>
              <a:t>React</a:t>
            </a:r>
            <a:endParaRPr lang="zh-CN" altLang="zh-CN" sz="1400" b="1" dirty="0">
              <a:latin typeface="微软雅黑" panose="020B0503020204020204" pitchFamily="34" charset="-122"/>
              <a:ea typeface="微软雅黑" panose="020B0503020204020204" pitchFamily="34" charset="-122"/>
              <a:sym typeface="黑体" panose="02010609060101010101" pitchFamily="49" charset="-122"/>
            </a:endParaRPr>
          </a:p>
          <a:p>
            <a:pPr algn="just">
              <a:lnSpc>
                <a:spcPct val="110000"/>
              </a:lnSpc>
            </a:pPr>
            <a:r>
              <a:rPr lang="zh-CN" altLang="zh-CN" sz="1400" dirty="0">
                <a:latin typeface="微软雅黑" panose="020B0503020204020204" pitchFamily="34" charset="-122"/>
                <a:ea typeface="微软雅黑" panose="020B0503020204020204" pitchFamily="34" charset="-122"/>
                <a:sym typeface="黑体" panose="02010609060101010101" pitchFamily="49" charset="-122"/>
              </a:rPr>
              <a:t>            </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这里我们使用</a:t>
            </a:r>
            <a:r>
              <a:rPr lang="en-US" altLang="zh-CN" sz="1400" dirty="0">
                <a:latin typeface="微软雅黑" panose="020B0503020204020204" pitchFamily="34" charset="-122"/>
                <a:ea typeface="微软雅黑" panose="020B0503020204020204" pitchFamily="34" charset="-122"/>
                <a:sym typeface="黑体" panose="02010609060101010101" pitchFamily="49" charset="-122"/>
              </a:rPr>
              <a:t>React</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官方提供的</a:t>
            </a:r>
            <a:r>
              <a:rPr lang="en-US" altLang="zh-CN" sz="1400" dirty="0">
                <a:latin typeface="微软雅黑" panose="020B0503020204020204" pitchFamily="34" charset="-122"/>
                <a:ea typeface="微软雅黑" panose="020B0503020204020204" pitchFamily="34" charset="-122"/>
                <a:sym typeface="黑体" panose="02010609060101010101" pitchFamily="49" charset="-122"/>
                <a:hlinkClick r:id="rId2"/>
              </a:rPr>
              <a:t>create-react-app</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工具，新建一个</a:t>
            </a:r>
            <a:r>
              <a:rPr lang="en-US" altLang="zh-CN" sz="1400" dirty="0">
                <a:latin typeface="微软雅黑" panose="020B0503020204020204" pitchFamily="34" charset="-122"/>
                <a:ea typeface="微软雅黑" panose="020B0503020204020204" pitchFamily="34" charset="-122"/>
                <a:sym typeface="黑体" panose="02010609060101010101" pitchFamily="49" charset="-122"/>
              </a:rPr>
              <a:t>TypeScript</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项目</a:t>
            </a:r>
            <a:endParaRPr lang="zh-CN" altLang="en-US" sz="1400" dirty="0">
              <a:latin typeface="微软雅黑" panose="020B0503020204020204" pitchFamily="34" charset="-122"/>
              <a:ea typeface="微软雅黑" panose="020B0503020204020204" pitchFamily="34" charset="-122"/>
            </a:endParaRPr>
          </a:p>
          <a:p>
            <a:pPr algn="just">
              <a:lnSpc>
                <a:spcPct val="110000"/>
              </a:lnSpc>
            </a:pPr>
            <a:endParaRPr lang="zh-CN" altLang="en-US" sz="1400" dirty="0">
              <a:latin typeface="微软雅黑" panose="020B0503020204020204" pitchFamily="34" charset="-122"/>
              <a:ea typeface="微软雅黑" panose="020B0503020204020204" pitchFamily="34" charset="-122"/>
            </a:endParaRPr>
          </a:p>
          <a:p>
            <a:pPr algn="just">
              <a:lnSpc>
                <a:spcPct val="110000"/>
              </a:lnSpc>
            </a:pPr>
            <a:endParaRPr lang="zh-CN" altLang="en-US" sz="1400" dirty="0"/>
          </a:p>
          <a:p>
            <a:pPr algn="just">
              <a:lnSpc>
                <a:spcPct val="110000"/>
              </a:lnSpc>
            </a:pPr>
            <a:endParaRPr lang="zh-CN" altLang="en-US" sz="1400" dirty="0"/>
          </a:p>
          <a:p>
            <a:pPr algn="just">
              <a:lnSpc>
                <a:spcPct val="110000"/>
              </a:lnSpc>
            </a:pPr>
            <a:endParaRPr lang="zh-CN" altLang="en-US" sz="1400" dirty="0"/>
          </a:p>
        </p:txBody>
      </p:sp>
      <p:sp>
        <p:nvSpPr>
          <p:cNvPr id="19" name="矩形 18">
            <a:extLst>
              <a:ext uri="{FF2B5EF4-FFF2-40B4-BE49-F238E27FC236}">
                <a16:creationId xmlns:a16="http://schemas.microsoft.com/office/drawing/2014/main" id="{5BC5310B-DED1-4D47-B4E2-1F1F7DE5ABC4}"/>
              </a:ext>
            </a:extLst>
          </p:cNvPr>
          <p:cNvSpPr/>
          <p:nvPr/>
        </p:nvSpPr>
        <p:spPr>
          <a:xfrm>
            <a:off x="549275" y="1307671"/>
            <a:ext cx="4620622" cy="792639"/>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endParaRPr lang="zh-CN" altLang="en-US" noProof="1"/>
          </a:p>
        </p:txBody>
      </p:sp>
      <p:sp>
        <p:nvSpPr>
          <p:cNvPr id="61444" name="文本框 19">
            <a:extLst>
              <a:ext uri="{FF2B5EF4-FFF2-40B4-BE49-F238E27FC236}">
                <a16:creationId xmlns:a16="http://schemas.microsoft.com/office/drawing/2014/main" id="{A89CB6CC-BC92-4C67-A989-7B9C07F23DF0}"/>
              </a:ext>
            </a:extLst>
          </p:cNvPr>
          <p:cNvSpPr txBox="1">
            <a:spLocks noChangeArrowheads="1"/>
          </p:cNvSpPr>
          <p:nvPr/>
        </p:nvSpPr>
        <p:spPr bwMode="auto">
          <a:xfrm>
            <a:off x="607261" y="1380824"/>
            <a:ext cx="42076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 altLang="zh-CN" sz="1200" dirty="0" err="1">
                <a:solidFill>
                  <a:srgbClr val="39C026"/>
                </a:solidFill>
                <a:effectLst/>
                <a:latin typeface="+mn-lt"/>
              </a:rPr>
              <a:t>npx</a:t>
            </a:r>
            <a:r>
              <a:rPr lang="en" altLang="zh-CN" sz="1200" dirty="0">
                <a:solidFill>
                  <a:srgbClr val="000000"/>
                </a:solidFill>
                <a:effectLst/>
                <a:latin typeface="+mn-lt"/>
              </a:rPr>
              <a:t> create-react-app lottery-frontend --template typescript</a:t>
            </a:r>
          </a:p>
          <a:p>
            <a:pPr algn="just"/>
            <a:r>
              <a:rPr lang="en" altLang="zh-CN" sz="1200" dirty="0">
                <a:latin typeface="+mn-lt"/>
              </a:rPr>
              <a:t>cd demo-</a:t>
            </a:r>
            <a:r>
              <a:rPr lang="en" altLang="zh-CN" sz="1200" dirty="0">
                <a:solidFill>
                  <a:srgbClr val="000000"/>
                </a:solidFill>
                <a:effectLst/>
                <a:latin typeface="+mn-lt"/>
              </a:rPr>
              <a:t>frontend</a:t>
            </a:r>
            <a:endParaRPr lang="en-US" altLang="zh-CN" sz="1200" dirty="0">
              <a:latin typeface="+mn-lt"/>
            </a:endParaRPr>
          </a:p>
          <a:p>
            <a:pPr algn="just"/>
            <a:r>
              <a:rPr lang="en" altLang="zh-CN" sz="1200" dirty="0" err="1">
                <a:latin typeface="+mn-lt"/>
              </a:rPr>
              <a:t>npm</a:t>
            </a:r>
            <a:r>
              <a:rPr lang="en" altLang="zh-CN" sz="1200" dirty="0">
                <a:latin typeface="+mn-lt"/>
              </a:rPr>
              <a:t> run start</a:t>
            </a:r>
            <a:endParaRPr lang="en-US" altLang="zh-CN" sz="1200" dirty="0">
              <a:latin typeface="+mn-lt"/>
              <a:ea typeface="微软雅黑" panose="020B0503020204020204" pitchFamily="34" charset="-122"/>
            </a:endParaRPr>
          </a:p>
        </p:txBody>
      </p:sp>
      <p:sp>
        <p:nvSpPr>
          <p:cNvPr id="5" name="文本框 4">
            <a:extLst>
              <a:ext uri="{FF2B5EF4-FFF2-40B4-BE49-F238E27FC236}">
                <a16:creationId xmlns:a16="http://schemas.microsoft.com/office/drawing/2014/main" id="{57AE0AFF-A8ED-1A42-A8FA-15C2EB04396D}"/>
              </a:ext>
            </a:extLst>
          </p:cNvPr>
          <p:cNvSpPr txBox="1"/>
          <p:nvPr/>
        </p:nvSpPr>
        <p:spPr>
          <a:xfrm>
            <a:off x="4684946" y="2974026"/>
            <a:ext cx="1828800" cy="461665"/>
          </a:xfrm>
          <a:prstGeom prst="rect">
            <a:avLst/>
          </a:prstGeom>
          <a:noFill/>
        </p:spPr>
        <p:txBody>
          <a:bodyPr wrap="square" rtlCol="0">
            <a:spAutoFit/>
          </a:bodyPr>
          <a:lstStyle/>
          <a:p>
            <a:r>
              <a:rPr kumimoji="1" lang="zh-CN" altLang="en-US" sz="1200" dirty="0">
                <a:solidFill>
                  <a:srgbClr val="FF0000"/>
                </a:solidFill>
              </a:rPr>
              <a:t>当浏览器出现左侧页面时，表示初始化成功！</a:t>
            </a:r>
          </a:p>
        </p:txBody>
      </p:sp>
      <p:pic>
        <p:nvPicPr>
          <p:cNvPr id="2" name="图片 1">
            <a:extLst>
              <a:ext uri="{FF2B5EF4-FFF2-40B4-BE49-F238E27FC236}">
                <a16:creationId xmlns:a16="http://schemas.microsoft.com/office/drawing/2014/main" id="{3F2DF662-F536-FD70-187F-C11544F7BEC4}"/>
              </a:ext>
            </a:extLst>
          </p:cNvPr>
          <p:cNvPicPr>
            <a:picLocks noChangeAspect="1"/>
          </p:cNvPicPr>
          <p:nvPr/>
        </p:nvPicPr>
        <p:blipFill>
          <a:blip r:embed="rId3"/>
          <a:stretch>
            <a:fillRect/>
          </a:stretch>
        </p:blipFill>
        <p:spPr>
          <a:xfrm>
            <a:off x="549275" y="2241679"/>
            <a:ext cx="3886200" cy="1926360"/>
          </a:xfrm>
          <a:prstGeom prst="rect">
            <a:avLst/>
          </a:prstGeom>
        </p:spPr>
      </p:pic>
      <p:sp>
        <p:nvSpPr>
          <p:cNvPr id="4" name="文本框 3">
            <a:extLst>
              <a:ext uri="{FF2B5EF4-FFF2-40B4-BE49-F238E27FC236}">
                <a16:creationId xmlns:a16="http://schemas.microsoft.com/office/drawing/2014/main" id="{1BE7B37F-96FC-17A3-07CF-C537CFBE9E9C}"/>
              </a:ext>
            </a:extLst>
          </p:cNvPr>
          <p:cNvSpPr txBox="1">
            <a:spLocks noChangeArrowheads="1"/>
          </p:cNvSpPr>
          <p:nvPr/>
        </p:nvSpPr>
        <p:spPr bwMode="auto">
          <a:xfrm>
            <a:off x="3150064" y="4132351"/>
            <a:ext cx="55197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zh-CN" altLang="zh-CN" sz="1400" dirty="0">
                <a:latin typeface="微软雅黑" panose="020B0503020204020204" pitchFamily="34" charset="-122"/>
                <a:ea typeface="微软雅黑" panose="020B0503020204020204" pitchFamily="34" charset="-122"/>
              </a:rPr>
              <a:t>在浏览器中输入http://localhost:3000 来访问应用。</a:t>
            </a:r>
          </a:p>
        </p:txBody>
      </p:sp>
    </p:spTree>
    <p:extLst>
      <p:ext uri="{BB962C8B-B14F-4D97-AF65-F5344CB8AC3E}">
        <p14:creationId xmlns:p14="http://schemas.microsoft.com/office/powerpoint/2010/main" val="217617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68C8660-5E06-4EAB-9D89-F450BEA86DF0}"/>
              </a:ext>
            </a:extLst>
          </p:cNvPr>
          <p:cNvSpPr>
            <a:spLocks noGrp="1"/>
          </p:cNvSpPr>
          <p:nvPr>
            <p:ph type="title"/>
          </p:nvPr>
        </p:nvSpPr>
        <p:spPr/>
        <p:txBody>
          <a:bodyPr/>
          <a:lstStyle/>
          <a:p>
            <a:r>
              <a:rPr lang="zh-CN" altLang="en-US" sz="2135" noProof="1">
                <a:sym typeface="+mn-ea"/>
              </a:rPr>
              <a:t>DApp开发框架与流程（续）</a:t>
            </a:r>
            <a:endParaRPr lang="zh-CN" altLang="en-US" noProof="1"/>
          </a:p>
        </p:txBody>
      </p:sp>
      <p:sp>
        <p:nvSpPr>
          <p:cNvPr id="62466" name="文本框 3">
            <a:extLst>
              <a:ext uri="{FF2B5EF4-FFF2-40B4-BE49-F238E27FC236}">
                <a16:creationId xmlns:a16="http://schemas.microsoft.com/office/drawing/2014/main" id="{A5B01535-73C1-4A61-9E37-C550338FB6C5}"/>
              </a:ext>
            </a:extLst>
          </p:cNvPr>
          <p:cNvSpPr txBox="1">
            <a:spLocks noChangeArrowheads="1"/>
          </p:cNvSpPr>
          <p:nvPr/>
        </p:nvSpPr>
        <p:spPr bwMode="auto">
          <a:xfrm>
            <a:off x="180975" y="777875"/>
            <a:ext cx="7672388" cy="102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lnSpc>
                <a:spcPct val="11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编写前端页面样式和代码</a:t>
            </a:r>
            <a:endParaRPr lang="en-US" altLang="zh-CN" sz="1400" b="1" dirty="0">
              <a:latin typeface="微软雅黑" panose="020B0503020204020204" pitchFamily="34" charset="-122"/>
              <a:ea typeface="微软雅黑" panose="020B0503020204020204" pitchFamily="34" charset="-122"/>
            </a:endParaRPr>
          </a:p>
          <a:p>
            <a:pPr marL="0" indent="0" algn="just">
              <a:lnSpc>
                <a:spcPct val="110000"/>
              </a:lnSpc>
            </a:pPr>
            <a:r>
              <a:rPr lang="en-US" altLang="zh-CN" sz="1400" dirty="0">
                <a:latin typeface="微软雅黑" panose="020B0503020204020204" pitchFamily="34" charset="-122"/>
                <a:ea typeface="微软雅黑" panose="020B0503020204020204" pitchFamily="34" charset="-122"/>
              </a:rPr>
              <a:t>React</a:t>
            </a:r>
            <a:r>
              <a:rPr lang="zh-CN" altLang="zh-CN" sz="1400" dirty="0">
                <a:latin typeface="微软雅黑" panose="020B0503020204020204" pitchFamily="34" charset="-122"/>
                <a:ea typeface="微软雅黑" panose="020B0503020204020204" pitchFamily="34" charset="-122"/>
              </a:rPr>
              <a:t>项目创建完成后，</a:t>
            </a:r>
            <a:r>
              <a:rPr lang="zh-CN" altLang="en-US" sz="1400" dirty="0">
                <a:latin typeface="微软雅黑" panose="020B0503020204020204" pitchFamily="34" charset="-122"/>
                <a:ea typeface="微软雅黑" panose="020B0503020204020204" pitchFamily="34" charset="-122"/>
              </a:rPr>
              <a:t>在</a:t>
            </a:r>
            <a:r>
              <a:rPr lang="en-US" altLang="zh-CN" sz="1400" dirty="0" err="1">
                <a:latin typeface="微软雅黑" panose="020B0503020204020204" pitchFamily="34" charset="-122"/>
                <a:ea typeface="微软雅黑" panose="020B0503020204020204" pitchFamily="34" charset="-122"/>
              </a:rPr>
              <a:t>src</a:t>
            </a:r>
            <a:r>
              <a:rPr lang="zh-CN" altLang="en-US" sz="1400" dirty="0">
                <a:latin typeface="微软雅黑" panose="020B0503020204020204" pitchFamily="34" charset="-122"/>
                <a:ea typeface="微软雅黑" panose="020B0503020204020204" pitchFamily="34" charset="-122"/>
              </a:rPr>
              <a:t>下编写我们的页面源代码</a:t>
            </a:r>
            <a:r>
              <a:rPr lang="zh-CN"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由于</a:t>
            </a:r>
            <a:r>
              <a:rPr lang="en-US" altLang="zh-CN" sz="1400" dirty="0" err="1">
                <a:latin typeface="微软雅黑" panose="020B0503020204020204" pitchFamily="34" charset="-122"/>
                <a:ea typeface="微软雅黑" panose="020B0503020204020204" pitchFamily="34" charset="-122"/>
              </a:rPr>
              <a:t>Dapp</a:t>
            </a:r>
            <a:r>
              <a:rPr lang="zh-CN" altLang="en-US" sz="1400" dirty="0">
                <a:latin typeface="微软雅黑" panose="020B0503020204020204" pitchFamily="34" charset="-122"/>
                <a:ea typeface="微软雅黑" panose="020B0503020204020204" pitchFamily="34" charset="-122"/>
              </a:rPr>
              <a:t>通常是</a:t>
            </a:r>
            <a:r>
              <a:rPr lang="en-US" altLang="zh-CN" sz="1400" dirty="0">
                <a:latin typeface="微软雅黑" panose="020B0503020204020204" pitchFamily="34" charset="-122"/>
                <a:ea typeface="微软雅黑" panose="020B0503020204020204" pitchFamily="34" charset="-122"/>
              </a:rPr>
              <a:t>Serverless</a:t>
            </a:r>
            <a:r>
              <a:rPr lang="zh-CN" altLang="en-US" sz="1400" dirty="0">
                <a:latin typeface="微软雅黑" panose="020B0503020204020204" pitchFamily="34" charset="-122"/>
                <a:ea typeface="微软雅黑" panose="020B0503020204020204" pitchFamily="34" charset="-122"/>
              </a:rPr>
              <a:t>应用，因此我们只需要在前端使用</a:t>
            </a:r>
            <a:r>
              <a:rPr lang="en-US" altLang="zh-CN" sz="1400" dirty="0">
                <a:latin typeface="微软雅黑" panose="020B0503020204020204" pitchFamily="34" charset="-122"/>
                <a:ea typeface="微软雅黑" panose="020B0503020204020204" pitchFamily="34" charset="-122"/>
              </a:rPr>
              <a:t>web3.js</a:t>
            </a:r>
            <a:r>
              <a:rPr lang="zh-CN" altLang="en-US" sz="1400" dirty="0">
                <a:latin typeface="微软雅黑" panose="020B0503020204020204" pitchFamily="34" charset="-122"/>
                <a:ea typeface="微软雅黑" panose="020B0503020204020204" pitchFamily="34" charset="-122"/>
              </a:rPr>
              <a:t>与以太坊进行交互接口。这里略过细节，得到以下简单的展示页面。</a:t>
            </a:r>
            <a:endParaRPr lang="zh-CN" altLang="zh-CN" sz="14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CA9457CB-B450-9065-EAB6-FE4475B199B6}"/>
              </a:ext>
            </a:extLst>
          </p:cNvPr>
          <p:cNvSpPr/>
          <p:nvPr/>
        </p:nvSpPr>
        <p:spPr>
          <a:xfrm>
            <a:off x="287839" y="2195394"/>
            <a:ext cx="2388453" cy="312778"/>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r>
              <a:rPr lang="en" altLang="zh-CN" sz="1400" noProof="1"/>
              <a:t> npm install -D web3</a:t>
            </a:r>
            <a:endParaRPr lang="zh-CN" altLang="en-US" sz="1400" noProof="1"/>
          </a:p>
        </p:txBody>
      </p:sp>
      <p:sp>
        <p:nvSpPr>
          <p:cNvPr id="5" name="文本框 4">
            <a:extLst>
              <a:ext uri="{FF2B5EF4-FFF2-40B4-BE49-F238E27FC236}">
                <a16:creationId xmlns:a16="http://schemas.microsoft.com/office/drawing/2014/main" id="{65C15BF6-DCDE-03C2-B740-EE57E21FBD8F}"/>
              </a:ext>
            </a:extLst>
          </p:cNvPr>
          <p:cNvSpPr txBox="1"/>
          <p:nvPr/>
        </p:nvSpPr>
        <p:spPr>
          <a:xfrm>
            <a:off x="180975" y="1872048"/>
            <a:ext cx="1173892"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安装 </a:t>
            </a:r>
            <a:r>
              <a:rPr lang="en-US" altLang="zh-CN" sz="1200" dirty="0">
                <a:latin typeface="微软雅黑" panose="020B0503020204020204" pitchFamily="34" charset="-122"/>
                <a:ea typeface="微软雅黑" panose="020B0503020204020204" pitchFamily="34" charset="-122"/>
              </a:rPr>
              <a:t>web3</a:t>
            </a:r>
            <a:endParaRPr lang="zh-CN" altLang="en-US" sz="12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35BB26A2-C820-1DF4-EF5A-9A96E089D5CF}"/>
              </a:ext>
            </a:extLst>
          </p:cNvPr>
          <p:cNvSpPr txBox="1"/>
          <p:nvPr/>
        </p:nvSpPr>
        <p:spPr>
          <a:xfrm>
            <a:off x="180974" y="2578603"/>
            <a:ext cx="4063923"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编写读取</a:t>
            </a:r>
            <a:r>
              <a:rPr lang="en-US" altLang="zh-CN" sz="1200" dirty="0">
                <a:latin typeface="微软雅黑" panose="020B0503020204020204" pitchFamily="34" charset="-122"/>
                <a:ea typeface="微软雅黑" panose="020B0503020204020204" pitchFamily="34" charset="-122"/>
              </a:rPr>
              <a:t>ABI</a:t>
            </a:r>
            <a:r>
              <a:rPr lang="zh-CN" altLang="en-US" sz="1200" dirty="0">
                <a:latin typeface="微软雅黑" panose="020B0503020204020204" pitchFamily="34" charset="-122"/>
                <a:ea typeface="微软雅黑" panose="020B0503020204020204" pitchFamily="34" charset="-122"/>
              </a:rPr>
              <a:t>文件和合约地址的逻辑，实例化合约</a:t>
            </a:r>
          </a:p>
        </p:txBody>
      </p:sp>
      <p:pic>
        <p:nvPicPr>
          <p:cNvPr id="9" name="图片 8">
            <a:extLst>
              <a:ext uri="{FF2B5EF4-FFF2-40B4-BE49-F238E27FC236}">
                <a16:creationId xmlns:a16="http://schemas.microsoft.com/office/drawing/2014/main" id="{0279C9A9-06DC-EC7B-5415-3EE14E786276}"/>
              </a:ext>
            </a:extLst>
          </p:cNvPr>
          <p:cNvPicPr>
            <a:picLocks noChangeAspect="1"/>
          </p:cNvPicPr>
          <p:nvPr/>
        </p:nvPicPr>
        <p:blipFill>
          <a:blip r:embed="rId2"/>
          <a:stretch>
            <a:fillRect/>
          </a:stretch>
        </p:blipFill>
        <p:spPr>
          <a:xfrm>
            <a:off x="3766403" y="2028629"/>
            <a:ext cx="4180623" cy="2306551"/>
          </a:xfrm>
          <a:prstGeom prst="rect">
            <a:avLst/>
          </a:prstGeom>
        </p:spPr>
      </p:pic>
      <p:pic>
        <p:nvPicPr>
          <p:cNvPr id="10" name="图片 9">
            <a:extLst>
              <a:ext uri="{FF2B5EF4-FFF2-40B4-BE49-F238E27FC236}">
                <a16:creationId xmlns:a16="http://schemas.microsoft.com/office/drawing/2014/main" id="{6A215F78-E85D-2973-AA92-240E36C6BF2C}"/>
              </a:ext>
            </a:extLst>
          </p:cNvPr>
          <p:cNvPicPr>
            <a:picLocks noChangeAspect="1"/>
          </p:cNvPicPr>
          <p:nvPr/>
        </p:nvPicPr>
        <p:blipFill>
          <a:blip r:embed="rId3"/>
          <a:stretch>
            <a:fillRect/>
          </a:stretch>
        </p:blipFill>
        <p:spPr>
          <a:xfrm>
            <a:off x="2212935" y="2971025"/>
            <a:ext cx="1485900" cy="673100"/>
          </a:xfrm>
          <a:prstGeom prst="rect">
            <a:avLst/>
          </a:prstGeom>
        </p:spPr>
      </p:pic>
    </p:spTree>
    <p:extLst>
      <p:ext uri="{BB962C8B-B14F-4D97-AF65-F5344CB8AC3E}">
        <p14:creationId xmlns:p14="http://schemas.microsoft.com/office/powerpoint/2010/main" val="3062499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1B156EB-C937-4071-B159-95B855DBA474}"/>
              </a:ext>
            </a:extLst>
          </p:cNvPr>
          <p:cNvSpPr>
            <a:spLocks noGrp="1"/>
          </p:cNvSpPr>
          <p:nvPr>
            <p:ph type="title"/>
          </p:nvPr>
        </p:nvSpPr>
        <p:spPr/>
        <p:txBody>
          <a:bodyPr/>
          <a:lstStyle/>
          <a:p>
            <a:r>
              <a:rPr lang="zh-CN" altLang="en-US" sz="2135" noProof="1">
                <a:sym typeface="+mn-ea"/>
              </a:rPr>
              <a:t>DApp开发框架与流程（续）</a:t>
            </a:r>
            <a:endParaRPr lang="zh-CN" altLang="en-US" noProof="1"/>
          </a:p>
        </p:txBody>
      </p:sp>
      <p:sp>
        <p:nvSpPr>
          <p:cNvPr id="63490" name="文本框 1">
            <a:extLst>
              <a:ext uri="{FF2B5EF4-FFF2-40B4-BE49-F238E27FC236}">
                <a16:creationId xmlns:a16="http://schemas.microsoft.com/office/drawing/2014/main" id="{943F04E4-9F62-428B-BC5E-A81E1F4FEFE5}"/>
              </a:ext>
            </a:extLst>
          </p:cNvPr>
          <p:cNvSpPr txBox="1">
            <a:spLocks noChangeArrowheads="1"/>
          </p:cNvSpPr>
          <p:nvPr/>
        </p:nvSpPr>
        <p:spPr bwMode="auto">
          <a:xfrm>
            <a:off x="166688" y="941388"/>
            <a:ext cx="7612062" cy="549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lnSpc>
                <a:spcPct val="11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编写与区块链交互的逻辑</a:t>
            </a:r>
            <a:endParaRPr lang="en-US" altLang="zh-CN" sz="1400" b="1" dirty="0">
              <a:latin typeface="微软雅黑" panose="020B0503020204020204" pitchFamily="34" charset="-122"/>
              <a:ea typeface="微软雅黑" panose="020B0503020204020204" pitchFamily="34" charset="-122"/>
            </a:endParaRPr>
          </a:p>
          <a:p>
            <a:pPr marL="0" indent="0" algn="just">
              <a:lnSpc>
                <a:spcPct val="110000"/>
              </a:lnSpc>
            </a:pPr>
            <a:r>
              <a:rPr lang="zh-CN" altLang="zh-CN" sz="1400" dirty="0">
                <a:latin typeface="微软雅黑" panose="020B0503020204020204" pitchFamily="34" charset="-122"/>
                <a:ea typeface="微软雅黑" panose="020B0503020204020204" pitchFamily="34" charset="-122"/>
              </a:rPr>
              <a:t>      在</a:t>
            </a:r>
            <a:r>
              <a:rPr lang="en-US" altLang="zh-CN" sz="1400" dirty="0" err="1">
                <a:latin typeface="微软雅黑" panose="020B0503020204020204" pitchFamily="34" charset="-122"/>
                <a:ea typeface="微软雅黑" panose="020B0503020204020204" pitchFamily="34" charset="-122"/>
              </a:rPr>
              <a:t>src</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App.js</a:t>
            </a:r>
            <a:r>
              <a:rPr lang="zh-CN" altLang="en-US" sz="1400" dirty="0">
                <a:latin typeface="微软雅黑" panose="020B0503020204020204" pitchFamily="34" charset="-122"/>
                <a:ea typeface="微软雅黑" panose="020B0503020204020204" pitchFamily="34" charset="-122"/>
              </a:rPr>
              <a:t>中使用</a:t>
            </a:r>
            <a:r>
              <a:rPr lang="en-US" altLang="zh-CN" sz="1400" dirty="0">
                <a:latin typeface="微软雅黑" panose="020B0503020204020204" pitchFamily="34" charset="-122"/>
                <a:ea typeface="微软雅黑" panose="020B0503020204020204" pitchFamily="34" charset="-122"/>
              </a:rPr>
              <a:t>web3</a:t>
            </a:r>
            <a:r>
              <a:rPr lang="zh-CN" altLang="en-US" sz="1400" dirty="0">
                <a:latin typeface="微软雅黑" panose="020B0503020204020204" pitchFamily="34" charset="-122"/>
                <a:ea typeface="微软雅黑" panose="020B0503020204020204" pitchFamily="34" charset="-122"/>
              </a:rPr>
              <a:t>编写与区块链交互的代码逻辑</a:t>
            </a:r>
            <a:endParaRPr lang="zh-CN" altLang="zh-CN" sz="14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CF866AFE-B7B1-89B6-A497-08D702A6DFD6}"/>
              </a:ext>
            </a:extLst>
          </p:cNvPr>
          <p:cNvSpPr txBox="1"/>
          <p:nvPr/>
        </p:nvSpPr>
        <p:spPr>
          <a:xfrm>
            <a:off x="447482" y="1491154"/>
            <a:ext cx="4102215" cy="276999"/>
          </a:xfrm>
          <a:prstGeom prst="rect">
            <a:avLst/>
          </a:prstGeom>
          <a:noFill/>
        </p:spPr>
        <p:txBody>
          <a:bodyPr wrap="square" rtlCol="0">
            <a:spAutoFit/>
          </a:bodyPr>
          <a:lstStyle/>
          <a:p>
            <a:r>
              <a:rPr kumimoji="1" lang="zh-CN" altLang="en-US" sz="1200" dirty="0">
                <a:solidFill>
                  <a:srgbClr val="FF0000"/>
                </a:solidFill>
              </a:rPr>
              <a:t>看代码！</a:t>
            </a:r>
          </a:p>
        </p:txBody>
      </p:sp>
      <p:sp>
        <p:nvSpPr>
          <p:cNvPr id="6" name="文本框 3">
            <a:extLst>
              <a:ext uri="{FF2B5EF4-FFF2-40B4-BE49-F238E27FC236}">
                <a16:creationId xmlns:a16="http://schemas.microsoft.com/office/drawing/2014/main" id="{00D8BD70-E7D0-A0AE-C1B0-BA0F8F06CAEF}"/>
              </a:ext>
            </a:extLst>
          </p:cNvPr>
          <p:cNvSpPr txBox="1">
            <a:spLocks noChangeArrowheads="1"/>
          </p:cNvSpPr>
          <p:nvPr/>
        </p:nvSpPr>
        <p:spPr bwMode="auto">
          <a:xfrm>
            <a:off x="503509" y="1768153"/>
            <a:ext cx="55197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zh-CN" altLang="zh-CN" sz="1400" dirty="0">
                <a:latin typeface="微软雅黑" panose="020B0503020204020204" pitchFamily="34" charset="-122"/>
                <a:ea typeface="微软雅黑" panose="020B0503020204020204" pitchFamily="34" charset="-122"/>
              </a:rPr>
              <a:t>在浏览器中输入http://localhost:3000 来访问DApp应用。</a:t>
            </a:r>
          </a:p>
        </p:txBody>
      </p:sp>
      <p:pic>
        <p:nvPicPr>
          <p:cNvPr id="7" name="图片 6">
            <a:extLst>
              <a:ext uri="{FF2B5EF4-FFF2-40B4-BE49-F238E27FC236}">
                <a16:creationId xmlns:a16="http://schemas.microsoft.com/office/drawing/2014/main" id="{DFFCA74C-A38B-8141-BB7E-18E56C2F0090}"/>
              </a:ext>
            </a:extLst>
          </p:cNvPr>
          <p:cNvPicPr>
            <a:picLocks noChangeAspect="1"/>
          </p:cNvPicPr>
          <p:nvPr/>
        </p:nvPicPr>
        <p:blipFill>
          <a:blip r:embed="rId2"/>
          <a:stretch>
            <a:fillRect/>
          </a:stretch>
        </p:blipFill>
        <p:spPr>
          <a:xfrm>
            <a:off x="5378377" y="1491154"/>
            <a:ext cx="2246114" cy="2683726"/>
          </a:xfrm>
          <a:prstGeom prst="rect">
            <a:avLst/>
          </a:prstGeom>
        </p:spPr>
      </p:pic>
      <p:sp>
        <p:nvSpPr>
          <p:cNvPr id="8" name="文本框 3">
            <a:extLst>
              <a:ext uri="{FF2B5EF4-FFF2-40B4-BE49-F238E27FC236}">
                <a16:creationId xmlns:a16="http://schemas.microsoft.com/office/drawing/2014/main" id="{1437785E-25BD-5849-A01C-C8FEA78BD5FB}"/>
              </a:ext>
            </a:extLst>
          </p:cNvPr>
          <p:cNvSpPr txBox="1">
            <a:spLocks noChangeArrowheads="1"/>
          </p:cNvSpPr>
          <p:nvPr/>
        </p:nvSpPr>
        <p:spPr bwMode="auto">
          <a:xfrm>
            <a:off x="503509" y="2078963"/>
            <a:ext cx="55197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zh-CN" altLang="en-US" sz="1400" dirty="0">
                <a:latin typeface="微软雅黑" panose="020B0503020204020204" pitchFamily="34" charset="-122"/>
                <a:ea typeface="微软雅黑" panose="020B0503020204020204" pitchFamily="34" charset="-122"/>
              </a:rPr>
              <a:t>将</a:t>
            </a:r>
            <a:r>
              <a:rPr lang="en-US" altLang="zh-CN" sz="1400" dirty="0">
                <a:latin typeface="微软雅黑" panose="020B0503020204020204" pitchFamily="34" charset="-122"/>
                <a:ea typeface="微软雅黑" panose="020B0503020204020204" pitchFamily="34" charset="-122"/>
              </a:rPr>
              <a:t>ganache</a:t>
            </a:r>
            <a:r>
              <a:rPr lang="zh-CN" altLang="en-US" sz="1400" dirty="0">
                <a:latin typeface="微软雅黑" panose="020B0503020204020204" pitchFamily="34" charset="-122"/>
                <a:ea typeface="微软雅黑" panose="020B0503020204020204" pitchFamily="34" charset="-122"/>
              </a:rPr>
              <a:t>中账户导入小狐狸</a:t>
            </a:r>
            <a:r>
              <a:rPr lang="en-US" altLang="zh-CN" sz="1400" dirty="0" err="1">
                <a:latin typeface="微软雅黑" panose="020B0503020204020204" pitchFamily="34" charset="-122"/>
                <a:ea typeface="微软雅黑" panose="020B0503020204020204" pitchFamily="34" charset="-122"/>
              </a:rPr>
              <a:t>MetaMask</a:t>
            </a:r>
            <a:r>
              <a:rPr lang="zh-CN" altLang="en-US" sz="1400" dirty="0">
                <a:latin typeface="微软雅黑" panose="020B0503020204020204" pitchFamily="34" charset="-122"/>
                <a:ea typeface="微软雅黑" panose="020B0503020204020204" pitchFamily="34" charset="-122"/>
              </a:rPr>
              <a:t>，进行测试和体验</a:t>
            </a:r>
            <a:endParaRPr lang="zh-CN"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6907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0A5556-078C-4516-A95C-2AAD7660D32D}"/>
              </a:ext>
            </a:extLst>
          </p:cNvPr>
          <p:cNvSpPr>
            <a:spLocks noGrp="1"/>
          </p:cNvSpPr>
          <p:nvPr>
            <p:ph type="title"/>
          </p:nvPr>
        </p:nvSpPr>
        <p:spPr/>
        <p:txBody>
          <a:bodyPr/>
          <a:lstStyle/>
          <a:p>
            <a:r>
              <a:rPr lang="zh-CN" altLang="en-US" sz="2135" noProof="1"/>
              <a:t>目   录</a:t>
            </a:r>
            <a:endParaRPr lang="zh-CN" altLang="en-US" noProof="1"/>
          </a:p>
        </p:txBody>
      </p:sp>
      <p:sp>
        <p:nvSpPr>
          <p:cNvPr id="4" name="内容占位符 3">
            <a:extLst>
              <a:ext uri="{FF2B5EF4-FFF2-40B4-BE49-F238E27FC236}">
                <a16:creationId xmlns:a16="http://schemas.microsoft.com/office/drawing/2014/main" id="{09240C43-C71F-B797-7DEB-A17C38E3E18A}"/>
              </a:ext>
            </a:extLst>
          </p:cNvPr>
          <p:cNvSpPr>
            <a:spLocks noGrp="1"/>
          </p:cNvSpPr>
          <p:nvPr>
            <p:ph idx="1"/>
          </p:nvPr>
        </p:nvSpPr>
        <p:spPr/>
        <p:txBody>
          <a:bodyPr/>
          <a:lstStyle/>
          <a:p>
            <a:endParaRPr kumimoji="1" lang="zh-CN" altLang="en-US" dirty="0"/>
          </a:p>
        </p:txBody>
      </p:sp>
      <p:sp>
        <p:nvSpPr>
          <p:cNvPr id="5" name="内容占位符 2">
            <a:extLst>
              <a:ext uri="{FF2B5EF4-FFF2-40B4-BE49-F238E27FC236}">
                <a16:creationId xmlns:a16="http://schemas.microsoft.com/office/drawing/2014/main" id="{F4AF682B-93B9-510E-FE28-A5C9E6F33020}"/>
              </a:ext>
            </a:extLst>
          </p:cNvPr>
          <p:cNvSpPr txBox="1">
            <a:spLocks/>
          </p:cNvSpPr>
          <p:nvPr/>
        </p:nvSpPr>
        <p:spPr bwMode="auto">
          <a:xfrm>
            <a:off x="2645065" y="1331913"/>
            <a:ext cx="3720739" cy="25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9pPr>
          </a:lstStyle>
          <a:p>
            <a:pPr marL="304800" indent="-304800">
              <a:lnSpc>
                <a:spcPct val="150000"/>
              </a:lnSpc>
              <a:buClr>
                <a:srgbClr val="3A4A6A"/>
              </a:buClr>
              <a:buSzPct val="100000"/>
              <a:buFont typeface="+mj-ea"/>
              <a:buAutoNum type="ea1JpnChsDbPeriod"/>
            </a:pPr>
            <a:r>
              <a:rPr lang="zh-CN" altLang="en-US" sz="1895" noProof="1">
                <a:solidFill>
                  <a:srgbClr val="3A4A6A"/>
                </a:solidFill>
              </a:rPr>
              <a:t>以太坊开发环境搭建</a:t>
            </a:r>
          </a:p>
          <a:p>
            <a:pPr marL="304800" indent="-304800">
              <a:lnSpc>
                <a:spcPct val="150000"/>
              </a:lnSpc>
              <a:buClr>
                <a:srgbClr val="002060"/>
              </a:buClr>
              <a:buSzPct val="100000"/>
              <a:buFont typeface="+mj-ea"/>
              <a:buAutoNum type="ea1JpnChsDbPeriod"/>
            </a:pPr>
            <a:r>
              <a:rPr lang="zh-CN" altLang="en-US" sz="1895" noProof="1">
                <a:solidFill>
                  <a:srgbClr val="3A4A6A"/>
                </a:solidFill>
              </a:rPr>
              <a:t>以太坊编程环境搭建</a:t>
            </a:r>
          </a:p>
          <a:p>
            <a:pPr marL="304800" indent="-304800">
              <a:lnSpc>
                <a:spcPct val="150000"/>
              </a:lnSpc>
              <a:buClr>
                <a:srgbClr val="002060"/>
              </a:buClr>
              <a:buSzPct val="100000"/>
              <a:buFont typeface="+mj-ea"/>
              <a:buAutoNum type="ea1JpnChsDbPeriod"/>
            </a:pPr>
            <a:r>
              <a:rPr lang="zh-CN" altLang="en-US" sz="1895" noProof="1">
                <a:solidFill>
                  <a:srgbClr val="3A4A6A"/>
                </a:solidFill>
              </a:rPr>
              <a:t>与以太坊交互（以太坊</a:t>
            </a:r>
            <a:r>
              <a:rPr lang="en" altLang="zh-CN" sz="1895" noProof="1">
                <a:solidFill>
                  <a:srgbClr val="3A4A6A"/>
                </a:solidFill>
              </a:rPr>
              <a:t>SDK</a:t>
            </a:r>
            <a:r>
              <a:rPr lang="zh-CN" altLang="en-US" sz="1895" noProof="1">
                <a:solidFill>
                  <a:srgbClr val="3A4A6A"/>
                </a:solidFill>
              </a:rPr>
              <a:t>）</a:t>
            </a:r>
            <a:endParaRPr lang="en" altLang="zh-CN" sz="1895" noProof="1">
              <a:solidFill>
                <a:srgbClr val="3A4A6A"/>
              </a:solidFill>
            </a:endParaRPr>
          </a:p>
          <a:p>
            <a:pPr marL="304800" indent="-304800">
              <a:lnSpc>
                <a:spcPct val="150000"/>
              </a:lnSpc>
              <a:buClr>
                <a:srgbClr val="002060"/>
              </a:buClr>
              <a:buSzPct val="100000"/>
              <a:buFont typeface="+mj-ea"/>
              <a:buAutoNum type="ea1JpnChsDbPeriod"/>
            </a:pPr>
            <a:r>
              <a:rPr lang="en" altLang="zh-CN" sz="1895" noProof="1">
                <a:solidFill>
                  <a:srgbClr val="3A4A6A"/>
                </a:solidFill>
              </a:rPr>
              <a:t>DApp</a:t>
            </a:r>
            <a:r>
              <a:rPr lang="zh-CN" altLang="en-US" sz="1895" noProof="1">
                <a:solidFill>
                  <a:srgbClr val="3A4A6A"/>
                </a:solidFill>
              </a:rPr>
              <a:t>开发框架和流程</a:t>
            </a:r>
          </a:p>
          <a:p>
            <a:pPr marL="304800" indent="-304800">
              <a:lnSpc>
                <a:spcPct val="150000"/>
              </a:lnSpc>
              <a:buClr>
                <a:srgbClr val="002060"/>
              </a:buClr>
              <a:buSzPct val="100000"/>
              <a:buFont typeface="+mj-ea"/>
              <a:buAutoNum type="ea1JpnChsDbPeriod"/>
            </a:pPr>
            <a:r>
              <a:rPr lang="en" altLang="zh-CN" sz="1895" noProof="1">
                <a:solidFill>
                  <a:srgbClr val="C00000"/>
                </a:solidFill>
              </a:rPr>
              <a:t>DApp</a:t>
            </a:r>
            <a:r>
              <a:rPr lang="zh-CN" altLang="en-US" sz="1895" noProof="1">
                <a:solidFill>
                  <a:srgbClr val="C00000"/>
                </a:solidFill>
              </a:rPr>
              <a:t>优秀案例</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a:t>
            </a:r>
            <a:endParaRPr lang="zh-CN" altLang="en-US" noProof="1"/>
          </a:p>
        </p:txBody>
      </p:sp>
      <p:pic>
        <p:nvPicPr>
          <p:cNvPr id="12" name="图片 11">
            <a:extLst>
              <a:ext uri="{FF2B5EF4-FFF2-40B4-BE49-F238E27FC236}">
                <a16:creationId xmlns:a16="http://schemas.microsoft.com/office/drawing/2014/main" id="{B7BEE1BF-1576-3749-B2B5-CF6E12A95D40}"/>
              </a:ext>
            </a:extLst>
          </p:cNvPr>
          <p:cNvPicPr>
            <a:picLocks noChangeAspect="1"/>
          </p:cNvPicPr>
          <p:nvPr/>
        </p:nvPicPr>
        <p:blipFill>
          <a:blip r:embed="rId3"/>
          <a:stretch>
            <a:fillRect/>
          </a:stretch>
        </p:blipFill>
        <p:spPr>
          <a:xfrm>
            <a:off x="377704" y="906505"/>
            <a:ext cx="635756" cy="635756"/>
          </a:xfrm>
          <a:prstGeom prst="rect">
            <a:avLst/>
          </a:prstGeom>
        </p:spPr>
      </p:pic>
      <p:sp>
        <p:nvSpPr>
          <p:cNvPr id="4" name="矩形 3">
            <a:extLst>
              <a:ext uri="{FF2B5EF4-FFF2-40B4-BE49-F238E27FC236}">
                <a16:creationId xmlns:a16="http://schemas.microsoft.com/office/drawing/2014/main" id="{7E95A1D9-4C4F-5C4B-8378-683E0C151144}"/>
              </a:ext>
            </a:extLst>
          </p:cNvPr>
          <p:cNvSpPr/>
          <p:nvPr/>
        </p:nvSpPr>
        <p:spPr>
          <a:xfrm>
            <a:off x="1123144" y="1039717"/>
            <a:ext cx="1441420" cy="369332"/>
          </a:xfrm>
          <a:prstGeom prst="rect">
            <a:avLst/>
          </a:prstGeom>
        </p:spPr>
        <p:txBody>
          <a:bodyPr wrap="none">
            <a:spAutoFit/>
          </a:bodyPr>
          <a:lstStyle/>
          <a:p>
            <a:r>
              <a:rPr lang="en-US" altLang="zh-CN" dirty="0" err="1"/>
              <a:t>CryptoKitties</a:t>
            </a:r>
            <a:endParaRPr lang="zh-CN" altLang="en-US" dirty="0"/>
          </a:p>
        </p:txBody>
      </p:sp>
      <p:sp>
        <p:nvSpPr>
          <p:cNvPr id="7" name="矩形 6">
            <a:extLst>
              <a:ext uri="{FF2B5EF4-FFF2-40B4-BE49-F238E27FC236}">
                <a16:creationId xmlns:a16="http://schemas.microsoft.com/office/drawing/2014/main" id="{C4E471B7-5299-DC47-938C-7B77E808C764}"/>
              </a:ext>
            </a:extLst>
          </p:cNvPr>
          <p:cNvSpPr/>
          <p:nvPr/>
        </p:nvSpPr>
        <p:spPr>
          <a:xfrm>
            <a:off x="2705094" y="1070494"/>
            <a:ext cx="2218428" cy="307777"/>
          </a:xfrm>
          <a:prstGeom prst="rect">
            <a:avLst/>
          </a:prstGeom>
        </p:spPr>
        <p:txBody>
          <a:bodyPr wrap="none">
            <a:spAutoFit/>
          </a:bodyPr>
          <a:lstStyle/>
          <a:p>
            <a:r>
              <a:rPr lang="en" altLang="zh-CN" sz="1400" dirty="0">
                <a:hlinkClick r:id="rId4"/>
              </a:rPr>
              <a:t>https://www.cryptokitties.co</a:t>
            </a:r>
            <a:endParaRPr lang="zh-CN" altLang="en-US" sz="1400" dirty="0"/>
          </a:p>
        </p:txBody>
      </p:sp>
      <p:sp>
        <p:nvSpPr>
          <p:cNvPr id="8" name="矩形 7">
            <a:extLst>
              <a:ext uri="{FF2B5EF4-FFF2-40B4-BE49-F238E27FC236}">
                <a16:creationId xmlns:a16="http://schemas.microsoft.com/office/drawing/2014/main" id="{9EA32C5A-2280-F043-80BC-BB0BEED62897}"/>
              </a:ext>
            </a:extLst>
          </p:cNvPr>
          <p:cNvSpPr/>
          <p:nvPr/>
        </p:nvSpPr>
        <p:spPr>
          <a:xfrm>
            <a:off x="1122750" y="1482501"/>
            <a:ext cx="6580921" cy="1015663"/>
          </a:xfrm>
          <a:prstGeom prst="rect">
            <a:avLst/>
          </a:prstGeom>
        </p:spPr>
        <p:txBody>
          <a:bodyPr wrap="square">
            <a:spAutoFit/>
          </a:bodyPr>
          <a:lstStyle/>
          <a:p>
            <a:r>
              <a:rPr lang="zh-CN" altLang="en-US" sz="1200" dirty="0">
                <a:latin typeface="medium-content-sans-serif-font"/>
              </a:rPr>
              <a:t>加密猫</a:t>
            </a:r>
            <a:r>
              <a:rPr lang="en-US" altLang="zh-CN" sz="1200" dirty="0">
                <a:latin typeface="medium-content-sans-serif-font"/>
              </a:rPr>
              <a:t>(</a:t>
            </a:r>
            <a:r>
              <a:rPr lang="en-US" altLang="zh-CN" sz="1200" dirty="0" err="1">
                <a:latin typeface="medium-content-sans-serif-font"/>
              </a:rPr>
              <a:t>CryptoKitties</a:t>
            </a:r>
            <a:r>
              <a:rPr lang="en-US" altLang="zh-CN" sz="1200" dirty="0">
                <a:latin typeface="medium-content-sans-serif-font"/>
              </a:rPr>
              <a:t>)</a:t>
            </a:r>
            <a:r>
              <a:rPr lang="zh-CN" altLang="en-US" sz="1200" dirty="0">
                <a:latin typeface="medium-content-sans-serif-font"/>
              </a:rPr>
              <a:t>是全球首款基于区块链的数字宠物养成游戏，</a:t>
            </a:r>
            <a:r>
              <a:rPr lang="zh-CN" altLang="en-US" sz="1200" dirty="0"/>
              <a:t>你可以领养、繁殖猫咪。每只猫拥有独特的基因，并在链上是唯一的数字资产。你也可以把它们当做传统收藏品那样交易，区块技术可以保证交易安全进行。</a:t>
            </a:r>
            <a:endParaRPr lang="en-US" altLang="zh-CN" sz="1200" dirty="0"/>
          </a:p>
          <a:p>
            <a:br>
              <a:rPr lang="zh-CN" altLang="en-US" sz="1200" dirty="0"/>
            </a:br>
            <a:r>
              <a:rPr lang="zh-CN" altLang="en-US" sz="1200" dirty="0"/>
              <a:t>与以往收藏品不同，你还可以用两只</a:t>
            </a:r>
            <a:r>
              <a:rPr lang="zh-CN" altLang="en" sz="1200" dirty="0"/>
              <a:t>猫咪</a:t>
            </a:r>
            <a:r>
              <a:rPr lang="zh-CN" altLang="en-US" sz="1200" dirty="0"/>
              <a:t>繁殖一些拥有独特基因的崭新后代。</a:t>
            </a:r>
            <a:endParaRPr lang="en-US" altLang="zh-CN" sz="1200" dirty="0"/>
          </a:p>
        </p:txBody>
      </p:sp>
      <p:pic>
        <p:nvPicPr>
          <p:cNvPr id="9" name="图片 8">
            <a:extLst>
              <a:ext uri="{FF2B5EF4-FFF2-40B4-BE49-F238E27FC236}">
                <a16:creationId xmlns:a16="http://schemas.microsoft.com/office/drawing/2014/main" id="{18630EE5-9196-FA45-B877-598F87B969ED}"/>
              </a:ext>
            </a:extLst>
          </p:cNvPr>
          <p:cNvPicPr>
            <a:picLocks noChangeAspect="1"/>
          </p:cNvPicPr>
          <p:nvPr/>
        </p:nvPicPr>
        <p:blipFill>
          <a:blip r:embed="rId5"/>
          <a:stretch>
            <a:fillRect/>
          </a:stretch>
        </p:blipFill>
        <p:spPr>
          <a:xfrm>
            <a:off x="1182904" y="2604149"/>
            <a:ext cx="4112249" cy="1713437"/>
          </a:xfrm>
          <a:prstGeom prst="rect">
            <a:avLst/>
          </a:prstGeom>
        </p:spPr>
      </p:pic>
    </p:spTree>
    <p:extLst>
      <p:ext uri="{BB962C8B-B14F-4D97-AF65-F5344CB8AC3E}">
        <p14:creationId xmlns:p14="http://schemas.microsoft.com/office/powerpoint/2010/main" val="21170748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a:t>
            </a:r>
            <a:endParaRPr lang="zh-CN" altLang="en-US" noProof="1"/>
          </a:p>
        </p:txBody>
      </p:sp>
      <p:pic>
        <p:nvPicPr>
          <p:cNvPr id="12" name="图片 11">
            <a:extLst>
              <a:ext uri="{FF2B5EF4-FFF2-40B4-BE49-F238E27FC236}">
                <a16:creationId xmlns:a16="http://schemas.microsoft.com/office/drawing/2014/main" id="{B7BEE1BF-1576-3749-B2B5-CF6E12A95D40}"/>
              </a:ext>
            </a:extLst>
          </p:cNvPr>
          <p:cNvPicPr>
            <a:picLocks noChangeAspect="1"/>
          </p:cNvPicPr>
          <p:nvPr/>
        </p:nvPicPr>
        <p:blipFill>
          <a:blip r:embed="rId2"/>
          <a:stretch>
            <a:fillRect/>
          </a:stretch>
        </p:blipFill>
        <p:spPr>
          <a:xfrm>
            <a:off x="377704" y="906505"/>
            <a:ext cx="635756" cy="635756"/>
          </a:xfrm>
          <a:prstGeom prst="rect">
            <a:avLst/>
          </a:prstGeom>
        </p:spPr>
      </p:pic>
      <p:sp>
        <p:nvSpPr>
          <p:cNvPr id="4" name="矩形 3">
            <a:extLst>
              <a:ext uri="{FF2B5EF4-FFF2-40B4-BE49-F238E27FC236}">
                <a16:creationId xmlns:a16="http://schemas.microsoft.com/office/drawing/2014/main" id="{7E95A1D9-4C4F-5C4B-8378-683E0C151144}"/>
              </a:ext>
            </a:extLst>
          </p:cNvPr>
          <p:cNvSpPr/>
          <p:nvPr/>
        </p:nvSpPr>
        <p:spPr>
          <a:xfrm>
            <a:off x="1182904" y="1039717"/>
            <a:ext cx="646331" cy="369332"/>
          </a:xfrm>
          <a:prstGeom prst="rect">
            <a:avLst/>
          </a:prstGeom>
        </p:spPr>
        <p:txBody>
          <a:bodyPr wrap="none">
            <a:spAutoFit/>
          </a:bodyPr>
          <a:lstStyle/>
          <a:p>
            <a:r>
              <a:rPr lang="zh-CN" altLang="en-US" dirty="0"/>
              <a:t>合约</a:t>
            </a:r>
          </a:p>
        </p:txBody>
      </p:sp>
      <p:sp>
        <p:nvSpPr>
          <p:cNvPr id="5" name="矩形 4">
            <a:extLst>
              <a:ext uri="{FF2B5EF4-FFF2-40B4-BE49-F238E27FC236}">
                <a16:creationId xmlns:a16="http://schemas.microsoft.com/office/drawing/2014/main" id="{DCFA1F43-0D5C-EC40-812D-083FC47BB85A}"/>
              </a:ext>
            </a:extLst>
          </p:cNvPr>
          <p:cNvSpPr/>
          <p:nvPr/>
        </p:nvSpPr>
        <p:spPr>
          <a:xfrm>
            <a:off x="2057862" y="1463955"/>
            <a:ext cx="4537781" cy="2635465"/>
          </a:xfrm>
          <a:prstGeom prst="rect">
            <a:avLst/>
          </a:prstGeom>
        </p:spPr>
        <p:txBody>
          <a:bodyPr wrap="none">
            <a:spAutoFit/>
          </a:bodyPr>
          <a:lstStyle/>
          <a:p>
            <a:pPr marL="285750" indent="-285750">
              <a:lnSpc>
                <a:spcPct val="150000"/>
              </a:lnSpc>
              <a:buFont typeface="Arial" panose="020B0604020202020204" pitchFamily="34" charset="0"/>
              <a:buChar char="•"/>
            </a:pPr>
            <a:r>
              <a:rPr lang="en" altLang="zh-CN" sz="1600" dirty="0" err="1">
                <a:latin typeface="medium-content-sans-serif-font"/>
              </a:rPr>
              <a:t>KittyAccessControl</a:t>
            </a:r>
            <a:r>
              <a:rPr lang="zh-CN" altLang="en-US" sz="1600" dirty="0">
                <a:latin typeface="medium-content-sans-serif-font"/>
              </a:rPr>
              <a:t>：管理控制权限</a:t>
            </a:r>
            <a:endParaRPr lang="en" altLang="zh-CN" sz="1600" dirty="0">
              <a:latin typeface="medium-content-sans-serif-font"/>
            </a:endParaRPr>
          </a:p>
          <a:p>
            <a:pPr marL="285750" indent="-285750">
              <a:lnSpc>
                <a:spcPct val="150000"/>
              </a:lnSpc>
              <a:buFont typeface="Arial" panose="020B0604020202020204" pitchFamily="34" charset="0"/>
              <a:buChar char="•"/>
            </a:pPr>
            <a:r>
              <a:rPr lang="en" altLang="zh-CN" sz="1600" dirty="0" err="1">
                <a:latin typeface="medium-content-sans-serif-font"/>
              </a:rPr>
              <a:t>KittyBase</a:t>
            </a:r>
            <a:r>
              <a:rPr lang="zh-CN" altLang="en-US" sz="1600" dirty="0">
                <a:latin typeface="medium-content-sans-serif-font"/>
              </a:rPr>
              <a:t>：猫咪的基础数据</a:t>
            </a:r>
            <a:endParaRPr lang="en-US" altLang="zh-CN" sz="1600" dirty="0">
              <a:latin typeface="medium-content-sans-serif-font"/>
            </a:endParaRPr>
          </a:p>
          <a:p>
            <a:pPr marL="285750" indent="-285750">
              <a:lnSpc>
                <a:spcPct val="150000"/>
              </a:lnSpc>
              <a:buFont typeface="Arial" panose="020B0604020202020204" pitchFamily="34" charset="0"/>
              <a:buChar char="•"/>
            </a:pPr>
            <a:r>
              <a:rPr lang="en-US" altLang="zh-CN" sz="1600" dirty="0" err="1">
                <a:latin typeface="medium-content-sans-serif-font"/>
              </a:rPr>
              <a:t>KittyOwnerShip</a:t>
            </a:r>
            <a:r>
              <a:rPr lang="zh-CN" altLang="en-US" sz="1600" dirty="0">
                <a:latin typeface="medium-content-sans-serif-font"/>
              </a:rPr>
              <a:t>：基于</a:t>
            </a:r>
            <a:r>
              <a:rPr lang="en-US" altLang="zh-CN" sz="1600" dirty="0">
                <a:latin typeface="medium-content-sans-serif-font"/>
              </a:rPr>
              <a:t>ERC721</a:t>
            </a:r>
            <a:r>
              <a:rPr lang="zh-CN" altLang="en-US" sz="1600" dirty="0">
                <a:latin typeface="medium-content-sans-serif-font"/>
              </a:rPr>
              <a:t>标准，猫咪</a:t>
            </a:r>
            <a:r>
              <a:rPr lang="en-US" altLang="zh-CN" sz="1600" dirty="0">
                <a:latin typeface="medium-content-sans-serif-font"/>
              </a:rPr>
              <a:t>Token</a:t>
            </a:r>
          </a:p>
          <a:p>
            <a:pPr marL="285750" indent="-285750">
              <a:lnSpc>
                <a:spcPct val="150000"/>
              </a:lnSpc>
              <a:buFont typeface="Arial" panose="020B0604020202020204" pitchFamily="34" charset="0"/>
              <a:buChar char="•"/>
            </a:pPr>
            <a:r>
              <a:rPr lang="en-US" altLang="zh-CN" sz="1600" dirty="0" err="1">
                <a:latin typeface="medium-content-sans-serif-font"/>
              </a:rPr>
              <a:t>KittyBreeding</a:t>
            </a:r>
            <a:r>
              <a:rPr lang="zh-CN" altLang="en-US" sz="1600" dirty="0">
                <a:latin typeface="medium-content-sans-serif-font"/>
              </a:rPr>
              <a:t>：猫咪繁殖</a:t>
            </a:r>
            <a:endParaRPr lang="en-US" altLang="zh-CN" sz="1600" dirty="0">
              <a:latin typeface="medium-content-sans-serif-font"/>
            </a:endParaRPr>
          </a:p>
          <a:p>
            <a:pPr marL="285750" indent="-285750">
              <a:lnSpc>
                <a:spcPct val="150000"/>
              </a:lnSpc>
              <a:buFont typeface="Arial" panose="020B0604020202020204" pitchFamily="34" charset="0"/>
              <a:buChar char="•"/>
            </a:pPr>
            <a:r>
              <a:rPr lang="en-US" altLang="zh-CN" sz="1600" dirty="0" err="1">
                <a:latin typeface="medium-content-sans-serif-font"/>
              </a:rPr>
              <a:t>KittyAuctions</a:t>
            </a:r>
            <a:r>
              <a:rPr lang="zh-CN" altLang="en-US" sz="1600" dirty="0">
                <a:latin typeface="medium-content-sans-serif-font"/>
              </a:rPr>
              <a:t>：猫咪交易</a:t>
            </a:r>
            <a:endParaRPr lang="en-US" altLang="zh-CN" sz="1600" dirty="0">
              <a:latin typeface="medium-content-sans-serif-font"/>
            </a:endParaRPr>
          </a:p>
          <a:p>
            <a:pPr marL="285750" indent="-285750">
              <a:lnSpc>
                <a:spcPct val="150000"/>
              </a:lnSpc>
              <a:buFont typeface="Arial" panose="020B0604020202020204" pitchFamily="34" charset="0"/>
              <a:buChar char="•"/>
            </a:pPr>
            <a:r>
              <a:rPr lang="en-US" altLang="zh-CN" sz="1600" dirty="0" err="1">
                <a:latin typeface="medium-content-sans-serif-font"/>
              </a:rPr>
              <a:t>KittyMinting</a:t>
            </a:r>
            <a:r>
              <a:rPr lang="zh-CN" altLang="en-US" sz="1600" dirty="0">
                <a:latin typeface="medium-content-sans-serif-font"/>
              </a:rPr>
              <a:t>：</a:t>
            </a:r>
            <a:r>
              <a:rPr lang="en-US" altLang="zh-CN" sz="1600" dirty="0">
                <a:latin typeface="medium-content-sans-serif-font"/>
              </a:rPr>
              <a:t>0</a:t>
            </a:r>
            <a:r>
              <a:rPr lang="zh-CN" altLang="en-US" sz="1600" dirty="0">
                <a:latin typeface="medium-content-sans-serif-font"/>
              </a:rPr>
              <a:t>代猫咪工厂</a:t>
            </a:r>
            <a:endParaRPr lang="en-US" altLang="zh-CN" sz="1600" dirty="0">
              <a:latin typeface="medium-content-sans-serif-font"/>
            </a:endParaRPr>
          </a:p>
          <a:p>
            <a:pPr marL="285750" indent="-285750">
              <a:lnSpc>
                <a:spcPct val="150000"/>
              </a:lnSpc>
              <a:buFont typeface="Arial" panose="020B0604020202020204" pitchFamily="34" charset="0"/>
              <a:buChar char="•"/>
            </a:pPr>
            <a:r>
              <a:rPr lang="en-US" altLang="zh-CN" sz="1600" dirty="0" err="1">
                <a:latin typeface="medium-content-sans-serif-font"/>
              </a:rPr>
              <a:t>KittyCore</a:t>
            </a:r>
            <a:r>
              <a:rPr lang="zh-CN" altLang="en-US" sz="1600" dirty="0">
                <a:latin typeface="medium-content-sans-serif-font"/>
              </a:rPr>
              <a:t>：主合约，承载主要逻辑</a:t>
            </a:r>
            <a:endParaRPr lang="en" altLang="zh-CN" sz="1600" dirty="0">
              <a:latin typeface="medium-content-sans-serif-font"/>
            </a:endParaRPr>
          </a:p>
        </p:txBody>
      </p:sp>
      <p:sp>
        <p:nvSpPr>
          <p:cNvPr id="6" name="矩形 5">
            <a:extLst>
              <a:ext uri="{FF2B5EF4-FFF2-40B4-BE49-F238E27FC236}">
                <a16:creationId xmlns:a16="http://schemas.microsoft.com/office/drawing/2014/main" id="{05E252C7-F51B-1F4D-ADEE-B75894D13537}"/>
              </a:ext>
            </a:extLst>
          </p:cNvPr>
          <p:cNvSpPr/>
          <p:nvPr/>
        </p:nvSpPr>
        <p:spPr>
          <a:xfrm>
            <a:off x="2057862" y="1093578"/>
            <a:ext cx="4537780" cy="261610"/>
          </a:xfrm>
          <a:prstGeom prst="rect">
            <a:avLst/>
          </a:prstGeom>
        </p:spPr>
        <p:txBody>
          <a:bodyPr wrap="square">
            <a:spAutoFit/>
          </a:bodyPr>
          <a:lstStyle/>
          <a:p>
            <a:r>
              <a:rPr lang="en" altLang="zh-CN" sz="1100" dirty="0">
                <a:hlinkClick r:id="rId3"/>
              </a:rPr>
              <a:t>https://github.com/dapperlabs/cryptokitties-bounty/tree/master/contracts</a:t>
            </a:r>
            <a:endParaRPr lang="zh-CN" altLang="en-US" sz="1100" dirty="0"/>
          </a:p>
        </p:txBody>
      </p:sp>
    </p:spTree>
    <p:extLst>
      <p:ext uri="{BB962C8B-B14F-4D97-AF65-F5344CB8AC3E}">
        <p14:creationId xmlns:p14="http://schemas.microsoft.com/office/powerpoint/2010/main" val="23180342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Cryptokitties</a:t>
            </a:r>
            <a:endParaRPr lang="zh-CN" altLang="en-US" noProof="1"/>
          </a:p>
        </p:txBody>
      </p:sp>
      <p:pic>
        <p:nvPicPr>
          <p:cNvPr id="12" name="图片 11">
            <a:extLst>
              <a:ext uri="{FF2B5EF4-FFF2-40B4-BE49-F238E27FC236}">
                <a16:creationId xmlns:a16="http://schemas.microsoft.com/office/drawing/2014/main" id="{B7BEE1BF-1576-3749-B2B5-CF6E12A95D40}"/>
              </a:ext>
            </a:extLst>
          </p:cNvPr>
          <p:cNvPicPr>
            <a:picLocks noChangeAspect="1"/>
          </p:cNvPicPr>
          <p:nvPr/>
        </p:nvPicPr>
        <p:blipFill>
          <a:blip r:embed="rId2"/>
          <a:stretch>
            <a:fillRect/>
          </a:stretch>
        </p:blipFill>
        <p:spPr>
          <a:xfrm>
            <a:off x="377704" y="906505"/>
            <a:ext cx="635756" cy="635756"/>
          </a:xfrm>
          <a:prstGeom prst="rect">
            <a:avLst/>
          </a:prstGeom>
        </p:spPr>
      </p:pic>
      <p:sp>
        <p:nvSpPr>
          <p:cNvPr id="2" name="矩形 1">
            <a:extLst>
              <a:ext uri="{FF2B5EF4-FFF2-40B4-BE49-F238E27FC236}">
                <a16:creationId xmlns:a16="http://schemas.microsoft.com/office/drawing/2014/main" id="{2043E6C8-11A5-DD4D-BEDA-84727D4C28E8}"/>
              </a:ext>
            </a:extLst>
          </p:cNvPr>
          <p:cNvSpPr/>
          <p:nvPr/>
        </p:nvSpPr>
        <p:spPr>
          <a:xfrm>
            <a:off x="1210813" y="1070494"/>
            <a:ext cx="1945661" cy="307777"/>
          </a:xfrm>
          <a:prstGeom prst="rect">
            <a:avLst/>
          </a:prstGeom>
        </p:spPr>
        <p:txBody>
          <a:bodyPr wrap="none">
            <a:spAutoFit/>
          </a:bodyPr>
          <a:lstStyle/>
          <a:p>
            <a:r>
              <a:rPr lang="zh-CN" altLang="en" sz="1400" dirty="0">
                <a:latin typeface="medium-content-sans-serif-font"/>
              </a:rPr>
              <a:t>合约</a:t>
            </a:r>
            <a:r>
              <a:rPr lang="zh-CN" altLang="en-US" sz="1400" dirty="0">
                <a:latin typeface="medium-content-sans-serif-font"/>
              </a:rPr>
              <a:t> </a:t>
            </a:r>
            <a:r>
              <a:rPr lang="en" altLang="zh-CN" sz="1400" dirty="0" err="1">
                <a:latin typeface="medium-content-sans-serif-font"/>
              </a:rPr>
              <a:t>KittyAccessControl</a:t>
            </a:r>
            <a:endParaRPr lang="zh-CN" altLang="en-US" sz="1400" dirty="0"/>
          </a:p>
        </p:txBody>
      </p:sp>
      <p:sp>
        <p:nvSpPr>
          <p:cNvPr id="4" name="矩形 3">
            <a:extLst>
              <a:ext uri="{FF2B5EF4-FFF2-40B4-BE49-F238E27FC236}">
                <a16:creationId xmlns:a16="http://schemas.microsoft.com/office/drawing/2014/main" id="{6B407702-B260-4D4C-9373-B134014A427D}"/>
              </a:ext>
            </a:extLst>
          </p:cNvPr>
          <p:cNvSpPr/>
          <p:nvPr/>
        </p:nvSpPr>
        <p:spPr>
          <a:xfrm>
            <a:off x="296412" y="1716613"/>
            <a:ext cx="3271539" cy="1200329"/>
          </a:xfrm>
          <a:prstGeom prst="rect">
            <a:avLst/>
          </a:prstGeom>
        </p:spPr>
        <p:txBody>
          <a:bodyPr wrap="square">
            <a:spAutoFit/>
          </a:bodyPr>
          <a:lstStyle/>
          <a:p>
            <a:r>
              <a:rPr lang="zh-CN" altLang="en-US" sz="1200" dirty="0">
                <a:latin typeface="medium-content-sans-serif-font"/>
              </a:rPr>
              <a:t>包含了拥有特殊权限的账户地址以及每个地址对应的权限内容。</a:t>
            </a:r>
            <a:endParaRPr lang="en-US" altLang="zh-CN" sz="1200" dirty="0">
              <a:latin typeface="medium-content-sans-serif-font"/>
            </a:endParaRPr>
          </a:p>
          <a:p>
            <a:endParaRPr lang="en-US" altLang="zh-CN" sz="1200" dirty="0">
              <a:latin typeface="medium-content-sans-serif-font"/>
            </a:endParaRPr>
          </a:p>
          <a:p>
            <a:r>
              <a:rPr lang="zh-CN" altLang="en-US" sz="1200" dirty="0">
                <a:latin typeface="medium-content-sans-serif-font"/>
              </a:rPr>
              <a:t>内置</a:t>
            </a:r>
            <a:r>
              <a:rPr lang="en-US" altLang="zh-CN" sz="1200" dirty="0">
                <a:latin typeface="medium-content-sans-serif-font"/>
              </a:rPr>
              <a:t>pause</a:t>
            </a:r>
            <a:r>
              <a:rPr lang="zh-CN" altLang="en-US" sz="1200" dirty="0">
                <a:latin typeface="medium-content-sans-serif-font"/>
              </a:rPr>
              <a:t>和</a:t>
            </a:r>
            <a:r>
              <a:rPr lang="en-US" altLang="zh-CN" sz="1200" dirty="0" err="1">
                <a:latin typeface="medium-content-sans-serif-font"/>
              </a:rPr>
              <a:t>unpause</a:t>
            </a:r>
            <a:r>
              <a:rPr lang="zh-CN" altLang="en-US" sz="1200" dirty="0">
                <a:latin typeface="medium-content-sans-serif-font"/>
              </a:rPr>
              <a:t>方法，可以暂停和继续合约执行。当暂停时用户将不能买卖和繁殖猫咪（这与去中心化的理念有些许违背）</a:t>
            </a:r>
            <a:endParaRPr lang="en-US" altLang="zh-CN" sz="1200" dirty="0">
              <a:latin typeface="medium-content-sans-serif-font"/>
            </a:endParaRPr>
          </a:p>
        </p:txBody>
      </p:sp>
      <p:cxnSp>
        <p:nvCxnSpPr>
          <p:cNvPr id="6" name="直线连接符 5">
            <a:extLst>
              <a:ext uri="{FF2B5EF4-FFF2-40B4-BE49-F238E27FC236}">
                <a16:creationId xmlns:a16="http://schemas.microsoft.com/office/drawing/2014/main" id="{DEA7A566-A546-F045-845E-E4AD9631CE61}"/>
              </a:ext>
            </a:extLst>
          </p:cNvPr>
          <p:cNvCxnSpPr/>
          <p:nvPr/>
        </p:nvCxnSpPr>
        <p:spPr>
          <a:xfrm>
            <a:off x="3807012" y="717176"/>
            <a:ext cx="0" cy="3591859"/>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DAC1F6C8-0AC9-7242-880E-1176096456BC}"/>
              </a:ext>
            </a:extLst>
          </p:cNvPr>
          <p:cNvSpPr/>
          <p:nvPr/>
        </p:nvSpPr>
        <p:spPr>
          <a:xfrm>
            <a:off x="4069984" y="743988"/>
            <a:ext cx="4064000" cy="3831818"/>
          </a:xfrm>
          <a:prstGeom prst="rect">
            <a:avLst/>
          </a:prstGeom>
        </p:spPr>
        <p:txBody>
          <a:bodyPr>
            <a:spAutoFit/>
          </a:bodyPr>
          <a:lstStyle/>
          <a:p>
            <a:r>
              <a:rPr lang="en" altLang="zh-CN" sz="900" dirty="0"/>
              <a:t>contract </a:t>
            </a:r>
            <a:r>
              <a:rPr lang="en" altLang="zh-CN" sz="900" dirty="0" err="1"/>
              <a:t>KittyAccessControl</a:t>
            </a:r>
            <a:r>
              <a:rPr lang="en" altLang="zh-CN" sz="900" dirty="0"/>
              <a:t> {</a:t>
            </a:r>
            <a:br>
              <a:rPr lang="en" altLang="zh-CN" sz="900" dirty="0"/>
            </a:br>
            <a:br>
              <a:rPr lang="en" altLang="zh-CN" sz="900" dirty="0"/>
            </a:br>
            <a:r>
              <a:rPr lang="zh-CN" altLang="en-US" sz="900" dirty="0"/>
              <a:t>    </a:t>
            </a:r>
            <a:r>
              <a:rPr lang="en" altLang="zh-CN" sz="900" dirty="0"/>
              <a:t>address public </a:t>
            </a:r>
            <a:r>
              <a:rPr lang="en" altLang="zh-CN" sz="900" dirty="0" err="1"/>
              <a:t>ceoAddress</a:t>
            </a:r>
            <a:r>
              <a:rPr lang="en" altLang="zh-CN" sz="900" dirty="0"/>
              <a:t>;</a:t>
            </a:r>
            <a:br>
              <a:rPr lang="en" altLang="zh-CN" sz="900" dirty="0"/>
            </a:br>
            <a:r>
              <a:rPr lang="zh-CN" altLang="en-US" sz="900" dirty="0"/>
              <a:t>    </a:t>
            </a:r>
            <a:r>
              <a:rPr lang="en" altLang="zh-CN" sz="900" dirty="0"/>
              <a:t>address public </a:t>
            </a:r>
            <a:r>
              <a:rPr lang="en" altLang="zh-CN" sz="900" dirty="0" err="1"/>
              <a:t>cfoAddress</a:t>
            </a:r>
            <a:r>
              <a:rPr lang="en" altLang="zh-CN" sz="900" dirty="0"/>
              <a:t>;</a:t>
            </a:r>
            <a:br>
              <a:rPr lang="en" altLang="zh-CN" sz="900" dirty="0"/>
            </a:br>
            <a:r>
              <a:rPr lang="zh-CN" altLang="en-US" sz="900" dirty="0"/>
              <a:t>    </a:t>
            </a:r>
            <a:r>
              <a:rPr lang="en" altLang="zh-CN" sz="900" dirty="0"/>
              <a:t>address public </a:t>
            </a:r>
            <a:r>
              <a:rPr lang="en" altLang="zh-CN" sz="900" dirty="0" err="1"/>
              <a:t>cooAddress</a:t>
            </a:r>
            <a:r>
              <a:rPr lang="en" altLang="zh-CN" sz="900" dirty="0"/>
              <a:t>;</a:t>
            </a:r>
            <a:br>
              <a:rPr lang="en" altLang="zh-CN" sz="900" dirty="0"/>
            </a:br>
            <a:br>
              <a:rPr lang="en" altLang="zh-CN" sz="900" dirty="0"/>
            </a:br>
            <a:r>
              <a:rPr lang="zh-CN" altLang="en-US" sz="900" dirty="0"/>
              <a:t>    </a:t>
            </a:r>
            <a:r>
              <a:rPr lang="en" altLang="zh-CN" sz="900" dirty="0"/>
              <a:t>modifier </a:t>
            </a:r>
            <a:r>
              <a:rPr lang="en" altLang="zh-CN" sz="900" dirty="0" err="1"/>
              <a:t>onlyCLevel</a:t>
            </a:r>
            <a:r>
              <a:rPr lang="en" altLang="zh-CN" sz="900" dirty="0"/>
              <a:t>() {</a:t>
            </a:r>
            <a:br>
              <a:rPr lang="en" altLang="zh-CN" sz="900" dirty="0"/>
            </a:br>
            <a:r>
              <a:rPr lang="zh-CN" altLang="en-US" sz="900" dirty="0"/>
              <a:t>        </a:t>
            </a:r>
            <a:r>
              <a:rPr lang="en" altLang="zh-CN" sz="900" dirty="0"/>
              <a:t>require(</a:t>
            </a:r>
            <a:br>
              <a:rPr lang="en" altLang="zh-CN" sz="900" dirty="0"/>
            </a:br>
            <a:r>
              <a:rPr lang="zh-CN" altLang="en-US" sz="900" dirty="0"/>
              <a:t>            </a:t>
            </a:r>
            <a:r>
              <a:rPr lang="en" altLang="zh-CN" sz="900" dirty="0" err="1"/>
              <a:t>msg.sender</a:t>
            </a:r>
            <a:r>
              <a:rPr lang="en" altLang="zh-CN" sz="900" dirty="0"/>
              <a:t> == </a:t>
            </a:r>
            <a:r>
              <a:rPr lang="en" altLang="zh-CN" sz="900" dirty="0" err="1"/>
              <a:t>cooAddress</a:t>
            </a:r>
            <a:r>
              <a:rPr lang="en" altLang="zh-CN" sz="900" dirty="0"/>
              <a:t> ||</a:t>
            </a:r>
            <a:br>
              <a:rPr lang="en" altLang="zh-CN" sz="900" dirty="0"/>
            </a:br>
            <a:r>
              <a:rPr lang="zh-CN" altLang="en-US" sz="900" dirty="0"/>
              <a:t>            </a:t>
            </a:r>
            <a:r>
              <a:rPr lang="en" altLang="zh-CN" sz="900" dirty="0" err="1"/>
              <a:t>msg.sender</a:t>
            </a:r>
            <a:r>
              <a:rPr lang="en" altLang="zh-CN" sz="900" dirty="0"/>
              <a:t> == </a:t>
            </a:r>
            <a:r>
              <a:rPr lang="en" altLang="zh-CN" sz="900" dirty="0" err="1"/>
              <a:t>ceoAddress</a:t>
            </a:r>
            <a:r>
              <a:rPr lang="en" altLang="zh-CN" sz="900" dirty="0"/>
              <a:t> ||</a:t>
            </a:r>
            <a:br>
              <a:rPr lang="en" altLang="zh-CN" sz="900" dirty="0"/>
            </a:br>
            <a:r>
              <a:rPr lang="zh-CN" altLang="en-US" sz="900" dirty="0"/>
              <a:t>            </a:t>
            </a:r>
            <a:r>
              <a:rPr lang="en" altLang="zh-CN" sz="900" dirty="0" err="1"/>
              <a:t>msg.sender</a:t>
            </a:r>
            <a:r>
              <a:rPr lang="en" altLang="zh-CN" sz="900" dirty="0"/>
              <a:t> == </a:t>
            </a:r>
            <a:r>
              <a:rPr lang="en" altLang="zh-CN" sz="900" dirty="0" err="1"/>
              <a:t>cfoAddress</a:t>
            </a:r>
            <a:br>
              <a:rPr lang="en" altLang="zh-CN" sz="900" dirty="0"/>
            </a:br>
            <a:r>
              <a:rPr lang="zh-CN" altLang="en-US" sz="900" dirty="0"/>
              <a:t>            </a:t>
            </a:r>
            <a:r>
              <a:rPr lang="en" altLang="zh-CN" sz="900" dirty="0"/>
              <a:t>);</a:t>
            </a:r>
            <a:br>
              <a:rPr lang="en" altLang="zh-CN" sz="900" dirty="0"/>
            </a:br>
            <a:r>
              <a:rPr lang="zh-CN" altLang="en-US" sz="900" dirty="0"/>
              <a:t>        </a:t>
            </a:r>
            <a:r>
              <a:rPr lang="en" altLang="zh-CN" sz="900" dirty="0"/>
              <a:t>_;</a:t>
            </a:r>
            <a:br>
              <a:rPr lang="en" altLang="zh-CN" sz="900" dirty="0"/>
            </a:br>
            <a:r>
              <a:rPr lang="zh-CN" altLang="en-US" sz="900" dirty="0"/>
              <a:t>    </a:t>
            </a:r>
            <a:r>
              <a:rPr lang="en" altLang="zh-CN" sz="900" dirty="0"/>
              <a:t>}</a:t>
            </a:r>
            <a:br>
              <a:rPr lang="en" altLang="zh-CN" sz="900" dirty="0"/>
            </a:br>
            <a:br>
              <a:rPr lang="en" altLang="zh-CN" sz="900" dirty="0"/>
            </a:br>
            <a:r>
              <a:rPr lang="zh-CN" altLang="en-US" sz="900" dirty="0"/>
              <a:t>    </a:t>
            </a:r>
            <a:r>
              <a:rPr lang="en" altLang="zh-CN" sz="900" dirty="0"/>
              <a:t>// </a:t>
            </a:r>
            <a:r>
              <a:rPr lang="zh-CN" altLang="en-US" sz="900" dirty="0"/>
              <a:t>三个角色中任意一个都可以暂停合约</a:t>
            </a:r>
            <a:br>
              <a:rPr lang="zh-CN" altLang="en-US" sz="900" dirty="0"/>
            </a:br>
            <a:r>
              <a:rPr lang="zh-CN" altLang="en-US" sz="900" dirty="0"/>
              <a:t>    </a:t>
            </a:r>
            <a:r>
              <a:rPr lang="en" altLang="zh-CN" sz="900" dirty="0"/>
              <a:t>function pause() external </a:t>
            </a:r>
            <a:r>
              <a:rPr lang="en" altLang="zh-CN" sz="900" dirty="0" err="1"/>
              <a:t>onlyCLevel</a:t>
            </a:r>
            <a:r>
              <a:rPr lang="en" altLang="zh-CN" sz="900" dirty="0"/>
              <a:t> </a:t>
            </a:r>
            <a:r>
              <a:rPr lang="en" altLang="zh-CN" sz="900" dirty="0" err="1"/>
              <a:t>whenNotPaused</a:t>
            </a:r>
            <a:r>
              <a:rPr lang="en" altLang="zh-CN" sz="900" dirty="0"/>
              <a:t> {</a:t>
            </a:r>
            <a:br>
              <a:rPr lang="en" altLang="zh-CN" sz="900" dirty="0"/>
            </a:br>
            <a:r>
              <a:rPr lang="zh-CN" altLang="en-US" sz="900" dirty="0"/>
              <a:t>        </a:t>
            </a:r>
            <a:r>
              <a:rPr lang="en" altLang="zh-CN" sz="900" dirty="0"/>
              <a:t>paused = true;</a:t>
            </a:r>
            <a:br>
              <a:rPr lang="en" altLang="zh-CN" sz="900" dirty="0"/>
            </a:br>
            <a:r>
              <a:rPr lang="zh-CN" altLang="en-US" sz="900" dirty="0"/>
              <a:t>    </a:t>
            </a:r>
            <a:r>
              <a:rPr lang="en" altLang="zh-CN" sz="900" dirty="0"/>
              <a:t>}</a:t>
            </a:r>
            <a:br>
              <a:rPr lang="en" altLang="zh-CN" sz="900" dirty="0"/>
            </a:br>
            <a:br>
              <a:rPr lang="en" altLang="zh-CN" sz="900" dirty="0"/>
            </a:br>
            <a:r>
              <a:rPr lang="zh-CN" altLang="en-US" sz="900" dirty="0"/>
              <a:t>    </a:t>
            </a:r>
            <a:r>
              <a:rPr lang="en" altLang="zh-CN" sz="900" dirty="0"/>
              <a:t>// </a:t>
            </a:r>
            <a:r>
              <a:rPr lang="zh-CN" altLang="en-US" sz="900" dirty="0"/>
              <a:t>只有</a:t>
            </a:r>
            <a:r>
              <a:rPr lang="en" altLang="zh-CN" sz="900" dirty="0"/>
              <a:t>COO</a:t>
            </a:r>
            <a:br>
              <a:rPr lang="en" altLang="zh-CN" sz="900" dirty="0"/>
            </a:br>
            <a:r>
              <a:rPr lang="zh-CN" altLang="en-US" sz="900" dirty="0"/>
              <a:t>    </a:t>
            </a:r>
            <a:r>
              <a:rPr lang="en" altLang="zh-CN" sz="900" dirty="0"/>
              <a:t>function </a:t>
            </a:r>
            <a:r>
              <a:rPr lang="en" altLang="zh-CN" sz="900" dirty="0" err="1"/>
              <a:t>unpause</a:t>
            </a:r>
            <a:r>
              <a:rPr lang="en" altLang="zh-CN" sz="900" dirty="0"/>
              <a:t>() public </a:t>
            </a:r>
            <a:r>
              <a:rPr lang="en" altLang="zh-CN" sz="900" dirty="0" err="1"/>
              <a:t>onlyCEO</a:t>
            </a:r>
            <a:r>
              <a:rPr lang="en" altLang="zh-CN" sz="900" dirty="0"/>
              <a:t> </a:t>
            </a:r>
            <a:r>
              <a:rPr lang="en" altLang="zh-CN" sz="900" dirty="0" err="1"/>
              <a:t>whenPaused</a:t>
            </a:r>
            <a:r>
              <a:rPr lang="en" altLang="zh-CN" sz="900" dirty="0"/>
              <a:t> {</a:t>
            </a:r>
            <a:br>
              <a:rPr lang="en" altLang="zh-CN" sz="900" dirty="0"/>
            </a:br>
            <a:r>
              <a:rPr lang="zh-CN" altLang="en-US" sz="900" dirty="0"/>
              <a:t>        </a:t>
            </a:r>
            <a:r>
              <a:rPr lang="en" altLang="zh-CN" sz="900" dirty="0"/>
              <a:t>// can‘t </a:t>
            </a:r>
            <a:r>
              <a:rPr lang="en" altLang="zh-CN" sz="900" dirty="0" err="1"/>
              <a:t>unpause</a:t>
            </a:r>
            <a:r>
              <a:rPr lang="en" altLang="zh-CN" sz="900" dirty="0"/>
              <a:t> if contract was upgraded</a:t>
            </a:r>
            <a:br>
              <a:rPr lang="en" altLang="zh-CN" sz="900" dirty="0"/>
            </a:br>
            <a:r>
              <a:rPr lang="zh-CN" altLang="en-US" sz="900" dirty="0"/>
              <a:t>        </a:t>
            </a:r>
            <a:r>
              <a:rPr lang="en" altLang="zh-CN" sz="900" dirty="0"/>
              <a:t>paused = false;</a:t>
            </a:r>
            <a:br>
              <a:rPr lang="en" altLang="zh-CN" sz="900" dirty="0"/>
            </a:br>
            <a:r>
              <a:rPr lang="zh-CN" altLang="en-US" sz="900" dirty="0"/>
              <a:t>    </a:t>
            </a:r>
            <a:r>
              <a:rPr lang="en" altLang="zh-CN" sz="900" dirty="0"/>
              <a:t>}</a:t>
            </a:r>
            <a:br>
              <a:rPr lang="en" altLang="zh-CN" sz="900" dirty="0"/>
            </a:br>
            <a:r>
              <a:rPr lang="en" altLang="zh-CN" sz="900" dirty="0"/>
              <a:t>}</a:t>
            </a:r>
            <a:endParaRPr lang="zh-CN" altLang="en-US" sz="900" dirty="0"/>
          </a:p>
        </p:txBody>
      </p:sp>
    </p:spTree>
    <p:extLst>
      <p:ext uri="{BB962C8B-B14F-4D97-AF65-F5344CB8AC3E}">
        <p14:creationId xmlns:p14="http://schemas.microsoft.com/office/powerpoint/2010/main" val="2813538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Cryptokitties</a:t>
            </a:r>
            <a:endParaRPr lang="zh-CN" altLang="en-US" noProof="1"/>
          </a:p>
        </p:txBody>
      </p:sp>
      <p:pic>
        <p:nvPicPr>
          <p:cNvPr id="12" name="图片 11">
            <a:extLst>
              <a:ext uri="{FF2B5EF4-FFF2-40B4-BE49-F238E27FC236}">
                <a16:creationId xmlns:a16="http://schemas.microsoft.com/office/drawing/2014/main" id="{B7BEE1BF-1576-3749-B2B5-CF6E12A95D40}"/>
              </a:ext>
            </a:extLst>
          </p:cNvPr>
          <p:cNvPicPr>
            <a:picLocks noChangeAspect="1"/>
          </p:cNvPicPr>
          <p:nvPr/>
        </p:nvPicPr>
        <p:blipFill>
          <a:blip r:embed="rId3"/>
          <a:stretch>
            <a:fillRect/>
          </a:stretch>
        </p:blipFill>
        <p:spPr>
          <a:xfrm>
            <a:off x="377704" y="906505"/>
            <a:ext cx="635756" cy="635756"/>
          </a:xfrm>
          <a:prstGeom prst="rect">
            <a:avLst/>
          </a:prstGeom>
        </p:spPr>
      </p:pic>
      <p:sp>
        <p:nvSpPr>
          <p:cNvPr id="2" name="矩形 1">
            <a:extLst>
              <a:ext uri="{FF2B5EF4-FFF2-40B4-BE49-F238E27FC236}">
                <a16:creationId xmlns:a16="http://schemas.microsoft.com/office/drawing/2014/main" id="{2043E6C8-11A5-DD4D-BEDA-84727D4C28E8}"/>
              </a:ext>
            </a:extLst>
          </p:cNvPr>
          <p:cNvSpPr/>
          <p:nvPr/>
        </p:nvSpPr>
        <p:spPr>
          <a:xfrm>
            <a:off x="1210813" y="1070494"/>
            <a:ext cx="1264129" cy="307777"/>
          </a:xfrm>
          <a:prstGeom prst="rect">
            <a:avLst/>
          </a:prstGeom>
        </p:spPr>
        <p:txBody>
          <a:bodyPr wrap="none">
            <a:spAutoFit/>
          </a:bodyPr>
          <a:lstStyle/>
          <a:p>
            <a:r>
              <a:rPr lang="zh-CN" altLang="en" sz="1400" dirty="0">
                <a:latin typeface="medium-content-sans-serif-font"/>
              </a:rPr>
              <a:t>合约</a:t>
            </a:r>
            <a:r>
              <a:rPr lang="zh-CN" altLang="en-US" sz="1400" dirty="0">
                <a:latin typeface="medium-content-sans-serif-font"/>
              </a:rPr>
              <a:t> </a:t>
            </a:r>
            <a:r>
              <a:rPr lang="en-US" altLang="zh-CN" sz="1400" dirty="0" err="1">
                <a:latin typeface="medium-content-sans-serif-font"/>
              </a:rPr>
              <a:t>KittyBase</a:t>
            </a:r>
            <a:endParaRPr lang="zh-CN" altLang="en-US" sz="1400" dirty="0"/>
          </a:p>
        </p:txBody>
      </p:sp>
      <p:sp>
        <p:nvSpPr>
          <p:cNvPr id="4" name="矩形 3">
            <a:extLst>
              <a:ext uri="{FF2B5EF4-FFF2-40B4-BE49-F238E27FC236}">
                <a16:creationId xmlns:a16="http://schemas.microsoft.com/office/drawing/2014/main" id="{6B407702-B260-4D4C-9373-B134014A427D}"/>
              </a:ext>
            </a:extLst>
          </p:cNvPr>
          <p:cNvSpPr/>
          <p:nvPr/>
        </p:nvSpPr>
        <p:spPr>
          <a:xfrm>
            <a:off x="284459" y="1805267"/>
            <a:ext cx="3271539" cy="461665"/>
          </a:xfrm>
          <a:prstGeom prst="rect">
            <a:avLst/>
          </a:prstGeom>
        </p:spPr>
        <p:txBody>
          <a:bodyPr wrap="square">
            <a:spAutoFit/>
          </a:bodyPr>
          <a:lstStyle/>
          <a:p>
            <a:r>
              <a:rPr lang="zh-CN" altLang="en-US" sz="1200" dirty="0"/>
              <a:t>该合约定义了猫咪的各种属性、出生日期、父代</a:t>
            </a:r>
            <a:r>
              <a:rPr lang="en" altLang="zh-CN" sz="1200" dirty="0"/>
              <a:t>ID</a:t>
            </a:r>
            <a:r>
              <a:rPr lang="zh-CN" altLang="en-US" sz="1200" dirty="0"/>
              <a:t>等信息，以及猫咪相关的行为事件</a:t>
            </a:r>
          </a:p>
        </p:txBody>
      </p:sp>
      <p:cxnSp>
        <p:nvCxnSpPr>
          <p:cNvPr id="6" name="直线连接符 5">
            <a:extLst>
              <a:ext uri="{FF2B5EF4-FFF2-40B4-BE49-F238E27FC236}">
                <a16:creationId xmlns:a16="http://schemas.microsoft.com/office/drawing/2014/main" id="{DEA7A566-A546-F045-845E-E4AD9631CE61}"/>
              </a:ext>
            </a:extLst>
          </p:cNvPr>
          <p:cNvCxnSpPr/>
          <p:nvPr/>
        </p:nvCxnSpPr>
        <p:spPr>
          <a:xfrm>
            <a:off x="3807012" y="717176"/>
            <a:ext cx="0" cy="3591859"/>
          </a:xfrm>
          <a:prstGeom prst="line">
            <a:avLst/>
          </a:prstGeom>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05639B19-C9C6-6C40-8D68-904E32A48D5E}"/>
              </a:ext>
            </a:extLst>
          </p:cNvPr>
          <p:cNvSpPr/>
          <p:nvPr/>
        </p:nvSpPr>
        <p:spPr>
          <a:xfrm>
            <a:off x="3896661" y="1224382"/>
            <a:ext cx="4064000" cy="2677656"/>
          </a:xfrm>
          <a:prstGeom prst="rect">
            <a:avLst/>
          </a:prstGeom>
        </p:spPr>
        <p:txBody>
          <a:bodyPr>
            <a:spAutoFit/>
          </a:bodyPr>
          <a:lstStyle/>
          <a:p>
            <a:r>
              <a:rPr lang="en" altLang="zh-CN" sz="800" dirty="0"/>
              <a:t>struct Kitty {</a:t>
            </a:r>
            <a:br>
              <a:rPr lang="en" altLang="zh-CN" sz="800" dirty="0"/>
            </a:br>
            <a:r>
              <a:rPr lang="en" altLang="zh-CN" sz="800" dirty="0"/>
              <a:t>uint256 genes; </a:t>
            </a:r>
            <a:r>
              <a:rPr lang="en" altLang="zh-CN" sz="800" dirty="0">
                <a:solidFill>
                  <a:srgbClr val="8E908C"/>
                </a:solidFill>
              </a:rPr>
              <a:t>// </a:t>
            </a:r>
            <a:r>
              <a:rPr lang="zh-CN" altLang="en-US" sz="800" dirty="0">
                <a:solidFill>
                  <a:srgbClr val="8E908C"/>
                </a:solidFill>
              </a:rPr>
              <a:t>猫咪的基因，决定了猫咪的各种特征</a:t>
            </a:r>
            <a:br>
              <a:rPr lang="zh-CN" altLang="en-US" sz="800" dirty="0"/>
            </a:br>
            <a:r>
              <a:rPr lang="en" altLang="zh-CN" sz="800" dirty="0"/>
              <a:t>uint64 </a:t>
            </a:r>
            <a:r>
              <a:rPr lang="en" altLang="zh-CN" sz="800" dirty="0" err="1"/>
              <a:t>birthTime</a:t>
            </a:r>
            <a:r>
              <a:rPr lang="en" altLang="zh-CN" sz="800" dirty="0"/>
              <a:t>; </a:t>
            </a:r>
            <a:r>
              <a:rPr lang="en" altLang="zh-CN" sz="800" dirty="0">
                <a:solidFill>
                  <a:srgbClr val="8E908C"/>
                </a:solidFill>
              </a:rPr>
              <a:t>// </a:t>
            </a:r>
            <a:r>
              <a:rPr lang="zh-CN" altLang="en-US" sz="800" dirty="0">
                <a:solidFill>
                  <a:srgbClr val="8E908C"/>
                </a:solidFill>
              </a:rPr>
              <a:t>猫咪出生的日期</a:t>
            </a:r>
            <a:br>
              <a:rPr lang="zh-CN" altLang="en-US" sz="800" dirty="0"/>
            </a:br>
            <a:br>
              <a:rPr lang="zh-CN" altLang="en-US" sz="800" dirty="0"/>
            </a:br>
            <a:r>
              <a:rPr lang="en-US" altLang="zh-CN" sz="800" dirty="0">
                <a:solidFill>
                  <a:srgbClr val="8E908C"/>
                </a:solidFill>
              </a:rPr>
              <a:t>// </a:t>
            </a:r>
            <a:r>
              <a:rPr lang="zh-CN" altLang="en-US" sz="800" dirty="0">
                <a:solidFill>
                  <a:srgbClr val="8E908C"/>
                </a:solidFill>
              </a:rPr>
              <a:t>猫咪可以再次进行繁殖的最小区块。一只刚出生的猫咪</a:t>
            </a:r>
            <a:r>
              <a:rPr lang="en" altLang="zh-CN" sz="800" dirty="0" err="1">
                <a:solidFill>
                  <a:srgbClr val="8E908C"/>
                </a:solidFill>
              </a:rPr>
              <a:t>cooldownEndBlock</a:t>
            </a:r>
            <a:r>
              <a:rPr lang="en" altLang="zh-CN" sz="800" dirty="0">
                <a:solidFill>
                  <a:srgbClr val="8E908C"/>
                </a:solidFill>
              </a:rPr>
              <a:t>=0</a:t>
            </a:r>
            <a:r>
              <a:rPr lang="zh-CN" altLang="en" sz="800" dirty="0">
                <a:solidFill>
                  <a:srgbClr val="8E908C"/>
                </a:solidFill>
              </a:rPr>
              <a:t>，</a:t>
            </a:r>
            <a:r>
              <a:rPr lang="zh-CN" altLang="en-US" sz="800" dirty="0">
                <a:solidFill>
                  <a:srgbClr val="8E908C"/>
                </a:solidFill>
              </a:rPr>
              <a:t>当猫咪需要生产时，需要先判断</a:t>
            </a:r>
            <a:r>
              <a:rPr lang="en" altLang="zh-CN" sz="800" dirty="0" err="1">
                <a:solidFill>
                  <a:srgbClr val="8E908C"/>
                </a:solidFill>
              </a:rPr>
              <a:t>cooldownEndBlock</a:t>
            </a:r>
            <a:r>
              <a:rPr lang="zh-CN" altLang="en" sz="800" dirty="0">
                <a:solidFill>
                  <a:srgbClr val="8E908C"/>
                </a:solidFill>
              </a:rPr>
              <a:t>，</a:t>
            </a:r>
            <a:r>
              <a:rPr lang="zh-CN" altLang="en-US" sz="800" dirty="0">
                <a:solidFill>
                  <a:srgbClr val="8E908C"/>
                </a:solidFill>
              </a:rPr>
              <a:t>只有</a:t>
            </a:r>
            <a:r>
              <a:rPr lang="en" altLang="zh-CN" sz="800" dirty="0" err="1">
                <a:solidFill>
                  <a:srgbClr val="8E908C"/>
                </a:solidFill>
              </a:rPr>
              <a:t>cooldownEndBlock</a:t>
            </a:r>
            <a:r>
              <a:rPr lang="zh-CN" altLang="en-US" sz="800" dirty="0">
                <a:solidFill>
                  <a:srgbClr val="8E908C"/>
                </a:solidFill>
              </a:rPr>
              <a:t>小于等于当前区块编号时才能繁殖</a:t>
            </a:r>
            <a:br>
              <a:rPr lang="zh-CN" altLang="en-US" sz="800" dirty="0"/>
            </a:br>
            <a:r>
              <a:rPr lang="en" altLang="zh-CN" sz="800" dirty="0"/>
              <a:t>uint64 </a:t>
            </a:r>
            <a:r>
              <a:rPr lang="en" altLang="zh-CN" sz="800" dirty="0" err="1"/>
              <a:t>cooldownEndBlock</a:t>
            </a:r>
            <a:r>
              <a:rPr lang="en" altLang="zh-CN" sz="800" dirty="0"/>
              <a:t>;</a:t>
            </a:r>
            <a:br>
              <a:rPr lang="en" altLang="zh-CN" sz="800" dirty="0"/>
            </a:br>
            <a:br>
              <a:rPr lang="en" altLang="zh-CN" sz="800" dirty="0"/>
            </a:br>
            <a:r>
              <a:rPr lang="en" altLang="zh-CN" sz="800" dirty="0"/>
              <a:t>uint32 </a:t>
            </a:r>
            <a:r>
              <a:rPr lang="en" altLang="zh-CN" sz="800" dirty="0" err="1"/>
              <a:t>matronId</a:t>
            </a:r>
            <a:r>
              <a:rPr lang="en" altLang="zh-CN" sz="800" dirty="0"/>
              <a:t>; </a:t>
            </a:r>
            <a:r>
              <a:rPr lang="en" altLang="zh-CN" sz="800" dirty="0">
                <a:solidFill>
                  <a:srgbClr val="8E908C"/>
                </a:solidFill>
              </a:rPr>
              <a:t>// </a:t>
            </a:r>
            <a:r>
              <a:rPr lang="zh-CN" altLang="en-US" sz="800" dirty="0">
                <a:solidFill>
                  <a:srgbClr val="8E908C"/>
                </a:solidFill>
              </a:rPr>
              <a:t>猫妈妈的</a:t>
            </a:r>
            <a:r>
              <a:rPr lang="en" altLang="zh-CN" sz="800" dirty="0">
                <a:solidFill>
                  <a:srgbClr val="8E908C"/>
                </a:solidFill>
              </a:rPr>
              <a:t>ID</a:t>
            </a:r>
            <a:br>
              <a:rPr lang="en" altLang="zh-CN" sz="800" dirty="0"/>
            </a:br>
            <a:r>
              <a:rPr lang="en" altLang="zh-CN" sz="800" dirty="0"/>
              <a:t>uint32 </a:t>
            </a:r>
            <a:r>
              <a:rPr lang="en" altLang="zh-CN" sz="800" dirty="0" err="1"/>
              <a:t>sireId</a:t>
            </a:r>
            <a:r>
              <a:rPr lang="en" altLang="zh-CN" sz="800" dirty="0"/>
              <a:t>; </a:t>
            </a:r>
            <a:r>
              <a:rPr lang="en" altLang="zh-CN" sz="800" dirty="0">
                <a:solidFill>
                  <a:srgbClr val="8E908C"/>
                </a:solidFill>
              </a:rPr>
              <a:t>// </a:t>
            </a:r>
            <a:r>
              <a:rPr lang="zh-CN" altLang="en-US" sz="800" dirty="0">
                <a:solidFill>
                  <a:srgbClr val="8E908C"/>
                </a:solidFill>
              </a:rPr>
              <a:t>猫爸爸的</a:t>
            </a:r>
            <a:r>
              <a:rPr lang="en" altLang="zh-CN" sz="800" dirty="0">
                <a:solidFill>
                  <a:srgbClr val="8E908C"/>
                </a:solidFill>
              </a:rPr>
              <a:t>ID</a:t>
            </a:r>
            <a:br>
              <a:rPr lang="en" altLang="zh-CN" sz="800" dirty="0"/>
            </a:br>
            <a:br>
              <a:rPr lang="en" altLang="zh-CN" sz="800" dirty="0"/>
            </a:br>
            <a:r>
              <a:rPr lang="en" altLang="zh-CN" sz="800" dirty="0">
                <a:solidFill>
                  <a:srgbClr val="8E908C"/>
                </a:solidFill>
              </a:rPr>
              <a:t>//</a:t>
            </a:r>
            <a:r>
              <a:rPr lang="zh-CN" altLang="en-US" sz="800" dirty="0">
                <a:solidFill>
                  <a:srgbClr val="8E908C"/>
                </a:solidFill>
              </a:rPr>
              <a:t>未繁殖的猫咪</a:t>
            </a:r>
            <a:r>
              <a:rPr lang="en" altLang="zh-CN" sz="800" dirty="0" err="1">
                <a:solidFill>
                  <a:srgbClr val="8E908C"/>
                </a:solidFill>
              </a:rPr>
              <a:t>siringWithId</a:t>
            </a:r>
            <a:r>
              <a:rPr lang="en" altLang="zh-CN" sz="800" dirty="0">
                <a:solidFill>
                  <a:srgbClr val="8E908C"/>
                </a:solidFill>
              </a:rPr>
              <a:t>=0</a:t>
            </a:r>
            <a:r>
              <a:rPr lang="zh-CN" altLang="en" sz="800" dirty="0">
                <a:solidFill>
                  <a:srgbClr val="8E908C"/>
                </a:solidFill>
              </a:rPr>
              <a:t>，</a:t>
            </a:r>
            <a:r>
              <a:rPr lang="zh-CN" altLang="en-US" sz="800" dirty="0">
                <a:solidFill>
                  <a:srgbClr val="8E908C"/>
                </a:solidFill>
              </a:rPr>
              <a:t>繁殖后的猫咪</a:t>
            </a:r>
            <a:r>
              <a:rPr lang="en" altLang="zh-CN" sz="800" dirty="0" err="1">
                <a:solidFill>
                  <a:srgbClr val="8E908C"/>
                </a:solidFill>
              </a:rPr>
              <a:t>siringWithId</a:t>
            </a:r>
            <a:r>
              <a:rPr lang="en" altLang="zh-CN" sz="800" dirty="0">
                <a:solidFill>
                  <a:srgbClr val="8E908C"/>
                </a:solidFill>
              </a:rPr>
              <a:t>=</a:t>
            </a:r>
            <a:r>
              <a:rPr lang="zh-CN" altLang="en-US" sz="800" dirty="0">
                <a:solidFill>
                  <a:srgbClr val="8E908C"/>
                </a:solidFill>
              </a:rPr>
              <a:t>父代</a:t>
            </a:r>
            <a:r>
              <a:rPr lang="en" altLang="zh-CN" sz="800" dirty="0">
                <a:solidFill>
                  <a:srgbClr val="8E908C"/>
                </a:solidFill>
              </a:rPr>
              <a:t>ID</a:t>
            </a:r>
            <a:br>
              <a:rPr lang="en" altLang="zh-CN" sz="800" dirty="0"/>
            </a:br>
            <a:r>
              <a:rPr lang="en" altLang="zh-CN" sz="800" dirty="0"/>
              <a:t>uint32 </a:t>
            </a:r>
            <a:r>
              <a:rPr lang="en" altLang="zh-CN" sz="800" dirty="0" err="1"/>
              <a:t>siringWithId</a:t>
            </a:r>
            <a:r>
              <a:rPr lang="en" altLang="zh-CN" sz="800" dirty="0"/>
              <a:t>;</a:t>
            </a:r>
            <a:br>
              <a:rPr lang="en" altLang="zh-CN" sz="800" dirty="0"/>
            </a:br>
            <a:br>
              <a:rPr lang="en" altLang="zh-CN" sz="800" dirty="0"/>
            </a:br>
            <a:r>
              <a:rPr lang="en" altLang="zh-CN" sz="800" dirty="0">
                <a:solidFill>
                  <a:srgbClr val="8E908C"/>
                </a:solidFill>
              </a:rPr>
              <a:t>// </a:t>
            </a:r>
            <a:r>
              <a:rPr lang="zh-CN" altLang="en-US" sz="800" dirty="0">
                <a:solidFill>
                  <a:srgbClr val="8E908C"/>
                </a:solidFill>
              </a:rPr>
              <a:t>繁殖冷却时间，随着繁殖次数的增加，冷却时间也会增加，初始冷却时间为：</a:t>
            </a:r>
            <a:r>
              <a:rPr lang="en-US" altLang="zh-CN" sz="800" dirty="0">
                <a:solidFill>
                  <a:srgbClr val="8E908C"/>
                </a:solidFill>
              </a:rPr>
              <a:t>_</a:t>
            </a:r>
            <a:r>
              <a:rPr lang="en" altLang="zh-CN" sz="800" dirty="0">
                <a:solidFill>
                  <a:srgbClr val="8E908C"/>
                </a:solidFill>
              </a:rPr>
              <a:t>generation/2</a:t>
            </a:r>
            <a:r>
              <a:rPr lang="zh-CN" altLang="en" sz="800" dirty="0">
                <a:solidFill>
                  <a:srgbClr val="8E908C"/>
                </a:solidFill>
              </a:rPr>
              <a:t>，</a:t>
            </a:r>
            <a:r>
              <a:rPr lang="zh-CN" altLang="en-US" sz="800" dirty="0">
                <a:solidFill>
                  <a:srgbClr val="8E908C"/>
                </a:solidFill>
              </a:rPr>
              <a:t>对应的具体冷却时间可以查看</a:t>
            </a:r>
            <a:r>
              <a:rPr lang="en" altLang="zh-CN" sz="800" dirty="0">
                <a:solidFill>
                  <a:srgbClr val="8E908C"/>
                </a:solidFill>
              </a:rPr>
              <a:t>cooldowns</a:t>
            </a:r>
            <a:r>
              <a:rPr lang="zh-CN" altLang="en-US" sz="800" dirty="0">
                <a:solidFill>
                  <a:srgbClr val="8E908C"/>
                </a:solidFill>
              </a:rPr>
              <a:t>变量</a:t>
            </a:r>
            <a:br>
              <a:rPr lang="zh-CN" altLang="en-US" sz="800" dirty="0"/>
            </a:br>
            <a:r>
              <a:rPr lang="en" altLang="zh-CN" sz="800" dirty="0"/>
              <a:t>uint16 </a:t>
            </a:r>
            <a:r>
              <a:rPr lang="en" altLang="zh-CN" sz="800" dirty="0" err="1"/>
              <a:t>cooldownIndex</a:t>
            </a:r>
            <a:r>
              <a:rPr lang="en" altLang="zh-CN" sz="800" dirty="0"/>
              <a:t>; </a:t>
            </a:r>
            <a:r>
              <a:rPr lang="en" altLang="zh-CN" sz="800" dirty="0">
                <a:solidFill>
                  <a:srgbClr val="8E908C"/>
                </a:solidFill>
              </a:rPr>
              <a:t>// </a:t>
            </a:r>
            <a:r>
              <a:rPr lang="zh-CN" altLang="en-US" sz="800" dirty="0">
                <a:solidFill>
                  <a:srgbClr val="8E908C"/>
                </a:solidFill>
              </a:rPr>
              <a:t>繁殖冷却时间</a:t>
            </a:r>
            <a:br>
              <a:rPr lang="zh-CN" altLang="en-US" sz="800" dirty="0"/>
            </a:br>
            <a:br>
              <a:rPr lang="zh-CN" altLang="en-US" sz="800" dirty="0"/>
            </a:br>
            <a:r>
              <a:rPr lang="en" altLang="zh-CN" sz="800" dirty="0"/>
              <a:t>uint16 generation; </a:t>
            </a:r>
            <a:r>
              <a:rPr lang="en" altLang="zh-CN" sz="800" dirty="0">
                <a:solidFill>
                  <a:srgbClr val="8E908C"/>
                </a:solidFill>
              </a:rPr>
              <a:t>// </a:t>
            </a:r>
            <a:r>
              <a:rPr lang="zh-CN" altLang="en-US" sz="800" dirty="0">
                <a:solidFill>
                  <a:srgbClr val="8E908C"/>
                </a:solidFill>
              </a:rPr>
              <a:t>猫咪的代数</a:t>
            </a:r>
            <a:br>
              <a:rPr lang="zh-CN" altLang="en-US" sz="800" dirty="0"/>
            </a:br>
            <a:r>
              <a:rPr lang="en-US" altLang="zh-CN" sz="800" dirty="0"/>
              <a:t>}</a:t>
            </a:r>
            <a:endParaRPr lang="zh-CN" altLang="en-US" sz="800" dirty="0"/>
          </a:p>
        </p:txBody>
      </p:sp>
      <p:sp>
        <p:nvSpPr>
          <p:cNvPr id="9" name="矩形 8">
            <a:extLst>
              <a:ext uri="{FF2B5EF4-FFF2-40B4-BE49-F238E27FC236}">
                <a16:creationId xmlns:a16="http://schemas.microsoft.com/office/drawing/2014/main" id="{D58E3D93-07BE-884F-A161-1B2A4780485C}"/>
              </a:ext>
            </a:extLst>
          </p:cNvPr>
          <p:cNvSpPr/>
          <p:nvPr/>
        </p:nvSpPr>
        <p:spPr>
          <a:xfrm>
            <a:off x="284459" y="2416929"/>
            <a:ext cx="3271539" cy="769441"/>
          </a:xfrm>
          <a:prstGeom prst="rect">
            <a:avLst/>
          </a:prstGeom>
        </p:spPr>
        <p:txBody>
          <a:bodyPr wrap="square">
            <a:spAutoFit/>
          </a:bodyPr>
          <a:lstStyle/>
          <a:p>
            <a:r>
              <a:rPr lang="zh-CN" altLang="en-US" sz="1100" dirty="0"/>
              <a:t>合约方法</a:t>
            </a:r>
            <a:endParaRPr lang="en-US" altLang="zh-CN" sz="1100" dirty="0"/>
          </a:p>
          <a:p>
            <a:pPr marL="171450" indent="-171450">
              <a:buFont typeface="Arial" panose="020B0604020202020204" pitchFamily="34" charset="0"/>
              <a:buChar char="•"/>
            </a:pPr>
            <a:r>
              <a:rPr lang="en-US" altLang="zh-CN" sz="1100" dirty="0"/>
              <a:t>_transfer:</a:t>
            </a:r>
            <a:r>
              <a:rPr lang="zh-CN" altLang="en-US" sz="1100" dirty="0"/>
              <a:t> 猫咪转移</a:t>
            </a:r>
            <a:endParaRPr lang="en-US" altLang="zh-CN" sz="1100" dirty="0"/>
          </a:p>
          <a:p>
            <a:pPr marL="171450" indent="-171450">
              <a:buFont typeface="Arial" panose="020B0604020202020204" pitchFamily="34" charset="0"/>
              <a:buChar char="•"/>
            </a:pPr>
            <a:r>
              <a:rPr lang="en-US" altLang="zh-CN" sz="1100" dirty="0"/>
              <a:t>_</a:t>
            </a:r>
            <a:r>
              <a:rPr lang="en-US" altLang="zh-CN" sz="1100" dirty="0" err="1"/>
              <a:t>createKitty</a:t>
            </a:r>
            <a:r>
              <a:rPr lang="en-US" altLang="zh-CN" sz="1100" dirty="0"/>
              <a:t>:</a:t>
            </a:r>
            <a:r>
              <a:rPr lang="zh-CN" altLang="en-US" sz="1100" dirty="0"/>
              <a:t> 生成新的猫咪</a:t>
            </a:r>
            <a:endParaRPr lang="en-US" altLang="zh-CN" sz="1100" dirty="0"/>
          </a:p>
          <a:p>
            <a:pPr marL="171450" indent="-171450">
              <a:buFont typeface="Arial" panose="020B0604020202020204" pitchFamily="34" charset="0"/>
              <a:buChar char="•"/>
            </a:pPr>
            <a:r>
              <a:rPr lang="en-US" altLang="zh-CN" sz="1100" dirty="0" err="1"/>
              <a:t>setSecondPerBlock</a:t>
            </a:r>
            <a:r>
              <a:rPr lang="en-US" altLang="zh-CN" sz="1100" dirty="0"/>
              <a:t>:</a:t>
            </a:r>
            <a:r>
              <a:rPr lang="zh-CN" altLang="en-US" sz="1100" dirty="0"/>
              <a:t> 修改区块间隔时间</a:t>
            </a:r>
          </a:p>
        </p:txBody>
      </p:sp>
      <p:sp>
        <p:nvSpPr>
          <p:cNvPr id="10" name="矩形 9">
            <a:extLst>
              <a:ext uri="{FF2B5EF4-FFF2-40B4-BE49-F238E27FC236}">
                <a16:creationId xmlns:a16="http://schemas.microsoft.com/office/drawing/2014/main" id="{649140D3-B855-CC4D-9A28-C7F9D3FBAAD6}"/>
              </a:ext>
            </a:extLst>
          </p:cNvPr>
          <p:cNvSpPr/>
          <p:nvPr/>
        </p:nvSpPr>
        <p:spPr>
          <a:xfrm>
            <a:off x="3896661" y="859148"/>
            <a:ext cx="992579" cy="253916"/>
          </a:xfrm>
          <a:prstGeom prst="rect">
            <a:avLst/>
          </a:prstGeom>
        </p:spPr>
        <p:txBody>
          <a:bodyPr wrap="none">
            <a:spAutoFit/>
          </a:bodyPr>
          <a:lstStyle/>
          <a:p>
            <a:r>
              <a:rPr lang="zh-CN" altLang="en-US" sz="1050" dirty="0">
                <a:latin typeface="medium-content-sans-serif-font"/>
              </a:rPr>
              <a:t>核心数据结构</a:t>
            </a:r>
            <a:endParaRPr lang="zh-CN" altLang="en-US" sz="1050" dirty="0"/>
          </a:p>
        </p:txBody>
      </p:sp>
    </p:spTree>
    <p:extLst>
      <p:ext uri="{BB962C8B-B14F-4D97-AF65-F5344CB8AC3E}">
        <p14:creationId xmlns:p14="http://schemas.microsoft.com/office/powerpoint/2010/main" val="3869554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752B3F-5FEA-446F-8A26-4FE72678C635}"/>
              </a:ext>
            </a:extLst>
          </p:cNvPr>
          <p:cNvSpPr>
            <a:spLocks noGrp="1"/>
          </p:cNvSpPr>
          <p:nvPr>
            <p:ph type="title"/>
          </p:nvPr>
        </p:nvSpPr>
        <p:spPr/>
        <p:txBody>
          <a:bodyPr/>
          <a:lstStyle/>
          <a:p>
            <a:r>
              <a:rPr lang="zh-CN" altLang="en-US" sz="2135" noProof="1"/>
              <a:t>以太坊环境搭建（续）</a:t>
            </a:r>
            <a:endParaRPr lang="zh-CN" altLang="en-US" noProof="1"/>
          </a:p>
        </p:txBody>
      </p:sp>
      <p:sp>
        <p:nvSpPr>
          <p:cNvPr id="3" name="文本框 2">
            <a:extLst>
              <a:ext uri="{FF2B5EF4-FFF2-40B4-BE49-F238E27FC236}">
                <a16:creationId xmlns:a16="http://schemas.microsoft.com/office/drawing/2014/main" id="{AA3F21A2-2FDD-4C94-9AF5-934C9C84B301}"/>
              </a:ext>
            </a:extLst>
          </p:cNvPr>
          <p:cNvSpPr txBox="1"/>
          <p:nvPr/>
        </p:nvSpPr>
        <p:spPr>
          <a:xfrm>
            <a:off x="136525" y="990600"/>
            <a:ext cx="7740650" cy="3538538"/>
          </a:xfrm>
          <a:prstGeom prst="rect">
            <a:avLst/>
          </a:prstGeom>
          <a:noFill/>
        </p:spPr>
        <p:txBody>
          <a:bodyPr>
            <a:spAutoFit/>
          </a:bodyPr>
          <a:lstStyle/>
          <a:p>
            <a:pPr fontAlgn="auto"/>
            <a:r>
              <a:rPr sz="1400" b="1" noProof="1">
                <a:solidFill>
                  <a:srgbClr val="FF0000"/>
                </a:solidFill>
                <a:latin typeface="微软雅黑" panose="020B0503020204020204" pitchFamily="34" charset="-122"/>
                <a:ea typeface="微软雅黑" panose="020B0503020204020204" pitchFamily="34" charset="-122"/>
              </a:rPr>
              <a:t>安装solc编译器</a:t>
            </a:r>
          </a:p>
          <a:p>
            <a:pPr fontAlgn="auto">
              <a:buFont typeface="Wingdings" panose="05000000000000000000" charset="0"/>
              <a:buNone/>
            </a:pPr>
            <a:r>
              <a:rPr sz="1400" noProof="1">
                <a:latin typeface="微软雅黑" panose="020B0503020204020204" pitchFamily="34" charset="-122"/>
                <a:ea typeface="微软雅黑" panose="020B0503020204020204" pitchFamily="34" charset="-122"/>
              </a:rPr>
              <a:t>       solc是智能合约Solidity的编译器，使用以下命令安装solc</a:t>
            </a:r>
            <a:r>
              <a:rPr lang="en-US" sz="1400" noProof="1">
                <a:latin typeface="微软雅黑" panose="020B0503020204020204" pitchFamily="34" charset="-122"/>
                <a:ea typeface="微软雅黑" panose="020B0503020204020204" pitchFamily="34" charset="-122"/>
              </a:rPr>
              <a:t>:</a:t>
            </a:r>
          </a:p>
          <a:p>
            <a:pPr fontAlgn="auto">
              <a:buFont typeface="Wingdings" panose="05000000000000000000" charset="0"/>
              <a:buNone/>
            </a:pPr>
            <a:endParaRPr lang="en-US" sz="1400" noProof="1"/>
          </a:p>
          <a:p>
            <a:pPr fontAlgn="auto">
              <a:buFont typeface="Wingdings" panose="05000000000000000000" charset="0"/>
              <a:buNone/>
            </a:pPr>
            <a:endParaRPr lang="en-US" sz="1400" noProof="1"/>
          </a:p>
          <a:p>
            <a:pPr fontAlgn="auto">
              <a:buFont typeface="Wingdings" panose="05000000000000000000" charset="0"/>
              <a:buNone/>
            </a:pPr>
            <a:endParaRPr lang="en-US" sz="1400" noProof="1"/>
          </a:p>
          <a:p>
            <a:pPr fontAlgn="auto">
              <a:buFont typeface="Wingdings" panose="05000000000000000000" charset="0"/>
              <a:buNone/>
            </a:pPr>
            <a:r>
              <a:rPr lang="zh-CN" altLang="en-US" sz="1400" noProof="1">
                <a:latin typeface="微软雅黑" panose="020B0503020204020204" pitchFamily="34" charset="-122"/>
                <a:ea typeface="微软雅黑" panose="020B0503020204020204" pitchFamily="34" charset="-122"/>
              </a:rPr>
              <a:t>安装成功后输入</a:t>
            </a:r>
            <a:r>
              <a:rPr lang="en-US" altLang="zh-CN" sz="1400" noProof="1">
                <a:latin typeface="微软雅黑" panose="020B0503020204020204" pitchFamily="34" charset="-122"/>
                <a:ea typeface="微软雅黑" panose="020B0503020204020204" pitchFamily="34" charset="-122"/>
              </a:rPr>
              <a:t>solcjs --version</a:t>
            </a:r>
            <a:r>
              <a:rPr lang="zh-CN" altLang="en-US" sz="1400" noProof="1">
                <a:latin typeface="微软雅黑" panose="020B0503020204020204" pitchFamily="34" charset="-122"/>
                <a:ea typeface="微软雅黑" panose="020B0503020204020204" pitchFamily="34" charset="-122"/>
              </a:rPr>
              <a:t>，出现如下界面则表示安装成功：</a:t>
            </a: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B8B08AAF-319B-4EA9-9311-521F9D48BC15}"/>
              </a:ext>
            </a:extLst>
          </p:cNvPr>
          <p:cNvSpPr/>
          <p:nvPr/>
        </p:nvSpPr>
        <p:spPr>
          <a:xfrm>
            <a:off x="582613" y="1539875"/>
            <a:ext cx="5954712" cy="35877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fontAlgn="auto"/>
            <a:endParaRPr lang="zh-CN" altLang="en-US" noProof="1"/>
          </a:p>
        </p:txBody>
      </p:sp>
      <p:sp>
        <p:nvSpPr>
          <p:cNvPr id="22532" name="文本框 4">
            <a:extLst>
              <a:ext uri="{FF2B5EF4-FFF2-40B4-BE49-F238E27FC236}">
                <a16:creationId xmlns:a16="http://schemas.microsoft.com/office/drawing/2014/main" id="{C2D3E515-2FC1-47C9-9A6B-E6EED5CAEC5A}"/>
              </a:ext>
            </a:extLst>
          </p:cNvPr>
          <p:cNvSpPr txBox="1">
            <a:spLocks noChangeArrowheads="1"/>
          </p:cNvSpPr>
          <p:nvPr/>
        </p:nvSpPr>
        <p:spPr bwMode="auto">
          <a:xfrm>
            <a:off x="590550" y="1550988"/>
            <a:ext cx="48529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dirty="0">
                <a:latin typeface="微软雅黑" panose="020B0503020204020204" pitchFamily="34" charset="-122"/>
                <a:ea typeface="微软雅黑" panose="020B0503020204020204" pitchFamily="34" charset="-122"/>
              </a:rPr>
              <a:t>npm install solc </a:t>
            </a:r>
            <a:r>
              <a:rPr lang="en-US" altLang="zh-CN" sz="1400" dirty="0">
                <a:latin typeface="微软雅黑" panose="020B0503020204020204" pitchFamily="34" charset="-122"/>
                <a:ea typeface="微软雅黑" panose="020B0503020204020204" pitchFamily="34" charset="-122"/>
              </a:rPr>
              <a:t>-g</a:t>
            </a:r>
            <a:endParaRPr lang="zh-CN" altLang="en-US"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4B6D977-3565-7074-931B-ED680E176E8F}"/>
              </a:ext>
            </a:extLst>
          </p:cNvPr>
          <p:cNvPicPr>
            <a:picLocks noChangeAspect="1"/>
          </p:cNvPicPr>
          <p:nvPr/>
        </p:nvPicPr>
        <p:blipFill>
          <a:blip r:embed="rId3"/>
          <a:stretch>
            <a:fillRect/>
          </a:stretch>
        </p:blipFill>
        <p:spPr>
          <a:xfrm>
            <a:off x="250824" y="2553712"/>
            <a:ext cx="6397723" cy="72551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Cryptokitties</a:t>
            </a:r>
            <a:endParaRPr lang="zh-CN" altLang="en-US" noProof="1"/>
          </a:p>
        </p:txBody>
      </p:sp>
      <p:pic>
        <p:nvPicPr>
          <p:cNvPr id="12" name="图片 11">
            <a:extLst>
              <a:ext uri="{FF2B5EF4-FFF2-40B4-BE49-F238E27FC236}">
                <a16:creationId xmlns:a16="http://schemas.microsoft.com/office/drawing/2014/main" id="{B7BEE1BF-1576-3749-B2B5-CF6E12A95D40}"/>
              </a:ext>
            </a:extLst>
          </p:cNvPr>
          <p:cNvPicPr>
            <a:picLocks noChangeAspect="1"/>
          </p:cNvPicPr>
          <p:nvPr/>
        </p:nvPicPr>
        <p:blipFill>
          <a:blip r:embed="rId2"/>
          <a:stretch>
            <a:fillRect/>
          </a:stretch>
        </p:blipFill>
        <p:spPr>
          <a:xfrm>
            <a:off x="377704" y="906505"/>
            <a:ext cx="635756" cy="635756"/>
          </a:xfrm>
          <a:prstGeom prst="rect">
            <a:avLst/>
          </a:prstGeom>
        </p:spPr>
      </p:pic>
      <p:sp>
        <p:nvSpPr>
          <p:cNvPr id="4" name="矩形 3">
            <a:extLst>
              <a:ext uri="{FF2B5EF4-FFF2-40B4-BE49-F238E27FC236}">
                <a16:creationId xmlns:a16="http://schemas.microsoft.com/office/drawing/2014/main" id="{0C9FB8DC-D309-3446-8CEB-1CBA4FEC0D56}"/>
              </a:ext>
            </a:extLst>
          </p:cNvPr>
          <p:cNvSpPr/>
          <p:nvPr/>
        </p:nvSpPr>
        <p:spPr>
          <a:xfrm>
            <a:off x="1210813" y="1070494"/>
            <a:ext cx="1725793" cy="307777"/>
          </a:xfrm>
          <a:prstGeom prst="rect">
            <a:avLst/>
          </a:prstGeom>
        </p:spPr>
        <p:txBody>
          <a:bodyPr wrap="none">
            <a:spAutoFit/>
          </a:bodyPr>
          <a:lstStyle/>
          <a:p>
            <a:r>
              <a:rPr lang="zh-CN" altLang="en" sz="1400" dirty="0">
                <a:latin typeface="medium-content-sans-serif-font"/>
              </a:rPr>
              <a:t>合约</a:t>
            </a:r>
            <a:r>
              <a:rPr lang="zh-CN" altLang="en-US" sz="1400" dirty="0">
                <a:latin typeface="medium-content-sans-serif-font"/>
              </a:rPr>
              <a:t> </a:t>
            </a:r>
            <a:r>
              <a:rPr lang="en-US" altLang="zh-CN" sz="1400" dirty="0" err="1">
                <a:latin typeface="medium-content-sans-serif-font"/>
              </a:rPr>
              <a:t>KittyOwnerShip</a:t>
            </a:r>
            <a:endParaRPr lang="zh-CN" altLang="en-US" sz="1400" dirty="0"/>
          </a:p>
        </p:txBody>
      </p:sp>
      <p:sp>
        <p:nvSpPr>
          <p:cNvPr id="2" name="矩形 1">
            <a:extLst>
              <a:ext uri="{FF2B5EF4-FFF2-40B4-BE49-F238E27FC236}">
                <a16:creationId xmlns:a16="http://schemas.microsoft.com/office/drawing/2014/main" id="{23765AC8-D73C-B14F-A64B-016ADA7CE69E}"/>
              </a:ext>
            </a:extLst>
          </p:cNvPr>
          <p:cNvSpPr/>
          <p:nvPr/>
        </p:nvSpPr>
        <p:spPr>
          <a:xfrm>
            <a:off x="646644" y="1727672"/>
            <a:ext cx="2885449" cy="2031325"/>
          </a:xfrm>
          <a:prstGeom prst="rect">
            <a:avLst/>
          </a:prstGeom>
        </p:spPr>
        <p:txBody>
          <a:bodyPr wrap="square">
            <a:spAutoFit/>
          </a:bodyPr>
          <a:lstStyle/>
          <a:p>
            <a:r>
              <a:rPr lang="zh-CN" altLang="en-US" sz="1200" dirty="0">
                <a:latin typeface="medium-content-sans-serif-font"/>
              </a:rPr>
              <a:t>保证这里的每一只猫都是独一无二无法互换的（</a:t>
            </a:r>
            <a:r>
              <a:rPr lang="en" altLang="zh-CN" sz="1200" dirty="0">
                <a:latin typeface="medium-content-sans-serif-font"/>
              </a:rPr>
              <a:t>non-fungible</a:t>
            </a:r>
            <a:r>
              <a:rPr lang="zh-CN" altLang="en" sz="1200" dirty="0">
                <a:latin typeface="medium-content-sans-serif-font"/>
              </a:rPr>
              <a:t>）。</a:t>
            </a:r>
            <a:endParaRPr lang="en-US" altLang="zh-CN" sz="1200" dirty="0">
              <a:latin typeface="medium-content-sans-serif-font"/>
            </a:endParaRPr>
          </a:p>
          <a:p>
            <a:endParaRPr lang="en-US" altLang="zh-CN" sz="1200" dirty="0">
              <a:latin typeface="medium-content-sans-serif-font"/>
            </a:endParaRPr>
          </a:p>
          <a:p>
            <a:r>
              <a:rPr lang="en" altLang="zh-CN" sz="1200" dirty="0">
                <a:latin typeface="medium-content-sans-serif-font"/>
              </a:rPr>
              <a:t>ERC-721</a:t>
            </a:r>
            <a:r>
              <a:rPr lang="zh-CN" altLang="en" sz="1200" dirty="0">
                <a:latin typeface="medium-content-sans-serif-font"/>
              </a:rPr>
              <a:t>是</a:t>
            </a:r>
            <a:r>
              <a:rPr lang="zh-CN" altLang="en-US" sz="1200" dirty="0">
                <a:latin typeface="medium-content-sans-serif-font"/>
              </a:rPr>
              <a:t>以太坊社区的非同质化代币标准，适用于任何无法互换的电子收集品，每一个</a:t>
            </a:r>
            <a:r>
              <a:rPr lang="en-US" altLang="zh-CN" sz="1200" dirty="0">
                <a:latin typeface="medium-content-sans-serif-font"/>
              </a:rPr>
              <a:t>Token</a:t>
            </a:r>
            <a:r>
              <a:rPr lang="zh-CN" altLang="en-US" sz="1200" dirty="0">
                <a:latin typeface="medium-content-sans-serif-font"/>
              </a:rPr>
              <a:t>具有唯一的标识符，常用于表征具有唯一性的数字资产，如票据、房产、稀有藏品等。</a:t>
            </a:r>
          </a:p>
        </p:txBody>
      </p:sp>
      <p:sp>
        <p:nvSpPr>
          <p:cNvPr id="5" name="矩形 4">
            <a:extLst>
              <a:ext uri="{FF2B5EF4-FFF2-40B4-BE49-F238E27FC236}">
                <a16:creationId xmlns:a16="http://schemas.microsoft.com/office/drawing/2014/main" id="{55972E15-CE94-6F46-996F-FFA85C8AD631}"/>
              </a:ext>
            </a:extLst>
          </p:cNvPr>
          <p:cNvSpPr/>
          <p:nvPr/>
        </p:nvSpPr>
        <p:spPr>
          <a:xfrm>
            <a:off x="4064000" y="1062800"/>
            <a:ext cx="964880" cy="369332"/>
          </a:xfrm>
          <a:prstGeom prst="rect">
            <a:avLst/>
          </a:prstGeom>
        </p:spPr>
        <p:txBody>
          <a:bodyPr wrap="none">
            <a:spAutoFit/>
          </a:bodyPr>
          <a:lstStyle/>
          <a:p>
            <a:r>
              <a:rPr lang="en" altLang="zh-CN" dirty="0">
                <a:latin typeface="medium-content-sans-serif-font"/>
              </a:rPr>
              <a:t>ERC-721</a:t>
            </a:r>
            <a:endParaRPr lang="zh-CN" altLang="en-US" dirty="0"/>
          </a:p>
        </p:txBody>
      </p:sp>
      <p:sp>
        <p:nvSpPr>
          <p:cNvPr id="10" name="矩形 9">
            <a:extLst>
              <a:ext uri="{FF2B5EF4-FFF2-40B4-BE49-F238E27FC236}">
                <a16:creationId xmlns:a16="http://schemas.microsoft.com/office/drawing/2014/main" id="{002AC134-815F-5341-91BC-FDDE94CA1981}"/>
              </a:ext>
            </a:extLst>
          </p:cNvPr>
          <p:cNvSpPr/>
          <p:nvPr/>
        </p:nvSpPr>
        <p:spPr>
          <a:xfrm>
            <a:off x="5183763" y="1116661"/>
            <a:ext cx="1162498" cy="261610"/>
          </a:xfrm>
          <a:prstGeom prst="rect">
            <a:avLst/>
          </a:prstGeom>
        </p:spPr>
        <p:txBody>
          <a:bodyPr wrap="none">
            <a:spAutoFit/>
          </a:bodyPr>
          <a:lstStyle/>
          <a:p>
            <a:r>
              <a:rPr lang="en" altLang="zh-CN" sz="1100" dirty="0">
                <a:hlinkClick r:id="rId3"/>
              </a:rPr>
              <a:t>http://erc721.org/</a:t>
            </a:r>
            <a:endParaRPr lang="zh-CN" altLang="en-US" sz="1100" dirty="0"/>
          </a:p>
        </p:txBody>
      </p:sp>
      <p:sp>
        <p:nvSpPr>
          <p:cNvPr id="15" name="矩形 14">
            <a:extLst>
              <a:ext uri="{FF2B5EF4-FFF2-40B4-BE49-F238E27FC236}">
                <a16:creationId xmlns:a16="http://schemas.microsoft.com/office/drawing/2014/main" id="{9AF2D24A-003D-C945-8DA8-1CD371FD92C2}"/>
              </a:ext>
            </a:extLst>
          </p:cNvPr>
          <p:cNvSpPr/>
          <p:nvPr/>
        </p:nvSpPr>
        <p:spPr>
          <a:xfrm>
            <a:off x="3890682" y="1438440"/>
            <a:ext cx="4064000" cy="2446824"/>
          </a:xfrm>
          <a:prstGeom prst="rect">
            <a:avLst/>
          </a:prstGeom>
        </p:spPr>
        <p:txBody>
          <a:bodyPr>
            <a:spAutoFit/>
          </a:bodyPr>
          <a:lstStyle/>
          <a:p>
            <a:r>
              <a:rPr lang="en" altLang="zh-CN" sz="900" dirty="0"/>
              <a:t>/// @title Interface for contracts conforming to ERC-721: Non-Fungible Tokens /// contract ERC721 { </a:t>
            </a:r>
          </a:p>
          <a:p>
            <a:r>
              <a:rPr lang="zh-CN" altLang="en-US" sz="900" dirty="0"/>
              <a:t>    </a:t>
            </a:r>
            <a:r>
              <a:rPr lang="en" altLang="zh-CN" sz="900" dirty="0"/>
              <a:t>// Events event Transfer(address from, address to, uint256 </a:t>
            </a:r>
            <a:r>
              <a:rPr lang="en" altLang="zh-CN" sz="900" dirty="0" err="1"/>
              <a:t>tokenId</a:t>
            </a:r>
            <a:r>
              <a:rPr lang="en" altLang="zh-CN" sz="900" dirty="0"/>
              <a:t>); </a:t>
            </a:r>
          </a:p>
          <a:p>
            <a:r>
              <a:rPr lang="zh-CN" altLang="en-US" sz="900" dirty="0"/>
              <a:t>    </a:t>
            </a:r>
            <a:r>
              <a:rPr lang="en" altLang="zh-CN" sz="900" dirty="0"/>
              <a:t>event Transfer(address from, address to, uint256 </a:t>
            </a:r>
            <a:r>
              <a:rPr lang="en" altLang="zh-CN" sz="900" dirty="0" err="1"/>
              <a:t>tokenId</a:t>
            </a:r>
            <a:r>
              <a:rPr lang="en" altLang="zh-CN" sz="900" dirty="0"/>
              <a:t>); </a:t>
            </a:r>
          </a:p>
          <a:p>
            <a:r>
              <a:rPr lang="zh-CN" altLang="en-US" sz="900" dirty="0"/>
              <a:t>    </a:t>
            </a:r>
            <a:r>
              <a:rPr lang="en" altLang="zh-CN" sz="900" dirty="0"/>
              <a:t>event Approval(address owner, address approved, uint256 </a:t>
            </a:r>
            <a:r>
              <a:rPr lang="en" altLang="zh-CN" sz="900" dirty="0" err="1"/>
              <a:t>tokenId</a:t>
            </a:r>
            <a:r>
              <a:rPr lang="en" altLang="zh-CN" sz="900" dirty="0"/>
              <a:t>); </a:t>
            </a:r>
          </a:p>
          <a:p>
            <a:endParaRPr lang="en" altLang="zh-CN" sz="900" dirty="0"/>
          </a:p>
          <a:p>
            <a:r>
              <a:rPr lang="zh-CN" altLang="en-US" sz="900" dirty="0"/>
              <a:t>   </a:t>
            </a:r>
            <a:r>
              <a:rPr lang="en" altLang="zh-CN" sz="900" dirty="0"/>
              <a:t>// Required methods</a:t>
            </a:r>
          </a:p>
          <a:p>
            <a:r>
              <a:rPr lang="zh-CN" altLang="en-US" sz="900" dirty="0"/>
              <a:t>    </a:t>
            </a:r>
            <a:r>
              <a:rPr lang="en" altLang="zh-CN" sz="900" dirty="0"/>
              <a:t>function </a:t>
            </a:r>
            <a:r>
              <a:rPr lang="en" altLang="zh-CN" sz="900" dirty="0" err="1"/>
              <a:t>totalSupply</a:t>
            </a:r>
            <a:r>
              <a:rPr lang="en" altLang="zh-CN" sz="900" dirty="0"/>
              <a:t>() public view returns (uint256 total);</a:t>
            </a:r>
          </a:p>
          <a:p>
            <a:r>
              <a:rPr lang="en" altLang="zh-CN" sz="900" dirty="0"/>
              <a:t> </a:t>
            </a:r>
            <a:r>
              <a:rPr lang="zh-CN" altLang="en-US" sz="900" dirty="0"/>
              <a:t>   </a:t>
            </a:r>
            <a:r>
              <a:rPr lang="en" altLang="zh-CN" sz="900" dirty="0"/>
              <a:t>function </a:t>
            </a:r>
            <a:r>
              <a:rPr lang="en" altLang="zh-CN" sz="900" dirty="0" err="1"/>
              <a:t>balanceOf</a:t>
            </a:r>
            <a:r>
              <a:rPr lang="en" altLang="zh-CN" sz="900" dirty="0"/>
              <a:t>(address _owner) public view returns (uint256 balance); </a:t>
            </a:r>
          </a:p>
          <a:p>
            <a:r>
              <a:rPr lang="zh-CN" altLang="en-US" sz="900" dirty="0"/>
              <a:t>    </a:t>
            </a:r>
            <a:r>
              <a:rPr lang="en" altLang="zh-CN" sz="900" dirty="0"/>
              <a:t>function </a:t>
            </a:r>
            <a:r>
              <a:rPr lang="en" altLang="zh-CN" sz="900" dirty="0" err="1"/>
              <a:t>ownerOf</a:t>
            </a:r>
            <a:r>
              <a:rPr lang="en" altLang="zh-CN" sz="900" dirty="0"/>
              <a:t>(uint256 _</a:t>
            </a:r>
            <a:r>
              <a:rPr lang="en" altLang="zh-CN" sz="900" dirty="0" err="1"/>
              <a:t>tokenId</a:t>
            </a:r>
            <a:r>
              <a:rPr lang="en" altLang="zh-CN" sz="900" dirty="0"/>
              <a:t>) external view returns (address owner); </a:t>
            </a:r>
          </a:p>
          <a:p>
            <a:r>
              <a:rPr lang="zh-CN" altLang="en-US" sz="900" dirty="0"/>
              <a:t>    </a:t>
            </a:r>
            <a:r>
              <a:rPr lang="en" altLang="zh-CN" sz="900" dirty="0"/>
              <a:t>function approve(address _to, uint256 _</a:t>
            </a:r>
            <a:r>
              <a:rPr lang="en" altLang="zh-CN" sz="900" dirty="0" err="1"/>
              <a:t>tokenId</a:t>
            </a:r>
            <a:r>
              <a:rPr lang="en" altLang="zh-CN" sz="900" dirty="0"/>
              <a:t>) external; </a:t>
            </a:r>
          </a:p>
          <a:p>
            <a:r>
              <a:rPr lang="zh-CN" altLang="en-US" sz="900" dirty="0"/>
              <a:t>    </a:t>
            </a:r>
            <a:r>
              <a:rPr lang="en" altLang="zh-CN" sz="900" dirty="0"/>
              <a:t>function transfer(address _to, uint256 _</a:t>
            </a:r>
            <a:r>
              <a:rPr lang="en" altLang="zh-CN" sz="900" dirty="0" err="1"/>
              <a:t>tokenId</a:t>
            </a:r>
            <a:r>
              <a:rPr lang="en" altLang="zh-CN" sz="900" dirty="0"/>
              <a:t>) external;</a:t>
            </a:r>
          </a:p>
          <a:p>
            <a:r>
              <a:rPr lang="zh-CN" altLang="en-US" sz="900" dirty="0"/>
              <a:t> </a:t>
            </a:r>
            <a:r>
              <a:rPr lang="en" altLang="zh-CN" sz="900" dirty="0"/>
              <a:t> </a:t>
            </a:r>
            <a:r>
              <a:rPr lang="zh-CN" altLang="en-US" sz="900" dirty="0"/>
              <a:t>  </a:t>
            </a:r>
            <a:r>
              <a:rPr lang="en" altLang="zh-CN" sz="900" dirty="0"/>
              <a:t>function </a:t>
            </a:r>
            <a:r>
              <a:rPr lang="en" altLang="zh-CN" sz="900" dirty="0" err="1"/>
              <a:t>transferFrom</a:t>
            </a:r>
            <a:r>
              <a:rPr lang="en" altLang="zh-CN" sz="900" dirty="0"/>
              <a:t>(address _from, address _to, uint256 _</a:t>
            </a:r>
            <a:r>
              <a:rPr lang="en" altLang="zh-CN" sz="900" dirty="0" err="1"/>
              <a:t>tokenId</a:t>
            </a:r>
            <a:r>
              <a:rPr lang="en" altLang="zh-CN" sz="900" dirty="0"/>
              <a:t>) external; </a:t>
            </a:r>
          </a:p>
          <a:p>
            <a:endParaRPr lang="en" altLang="zh-CN" sz="900" dirty="0"/>
          </a:p>
          <a:p>
            <a:r>
              <a:rPr lang="zh-CN" altLang="en-US" sz="900" dirty="0"/>
              <a:t>    </a:t>
            </a:r>
            <a:r>
              <a:rPr lang="en" altLang="zh-CN" sz="900" dirty="0"/>
              <a:t>// ERC-165 Compatibility (https://</a:t>
            </a:r>
            <a:r>
              <a:rPr lang="en" altLang="zh-CN" sz="900" dirty="0" err="1"/>
              <a:t>github.com</a:t>
            </a:r>
            <a:r>
              <a:rPr lang="en" altLang="zh-CN" sz="900" dirty="0"/>
              <a:t>/</a:t>
            </a:r>
            <a:r>
              <a:rPr lang="en" altLang="zh-CN" sz="900" dirty="0" err="1"/>
              <a:t>ethereum</a:t>
            </a:r>
            <a:r>
              <a:rPr lang="en" altLang="zh-CN" sz="900" dirty="0"/>
              <a:t>/EIPs/issues/165) </a:t>
            </a:r>
          </a:p>
          <a:p>
            <a:r>
              <a:rPr lang="zh-CN" altLang="en-US" sz="900" dirty="0"/>
              <a:t>    </a:t>
            </a:r>
            <a:r>
              <a:rPr lang="en" altLang="zh-CN" sz="900" dirty="0"/>
              <a:t>function </a:t>
            </a:r>
            <a:r>
              <a:rPr lang="en" altLang="zh-CN" sz="900" dirty="0" err="1"/>
              <a:t>supportsInterface</a:t>
            </a:r>
            <a:r>
              <a:rPr lang="en" altLang="zh-CN" sz="900" dirty="0"/>
              <a:t>(bytes4 _</a:t>
            </a:r>
            <a:r>
              <a:rPr lang="en" altLang="zh-CN" sz="900" dirty="0" err="1"/>
              <a:t>interfaceID</a:t>
            </a:r>
            <a:r>
              <a:rPr lang="en" altLang="zh-CN" sz="900" dirty="0"/>
              <a:t>) external view returns (bool); </a:t>
            </a:r>
          </a:p>
          <a:p>
            <a:r>
              <a:rPr lang="en" altLang="zh-CN" sz="900" dirty="0"/>
              <a:t>}</a:t>
            </a:r>
            <a:endParaRPr lang="zh-CN" altLang="en-US" sz="900" dirty="0"/>
          </a:p>
        </p:txBody>
      </p:sp>
      <p:cxnSp>
        <p:nvCxnSpPr>
          <p:cNvPr id="16" name="直线连接符 15">
            <a:extLst>
              <a:ext uri="{FF2B5EF4-FFF2-40B4-BE49-F238E27FC236}">
                <a16:creationId xmlns:a16="http://schemas.microsoft.com/office/drawing/2014/main" id="{998A7D1D-2D4A-D040-A124-DB9658ECBEE5}"/>
              </a:ext>
            </a:extLst>
          </p:cNvPr>
          <p:cNvCxnSpPr/>
          <p:nvPr/>
        </p:nvCxnSpPr>
        <p:spPr>
          <a:xfrm>
            <a:off x="3807012" y="717176"/>
            <a:ext cx="0" cy="359185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2459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Cryptokitties</a:t>
            </a:r>
            <a:endParaRPr lang="zh-CN" altLang="en-US" noProof="1"/>
          </a:p>
        </p:txBody>
      </p:sp>
      <p:pic>
        <p:nvPicPr>
          <p:cNvPr id="12" name="图片 11">
            <a:extLst>
              <a:ext uri="{FF2B5EF4-FFF2-40B4-BE49-F238E27FC236}">
                <a16:creationId xmlns:a16="http://schemas.microsoft.com/office/drawing/2014/main" id="{B7BEE1BF-1576-3749-B2B5-CF6E12A95D40}"/>
              </a:ext>
            </a:extLst>
          </p:cNvPr>
          <p:cNvPicPr>
            <a:picLocks noChangeAspect="1"/>
          </p:cNvPicPr>
          <p:nvPr/>
        </p:nvPicPr>
        <p:blipFill>
          <a:blip r:embed="rId2"/>
          <a:stretch>
            <a:fillRect/>
          </a:stretch>
        </p:blipFill>
        <p:spPr>
          <a:xfrm>
            <a:off x="377704" y="906505"/>
            <a:ext cx="635756" cy="635756"/>
          </a:xfrm>
          <a:prstGeom prst="rect">
            <a:avLst/>
          </a:prstGeom>
        </p:spPr>
      </p:pic>
      <p:sp>
        <p:nvSpPr>
          <p:cNvPr id="4" name="矩形 3">
            <a:extLst>
              <a:ext uri="{FF2B5EF4-FFF2-40B4-BE49-F238E27FC236}">
                <a16:creationId xmlns:a16="http://schemas.microsoft.com/office/drawing/2014/main" id="{0C9FB8DC-D309-3446-8CEB-1CBA4FEC0D56}"/>
              </a:ext>
            </a:extLst>
          </p:cNvPr>
          <p:cNvSpPr/>
          <p:nvPr/>
        </p:nvSpPr>
        <p:spPr>
          <a:xfrm>
            <a:off x="1210813" y="1070494"/>
            <a:ext cx="1572738" cy="307777"/>
          </a:xfrm>
          <a:prstGeom prst="rect">
            <a:avLst/>
          </a:prstGeom>
        </p:spPr>
        <p:txBody>
          <a:bodyPr wrap="none">
            <a:spAutoFit/>
          </a:bodyPr>
          <a:lstStyle/>
          <a:p>
            <a:r>
              <a:rPr lang="zh-CN" altLang="en" sz="1400" dirty="0">
                <a:latin typeface="medium-content-sans-serif-font"/>
              </a:rPr>
              <a:t>合约</a:t>
            </a:r>
            <a:r>
              <a:rPr lang="zh-CN" altLang="en-US" sz="1400" dirty="0">
                <a:latin typeface="medium-content-sans-serif-font"/>
              </a:rPr>
              <a:t> </a:t>
            </a:r>
            <a:r>
              <a:rPr lang="en-US" altLang="zh-CN" sz="1400" dirty="0" err="1">
                <a:latin typeface="medium-content-sans-serif-font"/>
              </a:rPr>
              <a:t>KittyBreeding</a:t>
            </a:r>
            <a:endParaRPr lang="zh-CN" altLang="en-US" sz="1400" dirty="0"/>
          </a:p>
        </p:txBody>
      </p:sp>
      <p:sp>
        <p:nvSpPr>
          <p:cNvPr id="2" name="矩形 1">
            <a:extLst>
              <a:ext uri="{FF2B5EF4-FFF2-40B4-BE49-F238E27FC236}">
                <a16:creationId xmlns:a16="http://schemas.microsoft.com/office/drawing/2014/main" id="{9F07019A-A07A-F248-9259-90110F952FE2}"/>
              </a:ext>
            </a:extLst>
          </p:cNvPr>
          <p:cNvSpPr/>
          <p:nvPr/>
        </p:nvSpPr>
        <p:spPr>
          <a:xfrm>
            <a:off x="446205" y="1778168"/>
            <a:ext cx="3101953" cy="1938992"/>
          </a:xfrm>
          <a:prstGeom prst="rect">
            <a:avLst/>
          </a:prstGeom>
        </p:spPr>
        <p:txBody>
          <a:bodyPr wrap="square">
            <a:spAutoFit/>
          </a:bodyPr>
          <a:lstStyle/>
          <a:p>
            <a:r>
              <a:rPr lang="zh-CN" altLang="en-US" sz="1200" dirty="0">
                <a:latin typeface="medium-content-sans-serif-font"/>
              </a:rPr>
              <a:t>合约定义了：</a:t>
            </a:r>
            <a:endParaRPr lang="en-US" altLang="zh-CN" sz="1200" dirty="0">
              <a:latin typeface="medium-content-sans-serif-font"/>
            </a:endParaRPr>
          </a:p>
          <a:p>
            <a:pPr marL="171450" indent="-171450">
              <a:buFont typeface="Arial" panose="020B0604020202020204" pitchFamily="34" charset="0"/>
              <a:buChar char="•"/>
            </a:pPr>
            <a:r>
              <a:rPr lang="zh-CN" altLang="en-US" sz="1200" dirty="0">
                <a:latin typeface="medium-content-sans-serif-font"/>
              </a:rPr>
              <a:t>提供繁殖服务的公猫列表（之所以说公猫提供服务，是因为默认新出生的猫归母猫的主人所有）</a:t>
            </a:r>
            <a:endParaRPr lang="en-US" altLang="zh-CN" sz="1200" dirty="0">
              <a:latin typeface="medium-content-sans-serif-font"/>
            </a:endParaRPr>
          </a:p>
          <a:p>
            <a:pPr marL="171450" indent="-171450">
              <a:buFont typeface="Arial" panose="020B0604020202020204" pitchFamily="34" charset="0"/>
              <a:buChar char="•"/>
            </a:pPr>
            <a:r>
              <a:rPr lang="zh-CN" altLang="en-US" sz="1200" dirty="0">
                <a:latin typeface="medium-content-sans-serif-font"/>
              </a:rPr>
              <a:t>提供繁殖新的猫咪的合约方法</a:t>
            </a:r>
            <a:endParaRPr lang="en-US" altLang="zh-CN" sz="1200" dirty="0">
              <a:latin typeface="medium-content-sans-serif-font"/>
            </a:endParaRPr>
          </a:p>
          <a:p>
            <a:pPr marL="171450" indent="-171450">
              <a:buFont typeface="Arial" panose="020B0604020202020204" pitchFamily="34" charset="0"/>
              <a:buChar char="•"/>
            </a:pPr>
            <a:r>
              <a:rPr lang="zh-CN" altLang="en-US" sz="1200" dirty="0">
                <a:latin typeface="medium-content-sans-serif-font"/>
              </a:rPr>
              <a:t>一些工具方法</a:t>
            </a:r>
            <a:endParaRPr lang="en-US" altLang="zh-CN" sz="1200" dirty="0">
              <a:latin typeface="medium-content-sans-serif-font"/>
            </a:endParaRPr>
          </a:p>
          <a:p>
            <a:pPr marL="171450" indent="-171450">
              <a:buFont typeface="Arial" panose="020B0604020202020204" pitchFamily="34" charset="0"/>
              <a:buChar char="•"/>
            </a:pPr>
            <a:endParaRPr lang="en-US" altLang="zh-CN" sz="1200" dirty="0">
              <a:latin typeface="medium-content-sans-serif-font"/>
            </a:endParaRPr>
          </a:p>
          <a:p>
            <a:endParaRPr lang="en-US" altLang="zh-CN" sz="1200" dirty="0">
              <a:latin typeface="medium-content-sans-serif-font"/>
            </a:endParaRPr>
          </a:p>
          <a:p>
            <a:r>
              <a:rPr lang="zh-CN" altLang="en-US" sz="1200" dirty="0">
                <a:latin typeface="medium-content-sans-serif-font"/>
              </a:rPr>
              <a:t>该合约依赖于一个定义了基因重组细节的非开源合约 </a:t>
            </a:r>
            <a:r>
              <a:rPr lang="en" altLang="zh-CN" sz="1200" dirty="0" err="1">
                <a:latin typeface="medium-content-sans-serif-font"/>
              </a:rPr>
              <a:t>geneScience</a:t>
            </a:r>
            <a:r>
              <a:rPr lang="zh-CN" altLang="en" sz="1200" dirty="0">
                <a:latin typeface="medium-content-sans-serif-font"/>
              </a:rPr>
              <a:t>。</a:t>
            </a:r>
            <a:endParaRPr lang="zh-CN" altLang="en-US" sz="1200" dirty="0">
              <a:latin typeface="medium-content-sans-serif-font"/>
            </a:endParaRPr>
          </a:p>
        </p:txBody>
      </p:sp>
      <p:sp>
        <p:nvSpPr>
          <p:cNvPr id="5" name="矩形 4">
            <a:extLst>
              <a:ext uri="{FF2B5EF4-FFF2-40B4-BE49-F238E27FC236}">
                <a16:creationId xmlns:a16="http://schemas.microsoft.com/office/drawing/2014/main" id="{E51944FF-22D6-3E45-9BF9-1BAB9A033D7C}"/>
              </a:ext>
            </a:extLst>
          </p:cNvPr>
          <p:cNvSpPr/>
          <p:nvPr/>
        </p:nvSpPr>
        <p:spPr>
          <a:xfrm>
            <a:off x="3926541" y="906505"/>
            <a:ext cx="4064000" cy="2800767"/>
          </a:xfrm>
          <a:prstGeom prst="rect">
            <a:avLst/>
          </a:prstGeom>
        </p:spPr>
        <p:txBody>
          <a:bodyPr>
            <a:spAutoFit/>
          </a:bodyPr>
          <a:lstStyle/>
          <a:p>
            <a:r>
              <a:rPr lang="en" altLang="zh-CN" sz="800" dirty="0"/>
              <a:t>function _</a:t>
            </a:r>
            <a:r>
              <a:rPr lang="en" altLang="zh-CN" sz="800" dirty="0" err="1"/>
              <a:t>breedWith</a:t>
            </a:r>
            <a:r>
              <a:rPr lang="en" altLang="zh-CN" sz="800" dirty="0"/>
              <a:t>(uint256 _</a:t>
            </a:r>
            <a:r>
              <a:rPr lang="en" altLang="zh-CN" sz="800" dirty="0" err="1"/>
              <a:t>matronId</a:t>
            </a:r>
            <a:r>
              <a:rPr lang="en" altLang="zh-CN" sz="800" dirty="0"/>
              <a:t>, uint256 _</a:t>
            </a:r>
            <a:r>
              <a:rPr lang="en" altLang="zh-CN" sz="800" dirty="0" err="1"/>
              <a:t>sireId</a:t>
            </a:r>
            <a:r>
              <a:rPr lang="en" altLang="zh-CN" sz="800" dirty="0"/>
              <a:t>) internal { </a:t>
            </a:r>
          </a:p>
          <a:p>
            <a:r>
              <a:rPr lang="zh-CN" altLang="en-US" sz="800" dirty="0"/>
              <a:t>    </a:t>
            </a:r>
            <a:r>
              <a:rPr lang="en-US" altLang="zh-CN" sz="800" dirty="0"/>
              <a:t>//</a:t>
            </a:r>
            <a:r>
              <a:rPr lang="zh-CN" altLang="en-US" sz="800" dirty="0"/>
              <a:t> 从猫咪集合中根据</a:t>
            </a:r>
            <a:r>
              <a:rPr lang="en-US" altLang="zh-CN" sz="800" dirty="0"/>
              <a:t>id</a:t>
            </a:r>
            <a:r>
              <a:rPr lang="zh-CN" altLang="en-US" sz="800" dirty="0"/>
              <a:t>获取相应猫咪</a:t>
            </a:r>
            <a:r>
              <a:rPr lang="en" altLang="zh-CN" sz="800" dirty="0"/>
              <a:t> </a:t>
            </a:r>
          </a:p>
          <a:p>
            <a:r>
              <a:rPr lang="zh-CN" altLang="en-US" sz="800" dirty="0"/>
              <a:t>    </a:t>
            </a:r>
            <a:r>
              <a:rPr lang="en" altLang="zh-CN" sz="800" dirty="0"/>
              <a:t>Kitty storage sire = kitties[_</a:t>
            </a:r>
            <a:r>
              <a:rPr lang="en" altLang="zh-CN" sz="800" dirty="0" err="1"/>
              <a:t>sireId</a:t>
            </a:r>
            <a:r>
              <a:rPr lang="en" altLang="zh-CN" sz="800" dirty="0"/>
              <a:t>]; </a:t>
            </a:r>
          </a:p>
          <a:p>
            <a:r>
              <a:rPr lang="zh-CN" altLang="en-US" sz="800" dirty="0"/>
              <a:t>    </a:t>
            </a:r>
            <a:r>
              <a:rPr lang="en" altLang="zh-CN" sz="800" dirty="0"/>
              <a:t>Kitty storage matron = kitties[_</a:t>
            </a:r>
            <a:r>
              <a:rPr lang="en" altLang="zh-CN" sz="800" dirty="0" err="1"/>
              <a:t>matronId</a:t>
            </a:r>
            <a:r>
              <a:rPr lang="en" altLang="zh-CN" sz="800" dirty="0"/>
              <a:t>]; </a:t>
            </a:r>
          </a:p>
          <a:p>
            <a:endParaRPr lang="en" altLang="zh-CN" sz="800" dirty="0"/>
          </a:p>
          <a:p>
            <a:r>
              <a:rPr lang="zh-CN" altLang="en-US" sz="800" dirty="0"/>
              <a:t>    </a:t>
            </a:r>
            <a:r>
              <a:rPr lang="en-US" altLang="zh-CN" sz="800" dirty="0"/>
              <a:t>//</a:t>
            </a:r>
            <a:r>
              <a:rPr lang="zh-CN" altLang="en-US" sz="800" dirty="0"/>
              <a:t> 母猫设置为已怀孕，被记录公猫的</a:t>
            </a:r>
            <a:r>
              <a:rPr lang="en-US" altLang="zh-CN" sz="800" dirty="0"/>
              <a:t>id</a:t>
            </a:r>
            <a:endParaRPr lang="en" altLang="zh-CN" sz="800" dirty="0"/>
          </a:p>
          <a:p>
            <a:r>
              <a:rPr lang="zh-CN" altLang="en-US" sz="800" dirty="0"/>
              <a:t>    </a:t>
            </a:r>
            <a:r>
              <a:rPr lang="en" altLang="zh-CN" sz="800" dirty="0" err="1"/>
              <a:t>matron.siringWithId</a:t>
            </a:r>
            <a:r>
              <a:rPr lang="en" altLang="zh-CN" sz="800" dirty="0"/>
              <a:t> = uint32(_</a:t>
            </a:r>
            <a:r>
              <a:rPr lang="en" altLang="zh-CN" sz="800" dirty="0" err="1"/>
              <a:t>sireId</a:t>
            </a:r>
            <a:r>
              <a:rPr lang="en" altLang="zh-CN" sz="800" dirty="0"/>
              <a:t>); </a:t>
            </a:r>
          </a:p>
          <a:p>
            <a:endParaRPr lang="en" altLang="zh-CN" sz="800" dirty="0"/>
          </a:p>
          <a:p>
            <a:r>
              <a:rPr lang="zh-CN" altLang="en-US" sz="800" dirty="0"/>
              <a:t>    </a:t>
            </a:r>
            <a:r>
              <a:rPr lang="en-US" altLang="zh-CN" sz="800" dirty="0"/>
              <a:t>//</a:t>
            </a:r>
            <a:r>
              <a:rPr lang="zh-CN" altLang="en-US" sz="800" dirty="0"/>
              <a:t> 冻结两只猫咪</a:t>
            </a:r>
            <a:endParaRPr lang="en" altLang="zh-CN" sz="800" dirty="0"/>
          </a:p>
          <a:p>
            <a:r>
              <a:rPr lang="zh-CN" altLang="en-US" sz="800" dirty="0"/>
              <a:t>    </a:t>
            </a:r>
            <a:r>
              <a:rPr lang="en" altLang="zh-CN" sz="800" dirty="0"/>
              <a:t>_</a:t>
            </a:r>
            <a:r>
              <a:rPr lang="en" altLang="zh-CN" sz="800" dirty="0" err="1"/>
              <a:t>triggerCooldown</a:t>
            </a:r>
            <a:r>
              <a:rPr lang="en" altLang="zh-CN" sz="800" dirty="0"/>
              <a:t>(sire);</a:t>
            </a:r>
          </a:p>
          <a:p>
            <a:r>
              <a:rPr lang="zh-CN" altLang="en-US" sz="800" dirty="0"/>
              <a:t>   </a:t>
            </a:r>
            <a:r>
              <a:rPr lang="en" altLang="zh-CN" sz="800" dirty="0"/>
              <a:t> _</a:t>
            </a:r>
            <a:r>
              <a:rPr lang="en" altLang="zh-CN" sz="800" dirty="0" err="1"/>
              <a:t>triggerCooldown</a:t>
            </a:r>
            <a:r>
              <a:rPr lang="en" altLang="zh-CN" sz="800" dirty="0"/>
              <a:t>(matron); </a:t>
            </a:r>
          </a:p>
          <a:p>
            <a:endParaRPr lang="en" altLang="zh-CN" sz="800" dirty="0"/>
          </a:p>
          <a:p>
            <a:r>
              <a:rPr lang="zh-CN" altLang="en-US" sz="800" dirty="0"/>
              <a:t>    </a:t>
            </a:r>
            <a:r>
              <a:rPr lang="en-US" altLang="zh-CN" sz="800" dirty="0"/>
              <a:t>//</a:t>
            </a:r>
            <a:r>
              <a:rPr lang="zh-CN" altLang="en-US" sz="800" dirty="0"/>
              <a:t> 清除两只猫的繁殖功能</a:t>
            </a:r>
            <a:endParaRPr lang="en" altLang="zh-CN" sz="800" dirty="0"/>
          </a:p>
          <a:p>
            <a:r>
              <a:rPr lang="zh-CN" altLang="en-US" sz="800" dirty="0"/>
              <a:t>    </a:t>
            </a:r>
            <a:r>
              <a:rPr lang="en" altLang="zh-CN" sz="800" dirty="0"/>
              <a:t>delete </a:t>
            </a:r>
            <a:r>
              <a:rPr lang="en" altLang="zh-CN" sz="800" dirty="0" err="1"/>
              <a:t>sireAllowedToAddress</a:t>
            </a:r>
            <a:r>
              <a:rPr lang="en" altLang="zh-CN" sz="800" dirty="0"/>
              <a:t>[_</a:t>
            </a:r>
            <a:r>
              <a:rPr lang="en" altLang="zh-CN" sz="800" dirty="0" err="1"/>
              <a:t>matronId</a:t>
            </a:r>
            <a:r>
              <a:rPr lang="en" altLang="zh-CN" sz="800" dirty="0"/>
              <a:t>];</a:t>
            </a:r>
          </a:p>
          <a:p>
            <a:r>
              <a:rPr lang="zh-CN" altLang="en-US" sz="800" dirty="0"/>
              <a:t>   </a:t>
            </a:r>
            <a:r>
              <a:rPr lang="en" altLang="zh-CN" sz="800" dirty="0"/>
              <a:t> delete </a:t>
            </a:r>
            <a:r>
              <a:rPr lang="en" altLang="zh-CN" sz="800" dirty="0" err="1"/>
              <a:t>sireAllowedToAddress</a:t>
            </a:r>
            <a:r>
              <a:rPr lang="en" altLang="zh-CN" sz="800" dirty="0"/>
              <a:t>[_</a:t>
            </a:r>
            <a:r>
              <a:rPr lang="en" altLang="zh-CN" sz="800" dirty="0" err="1"/>
              <a:t>sireId</a:t>
            </a:r>
            <a:r>
              <a:rPr lang="en" altLang="zh-CN" sz="800" dirty="0"/>
              <a:t>]; </a:t>
            </a:r>
          </a:p>
          <a:p>
            <a:endParaRPr lang="en" altLang="zh-CN" sz="800" dirty="0"/>
          </a:p>
          <a:p>
            <a:r>
              <a:rPr lang="zh-CN" altLang="en-US" sz="800" dirty="0"/>
              <a:t>    </a:t>
            </a:r>
            <a:r>
              <a:rPr lang="en-US" altLang="zh-CN" sz="800" dirty="0"/>
              <a:t>//</a:t>
            </a:r>
            <a:r>
              <a:rPr lang="zh-CN" altLang="en-US" sz="800" dirty="0"/>
              <a:t> 每当有猫咪怀孕，计数器</a:t>
            </a:r>
            <a:r>
              <a:rPr lang="en-US" altLang="zh-CN" sz="800" dirty="0"/>
              <a:t>+1</a:t>
            </a:r>
            <a:endParaRPr lang="en" altLang="zh-CN" sz="800" dirty="0"/>
          </a:p>
          <a:p>
            <a:r>
              <a:rPr lang="zh-CN" altLang="en-US" sz="800" dirty="0"/>
              <a:t>    </a:t>
            </a:r>
            <a:r>
              <a:rPr lang="en" altLang="zh-CN" sz="800" dirty="0" err="1"/>
              <a:t>pregnantKitties</a:t>
            </a:r>
            <a:r>
              <a:rPr lang="en" altLang="zh-CN" sz="800" dirty="0"/>
              <a:t>++; </a:t>
            </a:r>
          </a:p>
          <a:p>
            <a:endParaRPr lang="en" altLang="zh-CN" sz="800" dirty="0"/>
          </a:p>
          <a:p>
            <a:r>
              <a:rPr lang="zh-CN" altLang="en-US" sz="800" dirty="0"/>
              <a:t>    </a:t>
            </a:r>
            <a:r>
              <a:rPr lang="en" altLang="zh-CN" sz="800" dirty="0"/>
              <a:t>// </a:t>
            </a:r>
            <a:r>
              <a:rPr lang="zh-CN" altLang="en" sz="800" dirty="0"/>
              <a:t>发送</a:t>
            </a:r>
            <a:r>
              <a:rPr lang="zh-CN" altLang="en-US" sz="800" dirty="0"/>
              <a:t>一个怀孕的事件</a:t>
            </a:r>
            <a:endParaRPr lang="en-US" altLang="zh-CN" sz="800" dirty="0"/>
          </a:p>
          <a:p>
            <a:r>
              <a:rPr lang="zh-CN" altLang="en-US" sz="800" dirty="0"/>
              <a:t>   </a:t>
            </a:r>
            <a:r>
              <a:rPr lang="en" altLang="zh-CN" sz="800" dirty="0"/>
              <a:t>Pregnant(</a:t>
            </a:r>
            <a:r>
              <a:rPr lang="en" altLang="zh-CN" sz="800" dirty="0" err="1"/>
              <a:t>kittyIndexToOwner</a:t>
            </a:r>
            <a:r>
              <a:rPr lang="en" altLang="zh-CN" sz="800" dirty="0"/>
              <a:t>[_</a:t>
            </a:r>
            <a:r>
              <a:rPr lang="en" altLang="zh-CN" sz="800" dirty="0" err="1"/>
              <a:t>matronId</a:t>
            </a:r>
            <a:r>
              <a:rPr lang="en" altLang="zh-CN" sz="800" dirty="0"/>
              <a:t>], _</a:t>
            </a:r>
            <a:r>
              <a:rPr lang="en" altLang="zh-CN" sz="800" dirty="0" err="1"/>
              <a:t>matronId</a:t>
            </a:r>
            <a:r>
              <a:rPr lang="en" altLang="zh-CN" sz="800" dirty="0"/>
              <a:t>, _</a:t>
            </a:r>
            <a:r>
              <a:rPr lang="en" altLang="zh-CN" sz="800" dirty="0" err="1"/>
              <a:t>sireId</a:t>
            </a:r>
            <a:r>
              <a:rPr lang="en" altLang="zh-CN" sz="800" dirty="0"/>
              <a:t>, </a:t>
            </a:r>
            <a:r>
              <a:rPr lang="en" altLang="zh-CN" sz="800" dirty="0" err="1"/>
              <a:t>matron.cooldownEndBlock</a:t>
            </a:r>
            <a:r>
              <a:rPr lang="en" altLang="zh-CN" sz="800" dirty="0"/>
              <a:t>); </a:t>
            </a:r>
          </a:p>
          <a:p>
            <a:r>
              <a:rPr lang="en" altLang="zh-CN" sz="800" dirty="0"/>
              <a:t>}</a:t>
            </a:r>
            <a:endParaRPr lang="zh-CN" altLang="en-US" sz="800" dirty="0"/>
          </a:p>
        </p:txBody>
      </p:sp>
      <p:cxnSp>
        <p:nvCxnSpPr>
          <p:cNvPr id="7" name="直线连接符 6">
            <a:extLst>
              <a:ext uri="{FF2B5EF4-FFF2-40B4-BE49-F238E27FC236}">
                <a16:creationId xmlns:a16="http://schemas.microsoft.com/office/drawing/2014/main" id="{1C317939-E1FC-AC47-B428-D661248E80B4}"/>
              </a:ext>
            </a:extLst>
          </p:cNvPr>
          <p:cNvCxnSpPr/>
          <p:nvPr/>
        </p:nvCxnSpPr>
        <p:spPr>
          <a:xfrm>
            <a:off x="3807012" y="717176"/>
            <a:ext cx="0" cy="359185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443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Cryptokitties</a:t>
            </a:r>
            <a:endParaRPr lang="zh-CN" altLang="en-US" noProof="1"/>
          </a:p>
        </p:txBody>
      </p:sp>
      <p:pic>
        <p:nvPicPr>
          <p:cNvPr id="12" name="图片 11">
            <a:extLst>
              <a:ext uri="{FF2B5EF4-FFF2-40B4-BE49-F238E27FC236}">
                <a16:creationId xmlns:a16="http://schemas.microsoft.com/office/drawing/2014/main" id="{B7BEE1BF-1576-3749-B2B5-CF6E12A95D40}"/>
              </a:ext>
            </a:extLst>
          </p:cNvPr>
          <p:cNvPicPr>
            <a:picLocks noChangeAspect="1"/>
          </p:cNvPicPr>
          <p:nvPr/>
        </p:nvPicPr>
        <p:blipFill>
          <a:blip r:embed="rId2"/>
          <a:stretch>
            <a:fillRect/>
          </a:stretch>
        </p:blipFill>
        <p:spPr>
          <a:xfrm>
            <a:off x="377704" y="906505"/>
            <a:ext cx="635756" cy="635756"/>
          </a:xfrm>
          <a:prstGeom prst="rect">
            <a:avLst/>
          </a:prstGeom>
        </p:spPr>
      </p:pic>
      <p:sp>
        <p:nvSpPr>
          <p:cNvPr id="4" name="矩形 3">
            <a:extLst>
              <a:ext uri="{FF2B5EF4-FFF2-40B4-BE49-F238E27FC236}">
                <a16:creationId xmlns:a16="http://schemas.microsoft.com/office/drawing/2014/main" id="{0C9FB8DC-D309-3446-8CEB-1CBA4FEC0D56}"/>
              </a:ext>
            </a:extLst>
          </p:cNvPr>
          <p:cNvSpPr/>
          <p:nvPr/>
        </p:nvSpPr>
        <p:spPr>
          <a:xfrm>
            <a:off x="1210813" y="1070494"/>
            <a:ext cx="1490088" cy="307777"/>
          </a:xfrm>
          <a:prstGeom prst="rect">
            <a:avLst/>
          </a:prstGeom>
        </p:spPr>
        <p:txBody>
          <a:bodyPr wrap="none">
            <a:spAutoFit/>
          </a:bodyPr>
          <a:lstStyle/>
          <a:p>
            <a:r>
              <a:rPr lang="zh-CN" altLang="en" sz="1400" dirty="0">
                <a:latin typeface="medium-content-sans-serif-font"/>
              </a:rPr>
              <a:t>合约</a:t>
            </a:r>
            <a:r>
              <a:rPr lang="zh-CN" altLang="en-US" sz="1400" dirty="0">
                <a:latin typeface="medium-content-sans-serif-font"/>
              </a:rPr>
              <a:t> </a:t>
            </a:r>
            <a:r>
              <a:rPr lang="en-US" altLang="zh-CN" sz="1400" dirty="0" err="1">
                <a:latin typeface="medium-content-sans-serif-font"/>
              </a:rPr>
              <a:t>KittyMinting</a:t>
            </a:r>
            <a:endParaRPr lang="zh-CN" altLang="en-US" sz="1400" dirty="0"/>
          </a:p>
        </p:txBody>
      </p:sp>
      <p:sp>
        <p:nvSpPr>
          <p:cNvPr id="2" name="矩形 1">
            <a:extLst>
              <a:ext uri="{FF2B5EF4-FFF2-40B4-BE49-F238E27FC236}">
                <a16:creationId xmlns:a16="http://schemas.microsoft.com/office/drawing/2014/main" id="{9F07019A-A07A-F248-9259-90110F952FE2}"/>
              </a:ext>
            </a:extLst>
          </p:cNvPr>
          <p:cNvSpPr/>
          <p:nvPr/>
        </p:nvSpPr>
        <p:spPr>
          <a:xfrm>
            <a:off x="446205" y="1778168"/>
            <a:ext cx="3101953" cy="1815882"/>
          </a:xfrm>
          <a:prstGeom prst="rect">
            <a:avLst/>
          </a:prstGeom>
        </p:spPr>
        <p:txBody>
          <a:bodyPr wrap="square">
            <a:spAutoFit/>
          </a:bodyPr>
          <a:lstStyle/>
          <a:p>
            <a:r>
              <a:rPr lang="zh-CN" altLang="en-US" sz="1200" dirty="0"/>
              <a:t>负责</a:t>
            </a:r>
            <a:r>
              <a:rPr lang="en-US" altLang="zh-CN" sz="1200" dirty="0"/>
              <a:t>0</a:t>
            </a:r>
            <a:r>
              <a:rPr lang="zh-CN" altLang="en-US" sz="1200" dirty="0"/>
              <a:t>世代猫咪的生成。允许我们生成最多</a:t>
            </a:r>
            <a:r>
              <a:rPr lang="en-US" altLang="zh-CN" sz="1200" dirty="0"/>
              <a:t>5000</a:t>
            </a:r>
            <a:r>
              <a:rPr lang="zh-CN" altLang="en-US" sz="1200" dirty="0"/>
              <a:t>只推广用的免费赠送</a:t>
            </a:r>
            <a:r>
              <a:rPr lang="en-US" altLang="zh-CN" sz="1200" dirty="0"/>
              <a:t>0</a:t>
            </a:r>
            <a:r>
              <a:rPr lang="zh-CN" altLang="en-US" sz="1200" dirty="0"/>
              <a:t>世代猫，而其余的</a:t>
            </a:r>
            <a:r>
              <a:rPr lang="en-US" altLang="zh-CN" sz="1200" dirty="0"/>
              <a:t>0</a:t>
            </a:r>
            <a:r>
              <a:rPr lang="zh-CN" altLang="en-US" sz="1200" dirty="0"/>
              <a:t>世代猫则需要通过程序生成（包括决定初始价格）并且直接放置到市场上进行拍卖。</a:t>
            </a:r>
            <a:endParaRPr lang="en-US" altLang="zh-CN" sz="1200" dirty="0"/>
          </a:p>
          <a:p>
            <a:endParaRPr lang="en-US" altLang="zh-CN" sz="1200" dirty="0"/>
          </a:p>
          <a:p>
            <a:r>
              <a:rPr lang="zh-CN" altLang="en-US" sz="1200" dirty="0"/>
              <a:t>以太猫中的</a:t>
            </a:r>
            <a:r>
              <a:rPr lang="en-US" altLang="zh-CN" sz="1200" dirty="0"/>
              <a:t>0</a:t>
            </a:r>
            <a:r>
              <a:rPr lang="zh-CN" altLang="en-US" sz="1200" dirty="0"/>
              <a:t>世代猫上限为</a:t>
            </a:r>
            <a:r>
              <a:rPr lang="en-US" altLang="zh-CN" sz="1200" dirty="0"/>
              <a:t>50000</a:t>
            </a:r>
            <a:r>
              <a:rPr lang="zh-CN" altLang="en-US" sz="1200" dirty="0"/>
              <a:t>只，其余的新猫只能通过既存猫咪间“繁殖”来生成了。</a:t>
            </a:r>
            <a:endParaRPr lang="en-US" altLang="zh-CN" sz="1200" dirty="0">
              <a:latin typeface="medium-content-sans-serif-font"/>
            </a:endParaRPr>
          </a:p>
          <a:p>
            <a:endParaRPr lang="en-US" altLang="zh-CN" sz="1200" dirty="0">
              <a:latin typeface="medium-content-sans-serif-font"/>
            </a:endParaRPr>
          </a:p>
          <a:p>
            <a:r>
              <a:rPr lang="en" altLang="zh-CN" sz="800" dirty="0"/>
              <a:t>uint256 public constant PROMO_CREATION_LIMIT = 5000; </a:t>
            </a:r>
          </a:p>
          <a:p>
            <a:r>
              <a:rPr lang="en" altLang="zh-CN" sz="800" dirty="0"/>
              <a:t>uint256 public constant GEN0_CREATION_LIMIT = 45000;</a:t>
            </a:r>
            <a:endParaRPr lang="zh-CN" altLang="en-US" sz="800" dirty="0">
              <a:latin typeface="medium-content-sans-serif-font"/>
            </a:endParaRPr>
          </a:p>
        </p:txBody>
      </p:sp>
      <p:sp>
        <p:nvSpPr>
          <p:cNvPr id="5" name="矩形 4">
            <a:extLst>
              <a:ext uri="{FF2B5EF4-FFF2-40B4-BE49-F238E27FC236}">
                <a16:creationId xmlns:a16="http://schemas.microsoft.com/office/drawing/2014/main" id="{E51944FF-22D6-3E45-9BF9-1BAB9A033D7C}"/>
              </a:ext>
            </a:extLst>
          </p:cNvPr>
          <p:cNvSpPr/>
          <p:nvPr/>
        </p:nvSpPr>
        <p:spPr>
          <a:xfrm>
            <a:off x="3926541" y="906505"/>
            <a:ext cx="4028140" cy="2862322"/>
          </a:xfrm>
          <a:prstGeom prst="rect">
            <a:avLst/>
          </a:prstGeom>
        </p:spPr>
        <p:txBody>
          <a:bodyPr wrap="square">
            <a:spAutoFit/>
          </a:bodyPr>
          <a:lstStyle/>
          <a:p>
            <a:r>
              <a:rPr lang="en" altLang="zh-CN" sz="900" dirty="0"/>
              <a:t>function </a:t>
            </a:r>
            <a:r>
              <a:rPr lang="en" altLang="zh-CN" sz="900" dirty="0" err="1"/>
              <a:t>createPromoKitty</a:t>
            </a:r>
            <a:r>
              <a:rPr lang="en" altLang="zh-CN" sz="900" dirty="0"/>
              <a:t>(uint256 _genes, address _owner) external </a:t>
            </a:r>
            <a:r>
              <a:rPr lang="en" altLang="zh-CN" sz="900" dirty="0" err="1"/>
              <a:t>onlyCOO</a:t>
            </a:r>
            <a:r>
              <a:rPr lang="en" altLang="zh-CN" sz="900" dirty="0"/>
              <a:t> { </a:t>
            </a:r>
          </a:p>
          <a:p>
            <a:r>
              <a:rPr lang="zh-CN" altLang="en-US" sz="900" dirty="0"/>
              <a:t>    </a:t>
            </a:r>
            <a:r>
              <a:rPr lang="en" altLang="zh-CN" sz="900" dirty="0"/>
              <a:t>address </a:t>
            </a:r>
            <a:r>
              <a:rPr lang="en" altLang="zh-CN" sz="900" dirty="0" err="1"/>
              <a:t>kittyOwner</a:t>
            </a:r>
            <a:r>
              <a:rPr lang="en" altLang="zh-CN" sz="900" dirty="0"/>
              <a:t> = _owner; </a:t>
            </a:r>
          </a:p>
          <a:p>
            <a:r>
              <a:rPr lang="zh-CN" altLang="en-US" sz="900" dirty="0"/>
              <a:t>    </a:t>
            </a:r>
            <a:r>
              <a:rPr lang="en" altLang="zh-CN" sz="900" dirty="0"/>
              <a:t>if (</a:t>
            </a:r>
            <a:r>
              <a:rPr lang="en" altLang="zh-CN" sz="900" dirty="0" err="1"/>
              <a:t>kittyOwner</a:t>
            </a:r>
            <a:r>
              <a:rPr lang="en" altLang="zh-CN" sz="900" dirty="0"/>
              <a:t> == address(0)) { </a:t>
            </a:r>
            <a:r>
              <a:rPr lang="en" altLang="zh-CN" sz="900" dirty="0" err="1"/>
              <a:t>kittyOwner</a:t>
            </a:r>
            <a:r>
              <a:rPr lang="en" altLang="zh-CN" sz="900" dirty="0"/>
              <a:t> = </a:t>
            </a:r>
            <a:r>
              <a:rPr lang="en" altLang="zh-CN" sz="900" dirty="0" err="1"/>
              <a:t>cooAddress</a:t>
            </a:r>
            <a:r>
              <a:rPr lang="en" altLang="zh-CN" sz="900" dirty="0"/>
              <a:t>; } </a:t>
            </a:r>
            <a:r>
              <a:rPr lang="zh-CN" altLang="en-US" sz="900" dirty="0"/>
              <a:t>  </a:t>
            </a:r>
            <a:endParaRPr lang="en-US" altLang="zh-CN" sz="900" dirty="0"/>
          </a:p>
          <a:p>
            <a:r>
              <a:rPr lang="zh-CN" altLang="en-US" sz="900" dirty="0"/>
              <a:t>    </a:t>
            </a:r>
            <a:r>
              <a:rPr lang="en" altLang="zh-CN" sz="900" dirty="0"/>
              <a:t>require(</a:t>
            </a:r>
            <a:r>
              <a:rPr lang="en" altLang="zh-CN" sz="900" dirty="0" err="1"/>
              <a:t>promoCreatedCount</a:t>
            </a:r>
            <a:r>
              <a:rPr lang="en" altLang="zh-CN" sz="900" dirty="0"/>
              <a:t> &lt; PROMO_CREATION_LIMIT);</a:t>
            </a:r>
          </a:p>
          <a:p>
            <a:r>
              <a:rPr lang="zh-CN" altLang="en-US" sz="900" dirty="0"/>
              <a:t>   </a:t>
            </a:r>
            <a:r>
              <a:rPr lang="en" altLang="zh-CN" sz="900" dirty="0"/>
              <a:t> </a:t>
            </a:r>
            <a:r>
              <a:rPr lang="en" altLang="zh-CN" sz="900" dirty="0" err="1"/>
              <a:t>promoCreatedCount</a:t>
            </a:r>
            <a:r>
              <a:rPr lang="en" altLang="zh-CN" sz="900" dirty="0"/>
              <a:t>++;</a:t>
            </a:r>
          </a:p>
          <a:p>
            <a:r>
              <a:rPr lang="zh-CN" altLang="en-US" sz="900" dirty="0"/>
              <a:t>    </a:t>
            </a:r>
            <a:r>
              <a:rPr lang="en" altLang="zh-CN" sz="900" dirty="0"/>
              <a:t>_</a:t>
            </a:r>
            <a:r>
              <a:rPr lang="en" altLang="zh-CN" sz="900" dirty="0" err="1"/>
              <a:t>createKitty</a:t>
            </a:r>
            <a:r>
              <a:rPr lang="en" altLang="zh-CN" sz="900" dirty="0"/>
              <a:t>(0, 0, 0, _genes, </a:t>
            </a:r>
            <a:r>
              <a:rPr lang="en" altLang="zh-CN" sz="900" dirty="0" err="1"/>
              <a:t>kittyOwner</a:t>
            </a:r>
            <a:r>
              <a:rPr lang="en" altLang="zh-CN" sz="900" dirty="0"/>
              <a:t>); </a:t>
            </a:r>
          </a:p>
          <a:p>
            <a:r>
              <a:rPr lang="en" altLang="zh-CN" sz="900" dirty="0"/>
              <a:t>} </a:t>
            </a:r>
          </a:p>
          <a:p>
            <a:endParaRPr lang="en" altLang="zh-CN" sz="900" dirty="0"/>
          </a:p>
          <a:p>
            <a:r>
              <a:rPr lang="en" altLang="zh-CN" sz="900" dirty="0"/>
              <a:t>function createGen0Auction(uint256 _genes) external </a:t>
            </a:r>
            <a:r>
              <a:rPr lang="en" altLang="zh-CN" sz="900" dirty="0" err="1"/>
              <a:t>onlyCOO</a:t>
            </a:r>
            <a:r>
              <a:rPr lang="en" altLang="zh-CN" sz="900" dirty="0"/>
              <a:t> { </a:t>
            </a:r>
          </a:p>
          <a:p>
            <a:r>
              <a:rPr lang="zh-CN" altLang="en-US" sz="900" dirty="0"/>
              <a:t>    </a:t>
            </a:r>
            <a:r>
              <a:rPr lang="en" altLang="zh-CN" sz="900" dirty="0"/>
              <a:t>require(gen0CreatedCount &lt; GEN0_CREATION_LIMIT); </a:t>
            </a:r>
          </a:p>
          <a:p>
            <a:r>
              <a:rPr lang="zh-CN" altLang="en-US" sz="900" dirty="0"/>
              <a:t>    </a:t>
            </a:r>
            <a:r>
              <a:rPr lang="en" altLang="zh-CN" sz="900" dirty="0"/>
              <a:t>uint256 </a:t>
            </a:r>
            <a:r>
              <a:rPr lang="en" altLang="zh-CN" sz="900" dirty="0" err="1"/>
              <a:t>kittyId</a:t>
            </a:r>
            <a:r>
              <a:rPr lang="en" altLang="zh-CN" sz="900" dirty="0"/>
              <a:t> = _</a:t>
            </a:r>
            <a:r>
              <a:rPr lang="en" altLang="zh-CN" sz="900" dirty="0" err="1"/>
              <a:t>createKitty</a:t>
            </a:r>
            <a:r>
              <a:rPr lang="en" altLang="zh-CN" sz="900" dirty="0"/>
              <a:t>(0, 0, 0, _genes, address(this)); </a:t>
            </a:r>
          </a:p>
          <a:p>
            <a:r>
              <a:rPr lang="zh-CN" altLang="en-US" sz="900" dirty="0"/>
              <a:t>    </a:t>
            </a:r>
            <a:r>
              <a:rPr lang="en" altLang="zh-CN" sz="900" dirty="0"/>
              <a:t>_approve(</a:t>
            </a:r>
            <a:r>
              <a:rPr lang="en" altLang="zh-CN" sz="900" dirty="0" err="1"/>
              <a:t>kittyId</a:t>
            </a:r>
            <a:r>
              <a:rPr lang="en" altLang="zh-CN" sz="900" dirty="0"/>
              <a:t>, </a:t>
            </a:r>
            <a:r>
              <a:rPr lang="en" altLang="zh-CN" sz="900" dirty="0" err="1"/>
              <a:t>saleAuction</a:t>
            </a:r>
            <a:r>
              <a:rPr lang="en" altLang="zh-CN" sz="900" dirty="0"/>
              <a:t>); </a:t>
            </a:r>
          </a:p>
          <a:p>
            <a:r>
              <a:rPr lang="zh-CN" altLang="en-US" sz="900" dirty="0"/>
              <a:t>    </a:t>
            </a:r>
            <a:r>
              <a:rPr lang="en" altLang="zh-CN" sz="900" dirty="0" err="1"/>
              <a:t>saleAuction.createAuction</a:t>
            </a:r>
            <a:r>
              <a:rPr lang="en" altLang="zh-CN" sz="900" dirty="0"/>
              <a:t>( </a:t>
            </a:r>
          </a:p>
          <a:p>
            <a:r>
              <a:rPr lang="zh-CN" altLang="en-US" sz="900" dirty="0"/>
              <a:t>        </a:t>
            </a:r>
            <a:r>
              <a:rPr lang="en" altLang="zh-CN" sz="900" dirty="0" err="1"/>
              <a:t>kittyId</a:t>
            </a:r>
            <a:r>
              <a:rPr lang="en" altLang="zh-CN" sz="900" dirty="0"/>
              <a:t>, </a:t>
            </a:r>
          </a:p>
          <a:p>
            <a:r>
              <a:rPr lang="zh-CN" altLang="en-US" sz="900" dirty="0"/>
              <a:t>        </a:t>
            </a:r>
            <a:r>
              <a:rPr lang="en" altLang="zh-CN" sz="900" dirty="0"/>
              <a:t>_computeNextGen0Price(), </a:t>
            </a:r>
          </a:p>
          <a:p>
            <a:r>
              <a:rPr lang="zh-CN" altLang="en-US" sz="900" dirty="0"/>
              <a:t>        </a:t>
            </a:r>
            <a:r>
              <a:rPr lang="en" altLang="zh-CN" sz="900" dirty="0"/>
              <a:t>0, </a:t>
            </a:r>
          </a:p>
          <a:p>
            <a:r>
              <a:rPr lang="zh-CN" altLang="en-US" sz="900" dirty="0"/>
              <a:t>        </a:t>
            </a:r>
            <a:r>
              <a:rPr lang="en" altLang="zh-CN" sz="900" dirty="0"/>
              <a:t>GEN0_AUCTION_DURATION, address(this)</a:t>
            </a:r>
          </a:p>
          <a:p>
            <a:r>
              <a:rPr lang="zh-CN" altLang="en-US" sz="900" dirty="0"/>
              <a:t>   </a:t>
            </a:r>
            <a:r>
              <a:rPr lang="en" altLang="zh-CN" sz="900" dirty="0"/>
              <a:t> ); </a:t>
            </a:r>
          </a:p>
          <a:p>
            <a:r>
              <a:rPr lang="zh-CN" altLang="en-US" sz="900" dirty="0"/>
              <a:t>    </a:t>
            </a:r>
            <a:r>
              <a:rPr lang="en" altLang="zh-CN" sz="900" dirty="0"/>
              <a:t>gen0CreatedCount++; </a:t>
            </a:r>
          </a:p>
          <a:p>
            <a:r>
              <a:rPr lang="en" altLang="zh-CN" sz="900" dirty="0"/>
              <a:t>}</a:t>
            </a:r>
            <a:endParaRPr lang="zh-CN" altLang="en-US" sz="900" dirty="0"/>
          </a:p>
        </p:txBody>
      </p:sp>
      <p:cxnSp>
        <p:nvCxnSpPr>
          <p:cNvPr id="7" name="直线连接符 6">
            <a:extLst>
              <a:ext uri="{FF2B5EF4-FFF2-40B4-BE49-F238E27FC236}">
                <a16:creationId xmlns:a16="http://schemas.microsoft.com/office/drawing/2014/main" id="{1C317939-E1FC-AC47-B428-D661248E80B4}"/>
              </a:ext>
            </a:extLst>
          </p:cNvPr>
          <p:cNvCxnSpPr/>
          <p:nvPr/>
        </p:nvCxnSpPr>
        <p:spPr>
          <a:xfrm>
            <a:off x="3807012" y="717176"/>
            <a:ext cx="0" cy="359185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0510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Uniswap</a:t>
            </a:r>
            <a:endParaRPr lang="zh-CN" altLang="en-US" noProof="1"/>
          </a:p>
        </p:txBody>
      </p:sp>
      <p:sp>
        <p:nvSpPr>
          <p:cNvPr id="2" name="矩形 1">
            <a:extLst>
              <a:ext uri="{FF2B5EF4-FFF2-40B4-BE49-F238E27FC236}">
                <a16:creationId xmlns:a16="http://schemas.microsoft.com/office/drawing/2014/main" id="{77F0B917-DAA3-9343-B83B-C009D16CCEEC}"/>
              </a:ext>
            </a:extLst>
          </p:cNvPr>
          <p:cNvSpPr/>
          <p:nvPr/>
        </p:nvSpPr>
        <p:spPr>
          <a:xfrm>
            <a:off x="1179328" y="1258275"/>
            <a:ext cx="6685811" cy="312233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200" dirty="0" err="1">
                <a:latin typeface="medium-content-sans-serif-font"/>
              </a:rPr>
              <a:t>Uniswap</a:t>
            </a:r>
            <a:r>
              <a:rPr lang="en-US" altLang="zh-CN" sz="1200" dirty="0">
                <a:latin typeface="medium-content-sans-serif-font"/>
              </a:rPr>
              <a:t> V2</a:t>
            </a:r>
            <a:r>
              <a:rPr lang="zh-CN" altLang="en-US" sz="1200" dirty="0">
                <a:latin typeface="medium-content-sans-serif-font"/>
              </a:rPr>
              <a:t>是一个基于以太坊的自动代币交换协议，它的设计目标是：易用性、</a:t>
            </a:r>
            <a:r>
              <a:rPr lang="en-US" altLang="zh-CN" sz="1200" dirty="0">
                <a:latin typeface="medium-content-sans-serif-font"/>
              </a:rPr>
              <a:t>gas </a:t>
            </a:r>
            <a:r>
              <a:rPr lang="zh-CN" altLang="en-US" sz="1200" dirty="0">
                <a:latin typeface="medium-content-sans-serif-font"/>
              </a:rPr>
              <a:t>高利用率、抗审查性和零抽租。</a:t>
            </a:r>
          </a:p>
          <a:p>
            <a:pPr marL="171450" indent="-171450">
              <a:lnSpc>
                <a:spcPct val="150000"/>
              </a:lnSpc>
              <a:buFont typeface="Arial" panose="020B0604020202020204" pitchFamily="34" charset="0"/>
              <a:buChar char="•"/>
            </a:pPr>
            <a:r>
              <a:rPr lang="en-US" altLang="zh-CN" sz="1200" dirty="0">
                <a:latin typeface="medium-content-sans-serif-font"/>
              </a:rPr>
              <a:t>ease-of-use</a:t>
            </a:r>
            <a:r>
              <a:rPr lang="zh-CN" altLang="en-US" sz="1200" dirty="0">
                <a:latin typeface="medium-content-sans-serif-font"/>
              </a:rPr>
              <a:t>（易用性）：</a:t>
            </a:r>
            <a:r>
              <a:rPr lang="en-US" altLang="zh-CN" sz="1200" dirty="0">
                <a:latin typeface="medium-content-sans-serif-font"/>
              </a:rPr>
              <a:t>Token A </a:t>
            </a:r>
            <a:r>
              <a:rPr lang="zh-CN" altLang="en-US" sz="1200" dirty="0">
                <a:latin typeface="medium-content-sans-serif-font"/>
              </a:rPr>
              <a:t>换 </a:t>
            </a:r>
            <a:r>
              <a:rPr lang="en-US" altLang="zh-CN" sz="1200" dirty="0">
                <a:latin typeface="medium-content-sans-serif-font"/>
              </a:rPr>
              <a:t>Token B</a:t>
            </a:r>
            <a:r>
              <a:rPr lang="zh-CN" altLang="en-US" sz="1200" dirty="0">
                <a:latin typeface="medium-content-sans-serif-font"/>
              </a:rPr>
              <a:t>，在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也只要发出一笔交易就能完成兑换，在其它交易所中可能需要发两笔交易：第一笔将 </a:t>
            </a:r>
            <a:r>
              <a:rPr lang="en-US" altLang="zh-CN" sz="1200" dirty="0">
                <a:latin typeface="medium-content-sans-serif-font"/>
              </a:rPr>
              <a:t>Token A </a:t>
            </a:r>
            <a:r>
              <a:rPr lang="zh-CN" altLang="en-US" sz="1200" dirty="0">
                <a:latin typeface="medium-content-sans-serif-font"/>
              </a:rPr>
              <a:t>换成某种媒介货币，如 </a:t>
            </a:r>
            <a:r>
              <a:rPr lang="en-US" altLang="zh-CN" sz="1200" dirty="0">
                <a:latin typeface="medium-content-sans-serif-font"/>
              </a:rPr>
              <a:t>ETH, DAI </a:t>
            </a:r>
            <a:r>
              <a:rPr lang="zh-CN" altLang="en-US" sz="1200" dirty="0">
                <a:latin typeface="medium-content-sans-serif-font"/>
              </a:rPr>
              <a:t>等，然后再发第二笔交易换成 </a:t>
            </a:r>
            <a:r>
              <a:rPr lang="en-US" altLang="zh-CN" sz="1200" dirty="0">
                <a:latin typeface="medium-content-sans-serif-font"/>
              </a:rPr>
              <a:t>Token B</a:t>
            </a:r>
            <a:r>
              <a:rPr lang="zh-CN" altLang="en-US" sz="1200" dirty="0">
                <a:latin typeface="medium-content-sans-serif-font"/>
              </a:rPr>
              <a:t>。</a:t>
            </a:r>
          </a:p>
          <a:p>
            <a:pPr marL="171450" indent="-171450">
              <a:lnSpc>
                <a:spcPct val="150000"/>
              </a:lnSpc>
              <a:buFont typeface="Arial" panose="020B0604020202020204" pitchFamily="34" charset="0"/>
              <a:buChar char="•"/>
            </a:pPr>
            <a:r>
              <a:rPr lang="en-US" altLang="zh-CN" sz="1200" dirty="0">
                <a:latin typeface="medium-content-sans-serif-font"/>
              </a:rPr>
              <a:t>gas efficiency</a:t>
            </a:r>
            <a:r>
              <a:rPr lang="zh-CN" altLang="en-US" sz="1200" dirty="0">
                <a:latin typeface="medium-content-sans-serif-font"/>
              </a:rPr>
              <a:t>（</a:t>
            </a:r>
            <a:r>
              <a:rPr lang="en-US" altLang="zh-CN" sz="1200" dirty="0">
                <a:latin typeface="medium-content-sans-serif-font"/>
              </a:rPr>
              <a:t>gas </a:t>
            </a:r>
            <a:r>
              <a:rPr lang="zh-CN" altLang="en-US" sz="1200" dirty="0">
                <a:latin typeface="medium-content-sans-serif-font"/>
              </a:rPr>
              <a:t>高利用率）：在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上消耗的 </a:t>
            </a:r>
            <a:r>
              <a:rPr lang="en-US" altLang="zh-CN" sz="1200" dirty="0">
                <a:latin typeface="medium-content-sans-serif-font"/>
              </a:rPr>
              <a:t>gas </a:t>
            </a:r>
            <a:r>
              <a:rPr lang="zh-CN" altLang="en-US" sz="1200" dirty="0">
                <a:latin typeface="medium-content-sans-serif-font"/>
              </a:rPr>
              <a:t>量是以太坊上的几家主流去中化交易所中最低的，也就代表在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交易要付的矿工费最少。</a:t>
            </a:r>
            <a:endParaRPr lang="en-US" altLang="zh-CN" sz="1200" dirty="0">
              <a:latin typeface="medium-content-sans-serif-font"/>
            </a:endParaRPr>
          </a:p>
          <a:p>
            <a:pPr marL="171450" indent="-171450">
              <a:lnSpc>
                <a:spcPct val="150000"/>
              </a:lnSpc>
              <a:buFont typeface="Arial" panose="020B0604020202020204" pitchFamily="34" charset="0"/>
              <a:buChar char="•"/>
            </a:pPr>
            <a:r>
              <a:rPr lang="en-US" altLang="zh-CN" sz="1200" dirty="0">
                <a:latin typeface="medium-content-sans-serif-font"/>
              </a:rPr>
              <a:t>censorship resistance</a:t>
            </a:r>
            <a:r>
              <a:rPr lang="zh-CN" altLang="en-US" sz="1200" dirty="0">
                <a:latin typeface="medium-content-sans-serif-font"/>
              </a:rPr>
              <a:t>（抗审查性）：抗审查性体现在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上架新 </a:t>
            </a:r>
            <a:r>
              <a:rPr lang="en-US" altLang="zh-CN" sz="1200" dirty="0">
                <a:latin typeface="medium-content-sans-serif-font"/>
              </a:rPr>
              <a:t>Token </a:t>
            </a:r>
            <a:r>
              <a:rPr lang="zh-CN" altLang="en-US" sz="1200" dirty="0">
                <a:latin typeface="medium-content-sans-serif-font"/>
              </a:rPr>
              <a:t>没有门槛，任何人都能在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上架任何 </a:t>
            </a:r>
            <a:r>
              <a:rPr lang="en-US" altLang="zh-CN" sz="1200" dirty="0">
                <a:latin typeface="medium-content-sans-serif-font"/>
              </a:rPr>
              <a:t>Token</a:t>
            </a:r>
            <a:r>
              <a:rPr lang="zh-CN" altLang="en-US" sz="1200" dirty="0">
                <a:latin typeface="medium-content-sans-serif-font"/>
              </a:rPr>
              <a:t>。这在去中心交易所中很少见，虽然大多数的去中心化交易所不会像中心化交易所那样向你收取上币费，但还是需要提交上币申请，通过审查后运营团队才会让你的 </a:t>
            </a:r>
            <a:r>
              <a:rPr lang="en-US" altLang="zh-CN" sz="1200" dirty="0">
                <a:latin typeface="medium-content-sans-serif-font"/>
              </a:rPr>
              <a:t>Token </a:t>
            </a:r>
            <a:r>
              <a:rPr lang="zh-CN" altLang="en-US" sz="1200" dirty="0">
                <a:latin typeface="medium-content-sans-serif-font"/>
              </a:rPr>
              <a:t>可以在他们的交易所上交易。</a:t>
            </a:r>
          </a:p>
        </p:txBody>
      </p:sp>
      <p:sp>
        <p:nvSpPr>
          <p:cNvPr id="4" name="矩形 3">
            <a:extLst>
              <a:ext uri="{FF2B5EF4-FFF2-40B4-BE49-F238E27FC236}">
                <a16:creationId xmlns:a16="http://schemas.microsoft.com/office/drawing/2014/main" id="{B9CF1856-5784-A04A-9B44-113F60F49CD1}"/>
              </a:ext>
            </a:extLst>
          </p:cNvPr>
          <p:cNvSpPr/>
          <p:nvPr/>
        </p:nvSpPr>
        <p:spPr>
          <a:xfrm>
            <a:off x="1179329" y="950498"/>
            <a:ext cx="3589572" cy="307777"/>
          </a:xfrm>
          <a:prstGeom prst="rect">
            <a:avLst/>
          </a:prstGeom>
        </p:spPr>
        <p:txBody>
          <a:bodyPr wrap="none">
            <a:spAutoFit/>
          </a:bodyPr>
          <a:lstStyle/>
          <a:p>
            <a:r>
              <a:rPr lang="zh-CN" altLang="en-US" sz="1400" dirty="0">
                <a:latin typeface="medium-content-sans-serif-font"/>
              </a:rPr>
              <a:t>自动化做市商 </a:t>
            </a:r>
            <a:r>
              <a:rPr lang="en-US" altLang="zh-CN" sz="1400" dirty="0">
                <a:latin typeface="medium-content-sans-serif-font"/>
              </a:rPr>
              <a:t>AMM</a:t>
            </a:r>
            <a:r>
              <a:rPr lang="zh-CN" altLang="en-US" sz="1400" dirty="0">
                <a:latin typeface="medium-content-sans-serif-font"/>
              </a:rPr>
              <a:t> </a:t>
            </a:r>
            <a:r>
              <a:rPr lang="en-US" altLang="zh-CN" sz="1400" dirty="0">
                <a:latin typeface="medium-content-sans-serif-font"/>
              </a:rPr>
              <a:t>Automatic</a:t>
            </a:r>
            <a:r>
              <a:rPr lang="zh-CN" altLang="en-US" sz="1400" dirty="0">
                <a:latin typeface="medium-content-sans-serif-font"/>
              </a:rPr>
              <a:t> </a:t>
            </a:r>
            <a:r>
              <a:rPr lang="en-US" altLang="zh-CN" sz="1400" dirty="0">
                <a:latin typeface="medium-content-sans-serif-font"/>
              </a:rPr>
              <a:t>Market</a:t>
            </a:r>
            <a:r>
              <a:rPr lang="zh-CN" altLang="en-US" sz="1400" dirty="0">
                <a:latin typeface="medium-content-sans-serif-font"/>
              </a:rPr>
              <a:t> </a:t>
            </a:r>
            <a:r>
              <a:rPr lang="en-US" altLang="zh-CN" sz="1400" dirty="0">
                <a:latin typeface="medium-content-sans-serif-font"/>
              </a:rPr>
              <a:t>Maker</a:t>
            </a:r>
          </a:p>
        </p:txBody>
      </p:sp>
      <p:pic>
        <p:nvPicPr>
          <p:cNvPr id="7" name="图片 6">
            <a:extLst>
              <a:ext uri="{FF2B5EF4-FFF2-40B4-BE49-F238E27FC236}">
                <a16:creationId xmlns:a16="http://schemas.microsoft.com/office/drawing/2014/main" id="{76E7C3DB-8AA8-40B1-86EE-41FA9BF1B276}"/>
              </a:ext>
            </a:extLst>
          </p:cNvPr>
          <p:cNvPicPr>
            <a:picLocks noChangeAspect="1"/>
          </p:cNvPicPr>
          <p:nvPr/>
        </p:nvPicPr>
        <p:blipFill>
          <a:blip r:embed="rId3"/>
          <a:stretch>
            <a:fillRect/>
          </a:stretch>
        </p:blipFill>
        <p:spPr>
          <a:xfrm>
            <a:off x="262860" y="742536"/>
            <a:ext cx="752549" cy="800506"/>
          </a:xfrm>
          <a:prstGeom prst="rect">
            <a:avLst/>
          </a:prstGeom>
        </p:spPr>
      </p:pic>
    </p:spTree>
    <p:extLst>
      <p:ext uri="{BB962C8B-B14F-4D97-AF65-F5344CB8AC3E}">
        <p14:creationId xmlns:p14="http://schemas.microsoft.com/office/powerpoint/2010/main" val="37346336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Uniswap</a:t>
            </a:r>
            <a:endParaRPr lang="zh-CN" altLang="en-US" noProof="1"/>
          </a:p>
        </p:txBody>
      </p:sp>
      <p:sp>
        <p:nvSpPr>
          <p:cNvPr id="2" name="矩形 1">
            <a:extLst>
              <a:ext uri="{FF2B5EF4-FFF2-40B4-BE49-F238E27FC236}">
                <a16:creationId xmlns:a16="http://schemas.microsoft.com/office/drawing/2014/main" id="{77F0B917-DAA3-9343-B83B-C009D16CCEEC}"/>
              </a:ext>
            </a:extLst>
          </p:cNvPr>
          <p:cNvSpPr/>
          <p:nvPr/>
        </p:nvSpPr>
        <p:spPr>
          <a:xfrm>
            <a:off x="1179329" y="1585593"/>
            <a:ext cx="6685811" cy="891719"/>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200" dirty="0">
                <a:latin typeface="medium-content-sans-serif-font"/>
              </a:rPr>
              <a:t>市场上必须要有用户进行挂单，要有一定量的订单（市场流动）。</a:t>
            </a:r>
          </a:p>
          <a:p>
            <a:pPr marL="171450" indent="-171450">
              <a:lnSpc>
                <a:spcPct val="150000"/>
              </a:lnSpc>
              <a:buFont typeface="Arial" panose="020B0604020202020204" pitchFamily="34" charset="0"/>
              <a:buChar char="•"/>
            </a:pPr>
            <a:r>
              <a:rPr lang="zh-CN" altLang="en-US" sz="1200" dirty="0">
                <a:latin typeface="medium-content-sans-serif-font"/>
              </a:rPr>
              <a:t>订单必须重叠才能成交，即买价高于或等于卖价。</a:t>
            </a:r>
          </a:p>
          <a:p>
            <a:pPr marL="171450" indent="-171450">
              <a:lnSpc>
                <a:spcPct val="150000"/>
              </a:lnSpc>
              <a:buFont typeface="Arial" panose="020B0604020202020204" pitchFamily="34" charset="0"/>
              <a:buChar char="•"/>
            </a:pPr>
            <a:r>
              <a:rPr lang="zh-CN" altLang="en-US" sz="1200" dirty="0">
                <a:latin typeface="medium-content-sans-serif-font"/>
              </a:rPr>
              <a:t>需要将资产存储在交易所。</a:t>
            </a:r>
          </a:p>
        </p:txBody>
      </p:sp>
      <p:sp>
        <p:nvSpPr>
          <p:cNvPr id="4" name="矩形 3">
            <a:extLst>
              <a:ext uri="{FF2B5EF4-FFF2-40B4-BE49-F238E27FC236}">
                <a16:creationId xmlns:a16="http://schemas.microsoft.com/office/drawing/2014/main" id="{B9CF1856-5784-A04A-9B44-113F60F49CD1}"/>
              </a:ext>
            </a:extLst>
          </p:cNvPr>
          <p:cNvSpPr/>
          <p:nvPr/>
        </p:nvSpPr>
        <p:spPr>
          <a:xfrm>
            <a:off x="1179329" y="950498"/>
            <a:ext cx="6535579" cy="738664"/>
          </a:xfrm>
          <a:prstGeom prst="rect">
            <a:avLst/>
          </a:prstGeom>
        </p:spPr>
        <p:txBody>
          <a:bodyPr wrap="square">
            <a:spAutoFit/>
          </a:bodyPr>
          <a:lstStyle/>
          <a:p>
            <a:r>
              <a:rPr lang="zh-CN" altLang="en-US" sz="1400" dirty="0">
                <a:latin typeface="medium-content-sans-serif-font"/>
              </a:rPr>
              <a:t>传统的交易所有一个订单薄</a:t>
            </a:r>
            <a:r>
              <a:rPr lang="en-US" altLang="zh-CN" sz="1400" dirty="0">
                <a:latin typeface="medium-content-sans-serif-font"/>
              </a:rPr>
              <a:t>(Order Book)</a:t>
            </a:r>
            <a:r>
              <a:rPr lang="zh-CN" altLang="en-US" sz="1400" dirty="0">
                <a:latin typeface="medium-content-sans-serif-font"/>
              </a:rPr>
              <a:t>，订单薄上记录着买卖方向，数量和出价，交易所负责对买卖双方进行配对，一旦订单薄中最高价格低于或等于最低价格，就会促成交易，同时会产生一个新的成交价，传统交易所有以下特点：</a:t>
            </a:r>
            <a:endParaRPr lang="en-US" altLang="zh-CN" sz="1400" dirty="0">
              <a:latin typeface="medium-content-sans-serif-font"/>
            </a:endParaRPr>
          </a:p>
        </p:txBody>
      </p:sp>
      <p:pic>
        <p:nvPicPr>
          <p:cNvPr id="7" name="图片 6">
            <a:extLst>
              <a:ext uri="{FF2B5EF4-FFF2-40B4-BE49-F238E27FC236}">
                <a16:creationId xmlns:a16="http://schemas.microsoft.com/office/drawing/2014/main" id="{76E7C3DB-8AA8-40B1-86EE-41FA9BF1B276}"/>
              </a:ext>
            </a:extLst>
          </p:cNvPr>
          <p:cNvPicPr>
            <a:picLocks noChangeAspect="1"/>
          </p:cNvPicPr>
          <p:nvPr/>
        </p:nvPicPr>
        <p:blipFill>
          <a:blip r:embed="rId3"/>
          <a:stretch>
            <a:fillRect/>
          </a:stretch>
        </p:blipFill>
        <p:spPr>
          <a:xfrm>
            <a:off x="262860" y="742536"/>
            <a:ext cx="752549" cy="800506"/>
          </a:xfrm>
          <a:prstGeom prst="rect">
            <a:avLst/>
          </a:prstGeom>
        </p:spPr>
      </p:pic>
      <p:pic>
        <p:nvPicPr>
          <p:cNvPr id="6" name="图片 5">
            <a:extLst>
              <a:ext uri="{FF2B5EF4-FFF2-40B4-BE49-F238E27FC236}">
                <a16:creationId xmlns:a16="http://schemas.microsoft.com/office/drawing/2014/main" id="{73952A9B-5A7A-4DAE-83FF-7951FBA5B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041" y="2088797"/>
            <a:ext cx="2405027" cy="2089852"/>
          </a:xfrm>
          <a:prstGeom prst="rect">
            <a:avLst/>
          </a:prstGeom>
        </p:spPr>
      </p:pic>
      <p:sp>
        <p:nvSpPr>
          <p:cNvPr id="8" name="矩形 7">
            <a:extLst>
              <a:ext uri="{FF2B5EF4-FFF2-40B4-BE49-F238E27FC236}">
                <a16:creationId xmlns:a16="http://schemas.microsoft.com/office/drawing/2014/main" id="{6E5345DB-F2F1-4C48-9694-78B40C366006}"/>
              </a:ext>
            </a:extLst>
          </p:cNvPr>
          <p:cNvSpPr/>
          <p:nvPr/>
        </p:nvSpPr>
        <p:spPr>
          <a:xfrm>
            <a:off x="185184" y="2424713"/>
            <a:ext cx="4567569" cy="2031325"/>
          </a:xfrm>
          <a:prstGeom prst="rect">
            <a:avLst/>
          </a:prstGeom>
        </p:spPr>
        <p:txBody>
          <a:bodyPr wrap="square">
            <a:spAutoFit/>
          </a:bodyPr>
          <a:lstStyle/>
          <a:p>
            <a:r>
              <a:rPr lang="zh-CN" altLang="en-US" sz="1400" dirty="0">
                <a:latin typeface="medium-content-sans-serif-font"/>
              </a:rPr>
              <a:t>在订单薄模型市场中，买家期望用最低的价格买到想要的资产，而卖家则是期望用最高价格卖出同一项资产，如果交易要成立，买卖双方必须要在价格上达成共识，一是买家提高出价，二是卖家降低出价，如果双方都不要改变出价，这时候就要依靠做市商的参与，简单来说，做市商是一个促进交易的实体，它会在买卖两个方向上挂单，让想要交易的参与方只要跟做市商的订单撮合就能完成交易，而不需要等待对手方出现才能交易，极大的提高了市场的流动性。</a:t>
            </a:r>
          </a:p>
        </p:txBody>
      </p:sp>
    </p:spTree>
    <p:extLst>
      <p:ext uri="{BB962C8B-B14F-4D97-AF65-F5344CB8AC3E}">
        <p14:creationId xmlns:p14="http://schemas.microsoft.com/office/powerpoint/2010/main" val="1368523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Uniswap</a:t>
            </a:r>
            <a:endParaRPr lang="zh-CN" altLang="en-US" noProof="1"/>
          </a:p>
        </p:txBody>
      </p:sp>
      <p:sp>
        <p:nvSpPr>
          <p:cNvPr id="2" name="矩形 1">
            <a:extLst>
              <a:ext uri="{FF2B5EF4-FFF2-40B4-BE49-F238E27FC236}">
                <a16:creationId xmlns:a16="http://schemas.microsoft.com/office/drawing/2014/main" id="{77F0B917-DAA3-9343-B83B-C009D16CCEEC}"/>
              </a:ext>
            </a:extLst>
          </p:cNvPr>
          <p:cNvSpPr/>
          <p:nvPr/>
        </p:nvSpPr>
        <p:spPr>
          <a:xfrm>
            <a:off x="1179330" y="1248226"/>
            <a:ext cx="5811578" cy="3107710"/>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部署在以太坊上，而以太坊每秒可以出来 </a:t>
            </a:r>
            <a:r>
              <a:rPr lang="en-US" altLang="zh-CN" sz="1200" dirty="0">
                <a:latin typeface="medium-content-sans-serif-font"/>
              </a:rPr>
              <a:t>15 </a:t>
            </a:r>
            <a:r>
              <a:rPr lang="zh-CN" altLang="en-US" sz="1200" dirty="0">
                <a:latin typeface="medium-content-sans-serif-font"/>
              </a:rPr>
              <a:t>笔左右的交易，这对于订单薄交易所来不可行，主要原因是：“订单薄模型依赖一个或多个外部做市商对某项资产一直不断的做市，而以太坊的 </a:t>
            </a:r>
            <a:r>
              <a:rPr lang="en-US" altLang="zh-CN" sz="1200" dirty="0">
                <a:latin typeface="medium-content-sans-serif-font"/>
              </a:rPr>
              <a:t>TPS </a:t>
            </a:r>
            <a:r>
              <a:rPr lang="zh-CN" altLang="en-US" sz="1200" dirty="0">
                <a:latin typeface="medium-content-sans-serif-font"/>
              </a:rPr>
              <a:t>过低不支持做市商高频的交易，如果缺少了做市商，那么交易所的流动性立刻会降低，对于用户来说这样的交易所体验很差。”</a:t>
            </a:r>
          </a:p>
          <a:p>
            <a:pPr marL="171450" indent="-171450">
              <a:lnSpc>
                <a:spcPct val="150000"/>
              </a:lnSpc>
              <a:buFont typeface="Arial" panose="020B0604020202020204" pitchFamily="34" charset="0"/>
              <a:buChar char="•"/>
            </a:pP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采用流动池加恒定乘法公式这种自动化做市商（</a:t>
            </a:r>
            <a:r>
              <a:rPr lang="en-US" altLang="zh-CN" sz="1200" dirty="0">
                <a:latin typeface="medium-content-sans-serif-font"/>
              </a:rPr>
              <a:t>AMM</a:t>
            </a:r>
            <a:r>
              <a:rPr lang="zh-CN" altLang="en-US" sz="1200" dirty="0">
                <a:latin typeface="medium-content-sans-serif-font"/>
              </a:rPr>
              <a:t>）模式实现了资产的交换，自动化做市商模式方式不需要买卖双方进行挂单，也不要买卖双方的订单重叠，可以进行自由买卖。</a:t>
            </a:r>
          </a:p>
          <a:p>
            <a:pPr marL="628650" lvl="1" indent="-171450">
              <a:lnSpc>
                <a:spcPct val="150000"/>
              </a:lnSpc>
              <a:buFont typeface="Arial" panose="020B0604020202020204" pitchFamily="34" charset="0"/>
              <a:buChar char="•"/>
            </a:pPr>
            <a:r>
              <a:rPr lang="zh-CN" altLang="en-US" sz="1200" dirty="0">
                <a:latin typeface="medium-content-sans-serif-font"/>
              </a:rPr>
              <a:t>流动池：使用流动池来提供买卖双方交易，做市商只要把资金放入流动池即可</a:t>
            </a:r>
          </a:p>
          <a:p>
            <a:pPr marL="628650" lvl="1" indent="-171450">
              <a:lnSpc>
                <a:spcPct val="150000"/>
              </a:lnSpc>
              <a:buFont typeface="Arial" panose="020B0604020202020204" pitchFamily="34" charset="0"/>
              <a:buChar char="•"/>
            </a:pPr>
            <a:r>
              <a:rPr lang="zh-CN" altLang="en-US" sz="1200" dirty="0">
                <a:latin typeface="medium-content-sans-serif-font"/>
              </a:rPr>
              <a:t>恒定乘法公式：按照流动池中 </a:t>
            </a:r>
            <a:r>
              <a:rPr lang="en-US" altLang="zh-CN" sz="1200" dirty="0">
                <a:latin typeface="medium-content-sans-serif-font"/>
              </a:rPr>
              <a:t>Token </a:t>
            </a:r>
            <a:r>
              <a:rPr lang="zh-CN" altLang="en-US" sz="1200" dirty="0">
                <a:latin typeface="medium-content-sans-serif-font"/>
              </a:rPr>
              <a:t>的数量，自动计算买卖价格</a:t>
            </a:r>
          </a:p>
        </p:txBody>
      </p:sp>
      <p:sp>
        <p:nvSpPr>
          <p:cNvPr id="4" name="矩形 3">
            <a:extLst>
              <a:ext uri="{FF2B5EF4-FFF2-40B4-BE49-F238E27FC236}">
                <a16:creationId xmlns:a16="http://schemas.microsoft.com/office/drawing/2014/main" id="{B9CF1856-5784-A04A-9B44-113F60F49CD1}"/>
              </a:ext>
            </a:extLst>
          </p:cNvPr>
          <p:cNvSpPr/>
          <p:nvPr/>
        </p:nvSpPr>
        <p:spPr>
          <a:xfrm>
            <a:off x="1179329" y="950498"/>
            <a:ext cx="6535579" cy="307777"/>
          </a:xfrm>
          <a:prstGeom prst="rect">
            <a:avLst/>
          </a:prstGeom>
        </p:spPr>
        <p:txBody>
          <a:bodyPr wrap="square">
            <a:spAutoFit/>
          </a:bodyPr>
          <a:lstStyle/>
          <a:p>
            <a:r>
              <a:rPr lang="zh-CN" altLang="en-US" sz="1400" dirty="0">
                <a:latin typeface="medium-content-sans-serif-font"/>
              </a:rPr>
              <a:t>为什么 </a:t>
            </a:r>
            <a:r>
              <a:rPr lang="en-US" altLang="zh-CN" sz="1400" dirty="0" err="1">
                <a:latin typeface="medium-content-sans-serif-font"/>
              </a:rPr>
              <a:t>Uniswap</a:t>
            </a:r>
            <a:r>
              <a:rPr lang="en-US" altLang="zh-CN" sz="1400" dirty="0">
                <a:latin typeface="medium-content-sans-serif-font"/>
              </a:rPr>
              <a:t> </a:t>
            </a:r>
            <a:r>
              <a:rPr lang="zh-CN" altLang="en-US" sz="1400" dirty="0">
                <a:latin typeface="medium-content-sans-serif-font"/>
              </a:rPr>
              <a:t>不采用订单薄模型？</a:t>
            </a:r>
            <a:endParaRPr lang="en-US" altLang="zh-CN" sz="1400" dirty="0">
              <a:latin typeface="medium-content-sans-serif-font"/>
            </a:endParaRPr>
          </a:p>
        </p:txBody>
      </p:sp>
      <p:pic>
        <p:nvPicPr>
          <p:cNvPr id="7" name="图片 6">
            <a:extLst>
              <a:ext uri="{FF2B5EF4-FFF2-40B4-BE49-F238E27FC236}">
                <a16:creationId xmlns:a16="http://schemas.microsoft.com/office/drawing/2014/main" id="{76E7C3DB-8AA8-40B1-86EE-41FA9BF1B276}"/>
              </a:ext>
            </a:extLst>
          </p:cNvPr>
          <p:cNvPicPr>
            <a:picLocks noChangeAspect="1"/>
          </p:cNvPicPr>
          <p:nvPr/>
        </p:nvPicPr>
        <p:blipFill>
          <a:blip r:embed="rId3"/>
          <a:stretch>
            <a:fillRect/>
          </a:stretch>
        </p:blipFill>
        <p:spPr>
          <a:xfrm>
            <a:off x="262860" y="742536"/>
            <a:ext cx="752549" cy="800506"/>
          </a:xfrm>
          <a:prstGeom prst="rect">
            <a:avLst/>
          </a:prstGeom>
        </p:spPr>
      </p:pic>
    </p:spTree>
    <p:extLst>
      <p:ext uri="{BB962C8B-B14F-4D97-AF65-F5344CB8AC3E}">
        <p14:creationId xmlns:p14="http://schemas.microsoft.com/office/powerpoint/2010/main" val="32991230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Uniswap</a:t>
            </a:r>
            <a:endParaRPr lang="zh-CN" altLang="en-US" noProof="1"/>
          </a:p>
        </p:txBody>
      </p:sp>
      <p:sp>
        <p:nvSpPr>
          <p:cNvPr id="2" name="矩形 1">
            <a:extLst>
              <a:ext uri="{FF2B5EF4-FFF2-40B4-BE49-F238E27FC236}">
                <a16:creationId xmlns:a16="http://schemas.microsoft.com/office/drawing/2014/main" id="{77F0B917-DAA3-9343-B83B-C009D16CCEEC}"/>
              </a:ext>
            </a:extLst>
          </p:cNvPr>
          <p:cNvSpPr/>
          <p:nvPr/>
        </p:nvSpPr>
        <p:spPr>
          <a:xfrm>
            <a:off x="1903330" y="896708"/>
            <a:ext cx="5811578" cy="1999715"/>
          </a:xfrm>
          <a:prstGeom prst="rect">
            <a:avLst/>
          </a:prstGeom>
        </p:spPr>
        <p:txBody>
          <a:bodyPr wrap="square">
            <a:spAutoFit/>
          </a:bodyPr>
          <a:lstStyle/>
          <a:p>
            <a:pPr>
              <a:lnSpc>
                <a:spcPct val="150000"/>
              </a:lnSpc>
            </a:pP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是无法自己变出钱来，因此需要依赖外部资金向合约中提供流动性，向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流动池中提供流动性的用户被称为流动性提供者，当流动性提供者向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中注入流动性的时候，</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会铸造出一个流动性代币</a:t>
            </a:r>
            <a:r>
              <a:rPr lang="en-US" altLang="zh-CN" sz="1200" dirty="0">
                <a:latin typeface="medium-content-sans-serif-font"/>
              </a:rPr>
              <a:t>(LP)</a:t>
            </a:r>
            <a:r>
              <a:rPr lang="zh-CN" altLang="en-US" sz="1200" dirty="0">
                <a:latin typeface="medium-content-sans-serif-font"/>
              </a:rPr>
              <a:t>，铸出 </a:t>
            </a:r>
            <a:r>
              <a:rPr lang="en-US" altLang="zh-CN" sz="1200" dirty="0">
                <a:latin typeface="medium-content-sans-serif-font"/>
              </a:rPr>
              <a:t>LP </a:t>
            </a:r>
            <a:r>
              <a:rPr lang="zh-CN" altLang="en-US" sz="1200" dirty="0">
                <a:latin typeface="medium-content-sans-serif-font"/>
              </a:rPr>
              <a:t>代币数量是与用户注入的资金所占流动池中的资金比例相关，流动性提供者可以选择在任何时间销毁自己持有的流动性代币。为了鼓励用于向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的流动池中提供更多的流动性，</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会从每笔交易总额中抽取 </a:t>
            </a:r>
            <a:r>
              <a:rPr lang="en-US" altLang="zh-CN" sz="1200" dirty="0">
                <a:latin typeface="medium-content-sans-serif-font"/>
              </a:rPr>
              <a:t>0.3% </a:t>
            </a:r>
            <a:r>
              <a:rPr lang="zh-CN" altLang="en-US" sz="1200" dirty="0">
                <a:latin typeface="medium-content-sans-serif-font"/>
              </a:rPr>
              <a:t>当成交易手续费，并将手续费全额交给那些将资金注入到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资金池提供流动性的流动性提供者。</a:t>
            </a:r>
          </a:p>
        </p:txBody>
      </p:sp>
      <p:sp>
        <p:nvSpPr>
          <p:cNvPr id="4" name="矩形 3">
            <a:extLst>
              <a:ext uri="{FF2B5EF4-FFF2-40B4-BE49-F238E27FC236}">
                <a16:creationId xmlns:a16="http://schemas.microsoft.com/office/drawing/2014/main" id="{B9CF1856-5784-A04A-9B44-113F60F49CD1}"/>
              </a:ext>
            </a:extLst>
          </p:cNvPr>
          <p:cNvSpPr/>
          <p:nvPr/>
        </p:nvSpPr>
        <p:spPr>
          <a:xfrm>
            <a:off x="1179329" y="950498"/>
            <a:ext cx="6535579" cy="307777"/>
          </a:xfrm>
          <a:prstGeom prst="rect">
            <a:avLst/>
          </a:prstGeom>
        </p:spPr>
        <p:txBody>
          <a:bodyPr wrap="square">
            <a:spAutoFit/>
          </a:bodyPr>
          <a:lstStyle/>
          <a:p>
            <a:r>
              <a:rPr lang="zh-CN" altLang="en-US" sz="1400" dirty="0">
                <a:latin typeface="medium-content-sans-serif-font"/>
              </a:rPr>
              <a:t>流动池：</a:t>
            </a:r>
            <a:endParaRPr lang="en-US" altLang="zh-CN" sz="1400" dirty="0">
              <a:latin typeface="medium-content-sans-serif-font"/>
            </a:endParaRPr>
          </a:p>
        </p:txBody>
      </p:sp>
      <p:pic>
        <p:nvPicPr>
          <p:cNvPr id="7" name="图片 6">
            <a:extLst>
              <a:ext uri="{FF2B5EF4-FFF2-40B4-BE49-F238E27FC236}">
                <a16:creationId xmlns:a16="http://schemas.microsoft.com/office/drawing/2014/main" id="{76E7C3DB-8AA8-40B1-86EE-41FA9BF1B276}"/>
              </a:ext>
            </a:extLst>
          </p:cNvPr>
          <p:cNvPicPr>
            <a:picLocks noChangeAspect="1"/>
          </p:cNvPicPr>
          <p:nvPr/>
        </p:nvPicPr>
        <p:blipFill>
          <a:blip r:embed="rId3"/>
          <a:stretch>
            <a:fillRect/>
          </a:stretch>
        </p:blipFill>
        <p:spPr>
          <a:xfrm>
            <a:off x="262860" y="742536"/>
            <a:ext cx="752549" cy="800506"/>
          </a:xfrm>
          <a:prstGeom prst="rect">
            <a:avLst/>
          </a:prstGeom>
        </p:spPr>
      </p:pic>
      <p:pic>
        <p:nvPicPr>
          <p:cNvPr id="6" name="图片 5">
            <a:extLst>
              <a:ext uri="{FF2B5EF4-FFF2-40B4-BE49-F238E27FC236}">
                <a16:creationId xmlns:a16="http://schemas.microsoft.com/office/drawing/2014/main" id="{4E00599F-F9EE-42B8-B370-681AE2866EE9}"/>
              </a:ext>
            </a:extLst>
          </p:cNvPr>
          <p:cNvPicPr>
            <a:picLocks noChangeAspect="1"/>
          </p:cNvPicPr>
          <p:nvPr/>
        </p:nvPicPr>
        <p:blipFill rotWithShape="1">
          <a:blip r:embed="rId4">
            <a:extLst>
              <a:ext uri="{28A0092B-C50C-407E-A947-70E740481C1C}">
                <a14:useLocalDpi xmlns:a14="http://schemas.microsoft.com/office/drawing/2010/main" val="0"/>
              </a:ext>
            </a:extLst>
          </a:blip>
          <a:srcRect b="11511"/>
          <a:stretch/>
        </p:blipFill>
        <p:spPr>
          <a:xfrm>
            <a:off x="93275" y="1896565"/>
            <a:ext cx="1760591" cy="1932899"/>
          </a:xfrm>
          <a:prstGeom prst="rect">
            <a:avLst/>
          </a:prstGeom>
        </p:spPr>
      </p:pic>
    </p:spTree>
    <p:extLst>
      <p:ext uri="{BB962C8B-B14F-4D97-AF65-F5344CB8AC3E}">
        <p14:creationId xmlns:p14="http://schemas.microsoft.com/office/powerpoint/2010/main" val="8689386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Uniswap</a:t>
            </a:r>
            <a:endParaRPr lang="zh-CN" altLang="en-US" noProof="1"/>
          </a:p>
        </p:txBody>
      </p:sp>
      <p:sp>
        <p:nvSpPr>
          <p:cNvPr id="2" name="矩形 1">
            <a:extLst>
              <a:ext uri="{FF2B5EF4-FFF2-40B4-BE49-F238E27FC236}">
                <a16:creationId xmlns:a16="http://schemas.microsoft.com/office/drawing/2014/main" id="{77F0B917-DAA3-9343-B83B-C009D16CCEEC}"/>
              </a:ext>
            </a:extLst>
          </p:cNvPr>
          <p:cNvSpPr/>
          <p:nvPr/>
        </p:nvSpPr>
        <p:spPr>
          <a:xfrm>
            <a:off x="1179330" y="1248226"/>
            <a:ext cx="5811578" cy="3110723"/>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200" dirty="0">
                <a:latin typeface="medium-content-sans-serif-font"/>
              </a:rPr>
              <a:t>假设在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中存在一个 </a:t>
            </a:r>
            <a:r>
              <a:rPr lang="en-US" altLang="zh-CN" sz="1200" dirty="0">
                <a:latin typeface="medium-content-sans-serif-font"/>
              </a:rPr>
              <a:t>ETH-DAI </a:t>
            </a:r>
            <a:r>
              <a:rPr lang="zh-CN" altLang="en-US" sz="1200" dirty="0">
                <a:latin typeface="medium-content-sans-serif-font"/>
              </a:rPr>
              <a:t>交易对的流动池，用户在使用 </a:t>
            </a:r>
            <a:r>
              <a:rPr lang="en-US" altLang="zh-CN" sz="1200" dirty="0">
                <a:latin typeface="medium-content-sans-serif-font"/>
              </a:rPr>
              <a:t>DAI </a:t>
            </a:r>
            <a:r>
              <a:rPr lang="zh-CN" altLang="en-US" sz="1200" dirty="0">
                <a:latin typeface="medium-content-sans-serif-font"/>
              </a:rPr>
              <a:t>与 </a:t>
            </a:r>
            <a:r>
              <a:rPr lang="en-US" altLang="zh-CN" sz="1200" dirty="0">
                <a:latin typeface="medium-content-sans-serif-font"/>
              </a:rPr>
              <a:t>ETH </a:t>
            </a:r>
            <a:r>
              <a:rPr lang="zh-CN" altLang="en-US" sz="1200" dirty="0">
                <a:latin typeface="medium-content-sans-serif-font"/>
              </a:rPr>
              <a:t>兑换时需要一个方法来决定交易价格。</a:t>
            </a:r>
          </a:p>
          <a:p>
            <a:pPr marL="171450" indent="-171450">
              <a:lnSpc>
                <a:spcPct val="150000"/>
              </a:lnSpc>
              <a:buFont typeface="Arial" panose="020B0604020202020204" pitchFamily="34" charset="0"/>
              <a:buChar char="•"/>
            </a:pP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定价模型非常简洁，它的核心思想是一个恒定乘积公式</a:t>
            </a:r>
            <a:r>
              <a:rPr lang="en-US" altLang="zh-CN" sz="1200" dirty="0" err="1">
                <a:latin typeface="medium-content-sans-serif-font"/>
              </a:rPr>
              <a:t>x×y</a:t>
            </a:r>
            <a:r>
              <a:rPr lang="en-US" altLang="zh-CN" sz="1200" dirty="0">
                <a:latin typeface="medium-content-sans-serif-font"/>
              </a:rPr>
              <a:t>=k</a:t>
            </a:r>
            <a:r>
              <a:rPr lang="zh-CN" altLang="en-US" sz="1200" dirty="0">
                <a:latin typeface="medium-content-sans-serif-font"/>
              </a:rPr>
              <a:t>。其中 </a:t>
            </a:r>
            <a:r>
              <a:rPr lang="en-US" altLang="zh-CN" sz="1200" dirty="0">
                <a:latin typeface="medium-content-sans-serif-font"/>
              </a:rPr>
              <a:t>x </a:t>
            </a:r>
            <a:r>
              <a:rPr lang="zh-CN" altLang="en-US" sz="1200" dirty="0">
                <a:latin typeface="medium-content-sans-serif-font"/>
              </a:rPr>
              <a:t>和 </a:t>
            </a:r>
            <a:r>
              <a:rPr lang="en-US" altLang="zh-CN" sz="1200" dirty="0">
                <a:latin typeface="medium-content-sans-serif-font"/>
              </a:rPr>
              <a:t>y </a:t>
            </a:r>
            <a:r>
              <a:rPr lang="zh-CN" altLang="en-US" sz="1200" dirty="0">
                <a:latin typeface="medium-content-sans-serif-font"/>
              </a:rPr>
              <a:t>分别代表流动池中两种资产的数量，</a:t>
            </a:r>
            <a:r>
              <a:rPr lang="en-US" altLang="zh-CN" sz="1200" dirty="0">
                <a:latin typeface="medium-content-sans-serif-font"/>
              </a:rPr>
              <a:t>k </a:t>
            </a:r>
            <a:r>
              <a:rPr lang="zh-CN" altLang="en-US" sz="1200" dirty="0">
                <a:latin typeface="medium-content-sans-serif-font"/>
              </a:rPr>
              <a:t>是两种资产数量的乘积。</a:t>
            </a:r>
            <a:endParaRPr lang="en-US" altLang="zh-CN" sz="1200" dirty="0">
              <a:latin typeface="medium-content-sans-serif-font"/>
            </a:endParaRPr>
          </a:p>
          <a:p>
            <a:pPr marL="171450" indent="-171450">
              <a:lnSpc>
                <a:spcPct val="150000"/>
              </a:lnSpc>
              <a:buFont typeface="Arial" panose="020B0604020202020204" pitchFamily="34" charset="0"/>
              <a:buChar char="•"/>
            </a:pPr>
            <a:r>
              <a:rPr lang="zh-CN" altLang="en-US" sz="1200" dirty="0">
                <a:latin typeface="medium-content-sans-serif-font"/>
              </a:rPr>
              <a:t>假设乘积 </a:t>
            </a:r>
            <a:r>
              <a:rPr lang="en-US" altLang="zh-CN" sz="1200" dirty="0">
                <a:latin typeface="medium-content-sans-serif-font"/>
              </a:rPr>
              <a:t>k </a:t>
            </a:r>
            <a:r>
              <a:rPr lang="zh-CN" altLang="en-US" sz="1200" dirty="0">
                <a:latin typeface="medium-content-sans-serif-font"/>
              </a:rPr>
              <a:t>是一个固定不变的常量，当用户使用 </a:t>
            </a:r>
            <a:r>
              <a:rPr lang="en-US" altLang="zh-CN" sz="1200" dirty="0">
                <a:latin typeface="medium-content-sans-serif-font"/>
              </a:rPr>
              <a:t>x </a:t>
            </a:r>
            <a:r>
              <a:rPr lang="zh-CN" altLang="en-US" sz="1200" dirty="0">
                <a:latin typeface="medium-content-sans-serif-font"/>
              </a:rPr>
              <a:t>资产从流动池中兑换 </a:t>
            </a:r>
            <a:r>
              <a:rPr lang="en-US" altLang="zh-CN" sz="1200" dirty="0">
                <a:latin typeface="medium-content-sans-serif-font"/>
              </a:rPr>
              <a:t>y </a:t>
            </a:r>
            <a:r>
              <a:rPr lang="zh-CN" altLang="en-US" sz="1200" dirty="0">
                <a:latin typeface="medium-content-sans-serif-font"/>
              </a:rPr>
              <a:t>资产时，流动池中 </a:t>
            </a:r>
            <a:r>
              <a:rPr lang="en-US" altLang="zh-CN" sz="1200" dirty="0">
                <a:latin typeface="medium-content-sans-serif-font"/>
              </a:rPr>
              <a:t>x </a:t>
            </a:r>
            <a:r>
              <a:rPr lang="zh-CN" altLang="en-US" sz="1200" dirty="0">
                <a:latin typeface="medium-content-sans-serif-font"/>
              </a:rPr>
              <a:t>资产的数量会增加，</a:t>
            </a:r>
            <a:r>
              <a:rPr lang="en-US" altLang="zh-CN" sz="1200" dirty="0">
                <a:latin typeface="medium-content-sans-serif-font"/>
              </a:rPr>
              <a:t>y </a:t>
            </a:r>
            <a:r>
              <a:rPr lang="zh-CN" altLang="en-US" sz="1200" dirty="0">
                <a:latin typeface="medium-content-sans-serif-font"/>
              </a:rPr>
              <a:t>资产的数量会减少。由于 </a:t>
            </a:r>
            <a:r>
              <a:rPr lang="en-US" altLang="zh-CN" sz="1200" dirty="0">
                <a:latin typeface="medium-content-sans-serif-font"/>
              </a:rPr>
              <a:t>k </a:t>
            </a:r>
            <a:r>
              <a:rPr lang="zh-CN" altLang="en-US" sz="1200" dirty="0">
                <a:latin typeface="medium-content-sans-serif-font"/>
              </a:rPr>
              <a:t>是恒定的，所以当 </a:t>
            </a:r>
            <a:r>
              <a:rPr lang="en-US" altLang="zh-CN" sz="1200" dirty="0">
                <a:latin typeface="medium-content-sans-serif-font"/>
              </a:rPr>
              <a:t>x </a:t>
            </a:r>
            <a:r>
              <a:rPr lang="zh-CN" altLang="en-US" sz="1200" dirty="0">
                <a:latin typeface="medium-content-sans-serif-font"/>
              </a:rPr>
              <a:t>增长</a:t>
            </a:r>
            <a:r>
              <a:rPr lang="en-US" altLang="zh-CN" sz="1200" dirty="0">
                <a:latin typeface="medium-content-sans-serif-font"/>
              </a:rPr>
              <a:t>ΔX</a:t>
            </a:r>
            <a:r>
              <a:rPr lang="zh-CN" altLang="en-US" sz="1200" dirty="0">
                <a:latin typeface="medium-content-sans-serif-font"/>
              </a:rPr>
              <a:t>时，需要将 </a:t>
            </a:r>
            <a:r>
              <a:rPr lang="en-US" altLang="zh-CN" sz="1200" dirty="0">
                <a:latin typeface="medium-content-sans-serif-font"/>
              </a:rPr>
              <a:t>y </a:t>
            </a:r>
            <a:r>
              <a:rPr lang="zh-CN" altLang="en-US" sz="1200" dirty="0">
                <a:latin typeface="medium-content-sans-serif-font"/>
              </a:rPr>
              <a:t>减少</a:t>
            </a:r>
            <a:r>
              <a:rPr lang="en-US" altLang="zh-CN" sz="1200" dirty="0">
                <a:latin typeface="medium-content-sans-serif-font"/>
              </a:rPr>
              <a:t>ΔY</a:t>
            </a:r>
            <a:r>
              <a:rPr lang="zh-CN" altLang="en-US" sz="1200" dirty="0">
                <a:latin typeface="medium-content-sans-serif-font"/>
              </a:rPr>
              <a:t>才能保持等式的恒定。</a:t>
            </a:r>
            <a:endParaRPr lang="en-US" altLang="zh-CN" sz="1200" dirty="0">
              <a:latin typeface="medium-content-sans-serif-font"/>
            </a:endParaRPr>
          </a:p>
          <a:p>
            <a:pPr marL="171450" indent="-171450">
              <a:lnSpc>
                <a:spcPct val="150000"/>
              </a:lnSpc>
              <a:buFont typeface="Arial" panose="020B0604020202020204" pitchFamily="34" charset="0"/>
              <a:buChar char="•"/>
            </a:pPr>
            <a:r>
              <a:rPr lang="zh-CN" altLang="en-US" sz="1200" dirty="0">
                <a:latin typeface="medium-content-sans-serif-font"/>
              </a:rPr>
              <a:t>举例：现在有一个池子，有</a:t>
            </a:r>
            <a:r>
              <a:rPr lang="en-US" altLang="zh-CN" sz="1200" dirty="0">
                <a:latin typeface="medium-content-sans-serif-font"/>
              </a:rPr>
              <a:t>10</a:t>
            </a:r>
            <a:r>
              <a:rPr lang="zh-CN" altLang="en-US" sz="1200" dirty="0">
                <a:latin typeface="medium-content-sans-serif-font"/>
              </a:rPr>
              <a:t>个</a:t>
            </a:r>
            <a:r>
              <a:rPr lang="en-US" altLang="zh-CN" sz="1200" dirty="0">
                <a:latin typeface="medium-content-sans-serif-font"/>
              </a:rPr>
              <a:t>ETH</a:t>
            </a:r>
            <a:r>
              <a:rPr lang="zh-CN" altLang="en-US" sz="1200" dirty="0">
                <a:latin typeface="medium-content-sans-serif-font"/>
              </a:rPr>
              <a:t>，</a:t>
            </a:r>
            <a:r>
              <a:rPr lang="en-US" altLang="zh-CN" sz="1200" dirty="0">
                <a:latin typeface="medium-content-sans-serif-font"/>
              </a:rPr>
              <a:t>100</a:t>
            </a:r>
            <a:r>
              <a:rPr lang="zh-CN" altLang="en-US" sz="1200" dirty="0">
                <a:latin typeface="medium-content-sans-serif-font"/>
              </a:rPr>
              <a:t>个</a:t>
            </a:r>
            <a:r>
              <a:rPr lang="en-US" altLang="zh-CN" sz="1200" dirty="0">
                <a:latin typeface="medium-content-sans-serif-font"/>
              </a:rPr>
              <a:t>DAI</a:t>
            </a:r>
            <a:r>
              <a:rPr lang="zh-CN" altLang="en-US" sz="1200" dirty="0">
                <a:latin typeface="medium-content-sans-serif-font"/>
              </a:rPr>
              <a:t>。那么</a:t>
            </a:r>
            <a:r>
              <a:rPr lang="en-US" altLang="zh-CN" sz="1200" dirty="0">
                <a:latin typeface="medium-content-sans-serif-font"/>
              </a:rPr>
              <a:t>k=1000</a:t>
            </a:r>
            <a:r>
              <a:rPr lang="zh-CN" altLang="en-US" sz="1200" dirty="0">
                <a:latin typeface="medium-content-sans-serif-font"/>
              </a:rPr>
              <a:t>，这个值是恒定不变的，此时表面的兑率就是</a:t>
            </a:r>
            <a:r>
              <a:rPr lang="en-US" altLang="zh-CN" sz="1200" dirty="0">
                <a:latin typeface="medium-content-sans-serif-font"/>
              </a:rPr>
              <a:t>1</a:t>
            </a:r>
            <a:r>
              <a:rPr lang="zh-CN" altLang="en-US" sz="1200" dirty="0">
                <a:latin typeface="medium-content-sans-serif-font"/>
              </a:rPr>
              <a:t>：</a:t>
            </a:r>
            <a:r>
              <a:rPr lang="en-US" altLang="zh-CN" sz="1200" dirty="0">
                <a:latin typeface="medium-content-sans-serif-font"/>
              </a:rPr>
              <a:t>10</a:t>
            </a:r>
            <a:r>
              <a:rPr lang="zh-CN" altLang="en-US" sz="1200" dirty="0">
                <a:latin typeface="medium-content-sans-serif-font"/>
              </a:rPr>
              <a:t>。假设有人往这个池子里充入</a:t>
            </a:r>
            <a:r>
              <a:rPr lang="en-US" altLang="zh-CN" sz="1200" dirty="0">
                <a:latin typeface="medium-content-sans-serif-font"/>
              </a:rPr>
              <a:t>1</a:t>
            </a:r>
            <a:r>
              <a:rPr lang="zh-CN" altLang="en-US" sz="1200" dirty="0">
                <a:latin typeface="medium-content-sans-serif-font"/>
              </a:rPr>
              <a:t>个</a:t>
            </a:r>
            <a:r>
              <a:rPr lang="en-US" altLang="zh-CN" sz="1200" dirty="0">
                <a:latin typeface="medium-content-sans-serif-font"/>
              </a:rPr>
              <a:t>ETH</a:t>
            </a:r>
            <a:r>
              <a:rPr lang="zh-CN" altLang="en-US" sz="1200" dirty="0">
                <a:latin typeface="medium-content-sans-serif-font"/>
              </a:rPr>
              <a:t>，那么为了维持</a:t>
            </a:r>
            <a:r>
              <a:rPr lang="en-US" altLang="zh-CN" sz="1200" dirty="0">
                <a:latin typeface="medium-content-sans-serif-font"/>
              </a:rPr>
              <a:t>k</a:t>
            </a:r>
            <a:r>
              <a:rPr lang="zh-CN" altLang="en-US" sz="1200" dirty="0">
                <a:latin typeface="medium-content-sans-serif-font"/>
              </a:rPr>
              <a:t>不变，这个人将得到</a:t>
            </a:r>
            <a:r>
              <a:rPr lang="en-US" altLang="zh-CN" sz="1200" dirty="0">
                <a:latin typeface="medium-content-sans-serif-font"/>
              </a:rPr>
              <a:t>100</a:t>
            </a:r>
            <a:r>
              <a:rPr lang="zh-CN" altLang="en-US" sz="1200" dirty="0">
                <a:latin typeface="medium-content-sans-serif-font"/>
              </a:rPr>
              <a:t> </a:t>
            </a:r>
            <a:r>
              <a:rPr lang="en-US" altLang="zh-CN" sz="1200" dirty="0">
                <a:latin typeface="medium-content-sans-serif-font"/>
              </a:rPr>
              <a:t>-</a:t>
            </a:r>
            <a:r>
              <a:rPr lang="zh-CN" altLang="en-US" sz="1200" dirty="0">
                <a:latin typeface="medium-content-sans-serif-font"/>
              </a:rPr>
              <a:t> （</a:t>
            </a:r>
            <a:r>
              <a:rPr lang="en-US" altLang="zh-CN" sz="1200" dirty="0">
                <a:latin typeface="medium-content-sans-serif-font"/>
              </a:rPr>
              <a:t>1000</a:t>
            </a:r>
            <a:r>
              <a:rPr lang="zh-CN" altLang="en-US" sz="1200" dirty="0">
                <a:latin typeface="medium-content-sans-serif-font"/>
              </a:rPr>
              <a:t> </a:t>
            </a:r>
            <a:r>
              <a:rPr lang="en-US" altLang="zh-CN" sz="1200" dirty="0">
                <a:latin typeface="medium-content-sans-serif-font"/>
              </a:rPr>
              <a:t>/</a:t>
            </a:r>
            <a:r>
              <a:rPr lang="zh-CN" altLang="en-US" sz="1200" dirty="0">
                <a:latin typeface="medium-content-sans-serif-font"/>
              </a:rPr>
              <a:t> </a:t>
            </a:r>
            <a:r>
              <a:rPr lang="en-US" altLang="zh-CN" sz="1200" dirty="0">
                <a:latin typeface="medium-content-sans-serif-font"/>
              </a:rPr>
              <a:t>11</a:t>
            </a:r>
            <a:r>
              <a:rPr lang="zh-CN" altLang="en-US" sz="1200" dirty="0">
                <a:latin typeface="medium-content-sans-serif-font"/>
              </a:rPr>
              <a:t>）</a:t>
            </a:r>
            <a:r>
              <a:rPr lang="en-US" altLang="zh-CN" sz="1200" dirty="0">
                <a:latin typeface="medium-content-sans-serif-font"/>
              </a:rPr>
              <a:t>=</a:t>
            </a:r>
            <a:r>
              <a:rPr lang="zh-CN" altLang="en-US" sz="1200" dirty="0">
                <a:latin typeface="medium-content-sans-serif-font"/>
              </a:rPr>
              <a:t> </a:t>
            </a:r>
            <a:r>
              <a:rPr lang="en-US" altLang="zh-CN" sz="1200" dirty="0">
                <a:latin typeface="medium-content-sans-serif-font"/>
              </a:rPr>
              <a:t>9.09</a:t>
            </a:r>
            <a:r>
              <a:rPr lang="zh-CN" altLang="en-US" sz="1200" dirty="0">
                <a:latin typeface="medium-content-sans-serif-font"/>
              </a:rPr>
              <a:t>个</a:t>
            </a:r>
            <a:r>
              <a:rPr lang="en-US" altLang="zh-CN" sz="1200" dirty="0">
                <a:latin typeface="medium-content-sans-serif-font"/>
              </a:rPr>
              <a:t>DAI</a:t>
            </a:r>
            <a:r>
              <a:rPr lang="zh-CN" altLang="en-US" sz="1200" dirty="0">
                <a:latin typeface="medium-content-sans-serif-font"/>
              </a:rPr>
              <a:t>。实际上用</a:t>
            </a:r>
            <a:r>
              <a:rPr lang="en-US" altLang="zh-CN" sz="1200" dirty="0">
                <a:latin typeface="medium-content-sans-serif-font"/>
              </a:rPr>
              <a:t>1</a:t>
            </a:r>
            <a:r>
              <a:rPr lang="zh-CN" altLang="en-US" sz="1200" dirty="0">
                <a:latin typeface="medium-content-sans-serif-font"/>
              </a:rPr>
              <a:t>个</a:t>
            </a:r>
            <a:r>
              <a:rPr lang="en-US" altLang="zh-CN" sz="1200" dirty="0">
                <a:latin typeface="medium-content-sans-serif-font"/>
              </a:rPr>
              <a:t>ETH</a:t>
            </a:r>
            <a:r>
              <a:rPr lang="zh-CN" altLang="en-US" sz="1200" dirty="0">
                <a:latin typeface="medium-content-sans-serif-font"/>
              </a:rPr>
              <a:t>兑换了</a:t>
            </a:r>
            <a:r>
              <a:rPr lang="en-US" altLang="zh-CN" sz="1200" dirty="0">
                <a:latin typeface="medium-content-sans-serif-font"/>
              </a:rPr>
              <a:t>9.09</a:t>
            </a:r>
            <a:r>
              <a:rPr lang="zh-CN" altLang="en-US" sz="1200" dirty="0">
                <a:latin typeface="medium-content-sans-serif-font"/>
              </a:rPr>
              <a:t>个</a:t>
            </a:r>
            <a:r>
              <a:rPr lang="en-US" altLang="zh-CN" sz="1200" dirty="0">
                <a:latin typeface="medium-content-sans-serif-font"/>
              </a:rPr>
              <a:t>DAI</a:t>
            </a:r>
            <a:r>
              <a:rPr lang="zh-CN" altLang="en-US" sz="1200" dirty="0">
                <a:latin typeface="medium-content-sans-serif-font"/>
              </a:rPr>
              <a:t>，兑率是</a:t>
            </a:r>
            <a:r>
              <a:rPr lang="en-US" altLang="zh-CN" sz="1200" dirty="0">
                <a:latin typeface="medium-content-sans-serif-font"/>
              </a:rPr>
              <a:t>1</a:t>
            </a:r>
            <a:r>
              <a:rPr lang="zh-CN" altLang="en-US" sz="1200" dirty="0">
                <a:latin typeface="medium-content-sans-serif-font"/>
              </a:rPr>
              <a:t>：</a:t>
            </a:r>
            <a:r>
              <a:rPr lang="en-US" altLang="zh-CN" sz="1200" dirty="0">
                <a:latin typeface="medium-content-sans-serif-font"/>
              </a:rPr>
              <a:t>9.09</a:t>
            </a:r>
            <a:r>
              <a:rPr lang="zh-CN" altLang="en-US" sz="1200" dirty="0">
                <a:latin typeface="medium-content-sans-serif-font"/>
              </a:rPr>
              <a:t>。这和表面的汇率有一定差别，这就是滑点</a:t>
            </a:r>
          </a:p>
        </p:txBody>
      </p:sp>
      <p:sp>
        <p:nvSpPr>
          <p:cNvPr id="4" name="矩形 3">
            <a:extLst>
              <a:ext uri="{FF2B5EF4-FFF2-40B4-BE49-F238E27FC236}">
                <a16:creationId xmlns:a16="http://schemas.microsoft.com/office/drawing/2014/main" id="{B9CF1856-5784-A04A-9B44-113F60F49CD1}"/>
              </a:ext>
            </a:extLst>
          </p:cNvPr>
          <p:cNvSpPr/>
          <p:nvPr/>
        </p:nvSpPr>
        <p:spPr>
          <a:xfrm>
            <a:off x="1179329" y="950498"/>
            <a:ext cx="6535579" cy="307777"/>
          </a:xfrm>
          <a:prstGeom prst="rect">
            <a:avLst/>
          </a:prstGeom>
        </p:spPr>
        <p:txBody>
          <a:bodyPr wrap="square">
            <a:spAutoFit/>
          </a:bodyPr>
          <a:lstStyle/>
          <a:p>
            <a:r>
              <a:rPr lang="zh-CN" altLang="en-US" sz="1400" dirty="0">
                <a:latin typeface="medium-content-sans-serif-font"/>
              </a:rPr>
              <a:t>核心思想：</a:t>
            </a:r>
            <a:endParaRPr lang="en-US" altLang="zh-CN" sz="1400" dirty="0">
              <a:latin typeface="medium-content-sans-serif-font"/>
            </a:endParaRPr>
          </a:p>
        </p:txBody>
      </p:sp>
      <p:pic>
        <p:nvPicPr>
          <p:cNvPr id="7" name="图片 6">
            <a:extLst>
              <a:ext uri="{FF2B5EF4-FFF2-40B4-BE49-F238E27FC236}">
                <a16:creationId xmlns:a16="http://schemas.microsoft.com/office/drawing/2014/main" id="{76E7C3DB-8AA8-40B1-86EE-41FA9BF1B276}"/>
              </a:ext>
            </a:extLst>
          </p:cNvPr>
          <p:cNvPicPr>
            <a:picLocks noChangeAspect="1"/>
          </p:cNvPicPr>
          <p:nvPr/>
        </p:nvPicPr>
        <p:blipFill>
          <a:blip r:embed="rId3"/>
          <a:stretch>
            <a:fillRect/>
          </a:stretch>
        </p:blipFill>
        <p:spPr>
          <a:xfrm>
            <a:off x="262860" y="742536"/>
            <a:ext cx="752549" cy="800506"/>
          </a:xfrm>
          <a:prstGeom prst="rect">
            <a:avLst/>
          </a:prstGeom>
        </p:spPr>
      </p:pic>
    </p:spTree>
    <p:extLst>
      <p:ext uri="{BB962C8B-B14F-4D97-AF65-F5344CB8AC3E}">
        <p14:creationId xmlns:p14="http://schemas.microsoft.com/office/powerpoint/2010/main" val="41883831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Uniswap</a:t>
            </a:r>
            <a:endParaRPr lang="zh-CN" altLang="en-US" noProof="1"/>
          </a:p>
        </p:txBody>
      </p:sp>
      <p:sp>
        <p:nvSpPr>
          <p:cNvPr id="2" name="矩形 1">
            <a:extLst>
              <a:ext uri="{FF2B5EF4-FFF2-40B4-BE49-F238E27FC236}">
                <a16:creationId xmlns:a16="http://schemas.microsoft.com/office/drawing/2014/main" id="{77F0B917-DAA3-9343-B83B-C009D16CCEEC}"/>
              </a:ext>
            </a:extLst>
          </p:cNvPr>
          <p:cNvSpPr/>
          <p:nvPr/>
        </p:nvSpPr>
        <p:spPr>
          <a:xfrm>
            <a:off x="1179330" y="1248226"/>
            <a:ext cx="5811578" cy="614720"/>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200" dirty="0" err="1">
                <a:latin typeface="medium-content-sans-serif-font"/>
              </a:rPr>
              <a:t>InputPrice</a:t>
            </a:r>
            <a:r>
              <a:rPr lang="zh-CN" altLang="en-US" sz="1200" dirty="0">
                <a:latin typeface="medium-content-sans-serif-font"/>
              </a:rPr>
              <a:t>：向流动池中放入</a:t>
            </a:r>
            <a:r>
              <a:rPr lang="en-US" altLang="zh-CN" sz="1200" dirty="0">
                <a:latin typeface="medium-content-sans-serif-font"/>
              </a:rPr>
              <a:t>ΔX</a:t>
            </a:r>
            <a:r>
              <a:rPr lang="zh-CN" altLang="en-US" sz="1200" dirty="0">
                <a:latin typeface="medium-content-sans-serif-font"/>
              </a:rPr>
              <a:t>个 </a:t>
            </a:r>
            <a:r>
              <a:rPr lang="en-US" altLang="zh-CN" sz="1200" dirty="0">
                <a:latin typeface="medium-content-sans-serif-font"/>
              </a:rPr>
              <a:t>Token </a:t>
            </a:r>
            <a:r>
              <a:rPr lang="zh-CN" altLang="en-US" sz="1200" dirty="0">
                <a:latin typeface="medium-content-sans-serif-font"/>
              </a:rPr>
              <a:t>可以兑换出多少个</a:t>
            </a:r>
            <a:r>
              <a:rPr lang="en-US" altLang="zh-CN" sz="1200" dirty="0">
                <a:latin typeface="medium-content-sans-serif-font"/>
              </a:rPr>
              <a:t>ΔY Token</a:t>
            </a:r>
          </a:p>
          <a:p>
            <a:pPr marL="171450" indent="-171450">
              <a:lnSpc>
                <a:spcPct val="150000"/>
              </a:lnSpc>
              <a:buFont typeface="Arial" panose="020B0604020202020204" pitchFamily="34" charset="0"/>
              <a:buChar char="•"/>
            </a:pPr>
            <a:r>
              <a:rPr lang="en-US" altLang="zh-CN" sz="1200" dirty="0" err="1">
                <a:latin typeface="medium-content-sans-serif-font"/>
              </a:rPr>
              <a:t>OutputPrice</a:t>
            </a:r>
            <a:r>
              <a:rPr lang="zh-CN" altLang="en-US" sz="1200" dirty="0">
                <a:latin typeface="medium-content-sans-serif-font"/>
              </a:rPr>
              <a:t>：从流动池中取出</a:t>
            </a:r>
            <a:r>
              <a:rPr lang="en-US" altLang="zh-CN" sz="1200" dirty="0">
                <a:latin typeface="medium-content-sans-serif-font"/>
              </a:rPr>
              <a:t>ΔY </a:t>
            </a:r>
            <a:r>
              <a:rPr lang="zh-CN" altLang="en-US" sz="1200" dirty="0">
                <a:latin typeface="medium-content-sans-serif-font"/>
              </a:rPr>
              <a:t>个 </a:t>
            </a:r>
            <a:r>
              <a:rPr lang="en-US" altLang="zh-CN" sz="1200" dirty="0">
                <a:latin typeface="medium-content-sans-serif-font"/>
              </a:rPr>
              <a:t>Token</a:t>
            </a:r>
            <a:r>
              <a:rPr lang="zh-CN" altLang="en-US" sz="1200" dirty="0">
                <a:latin typeface="medium-content-sans-serif-font"/>
              </a:rPr>
              <a:t>，需要向流动池中放入多少个</a:t>
            </a:r>
            <a:r>
              <a:rPr lang="en-US" altLang="zh-CN" sz="1200" dirty="0">
                <a:latin typeface="medium-content-sans-serif-font"/>
              </a:rPr>
              <a:t>ΔX Token</a:t>
            </a:r>
            <a:endParaRPr lang="zh-CN" altLang="en-US" sz="1200" dirty="0">
              <a:latin typeface="medium-content-sans-serif-font"/>
            </a:endParaRPr>
          </a:p>
        </p:txBody>
      </p:sp>
      <p:sp>
        <p:nvSpPr>
          <p:cNvPr id="4" name="矩形 3">
            <a:extLst>
              <a:ext uri="{FF2B5EF4-FFF2-40B4-BE49-F238E27FC236}">
                <a16:creationId xmlns:a16="http://schemas.microsoft.com/office/drawing/2014/main" id="{B9CF1856-5784-A04A-9B44-113F60F49CD1}"/>
              </a:ext>
            </a:extLst>
          </p:cNvPr>
          <p:cNvSpPr/>
          <p:nvPr/>
        </p:nvSpPr>
        <p:spPr>
          <a:xfrm>
            <a:off x="1179329" y="950498"/>
            <a:ext cx="6535579" cy="307777"/>
          </a:xfrm>
          <a:prstGeom prst="rect">
            <a:avLst/>
          </a:prstGeom>
        </p:spPr>
        <p:txBody>
          <a:bodyPr wrap="square">
            <a:spAutoFit/>
          </a:bodyPr>
          <a:lstStyle/>
          <a:p>
            <a:r>
              <a:rPr lang="zh-CN" altLang="en-US" sz="1400" dirty="0">
                <a:latin typeface="medium-content-sans-serif-font"/>
              </a:rPr>
              <a:t>交易价格计算：</a:t>
            </a:r>
            <a:endParaRPr lang="en-US" altLang="zh-CN" sz="1400" dirty="0">
              <a:latin typeface="medium-content-sans-serif-font"/>
            </a:endParaRPr>
          </a:p>
        </p:txBody>
      </p:sp>
      <p:pic>
        <p:nvPicPr>
          <p:cNvPr id="7" name="图片 6">
            <a:extLst>
              <a:ext uri="{FF2B5EF4-FFF2-40B4-BE49-F238E27FC236}">
                <a16:creationId xmlns:a16="http://schemas.microsoft.com/office/drawing/2014/main" id="{76E7C3DB-8AA8-40B1-86EE-41FA9BF1B276}"/>
              </a:ext>
            </a:extLst>
          </p:cNvPr>
          <p:cNvPicPr>
            <a:picLocks noChangeAspect="1"/>
          </p:cNvPicPr>
          <p:nvPr/>
        </p:nvPicPr>
        <p:blipFill>
          <a:blip r:embed="rId3"/>
          <a:stretch>
            <a:fillRect/>
          </a:stretch>
        </p:blipFill>
        <p:spPr>
          <a:xfrm>
            <a:off x="262860" y="742536"/>
            <a:ext cx="752549" cy="800506"/>
          </a:xfrm>
          <a:prstGeom prst="rect">
            <a:avLst/>
          </a:prstGeom>
        </p:spPr>
      </p:pic>
      <p:pic>
        <p:nvPicPr>
          <p:cNvPr id="6" name="图片 5">
            <a:extLst>
              <a:ext uri="{FF2B5EF4-FFF2-40B4-BE49-F238E27FC236}">
                <a16:creationId xmlns:a16="http://schemas.microsoft.com/office/drawing/2014/main" id="{4DDEF99F-6615-4AF6-A127-97B59E08AEE8}"/>
              </a:ext>
            </a:extLst>
          </p:cNvPr>
          <p:cNvPicPr>
            <a:picLocks noChangeAspect="1"/>
          </p:cNvPicPr>
          <p:nvPr/>
        </p:nvPicPr>
        <p:blipFill rotWithShape="1">
          <a:blip r:embed="rId4"/>
          <a:srcRect b="26333"/>
          <a:stretch/>
        </p:blipFill>
        <p:spPr>
          <a:xfrm>
            <a:off x="1179329" y="1862946"/>
            <a:ext cx="5417021" cy="1826459"/>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BDC89B8-AACF-31BB-B5F4-597004B4832C}"/>
                  </a:ext>
                </a:extLst>
              </p:cNvPr>
              <p:cNvSpPr txBox="1"/>
              <p:nvPr/>
            </p:nvSpPr>
            <p:spPr>
              <a:xfrm>
                <a:off x="1339794" y="3718886"/>
                <a:ext cx="1397947"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 </m:t>
                      </m:r>
                      <m:f>
                        <m:fPr>
                          <m:ctrlPr>
                            <a:rPr kumimoji="1" lang="en-US" altLang="zh-CN" b="0" i="1" smtClean="0">
                              <a:latin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𝛽</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𝛽</m:t>
                          </m:r>
                        </m:den>
                      </m:f>
                      <m:r>
                        <a:rPr kumimoji="1" lang="en-US" altLang="zh-CN" b="0" i="1" smtClean="0">
                          <a:latin typeface="Cambria Math" panose="02040503050406030204" pitchFamily="18" charset="0"/>
                        </a:rPr>
                        <m:t>𝑥</m:t>
                      </m:r>
                    </m:oMath>
                  </m:oMathPara>
                </a14:m>
                <a:endParaRPr kumimoji="1" lang="zh-CN" altLang="en-US" dirty="0"/>
              </a:p>
            </p:txBody>
          </p:sp>
        </mc:Choice>
        <mc:Fallback xmlns="">
          <p:sp>
            <p:nvSpPr>
              <p:cNvPr id="5" name="文本框 4">
                <a:extLst>
                  <a:ext uri="{FF2B5EF4-FFF2-40B4-BE49-F238E27FC236}">
                    <a16:creationId xmlns:a16="http://schemas.microsoft.com/office/drawing/2014/main" id="{DBDC89B8-AACF-31BB-B5F4-597004B4832C}"/>
                  </a:ext>
                </a:extLst>
              </p:cNvPr>
              <p:cNvSpPr txBox="1">
                <a:spLocks noRot="1" noChangeAspect="1" noMove="1" noResize="1" noEditPoints="1" noAdjustHandles="1" noChangeArrowheads="1" noChangeShapeType="1" noTextEdit="1"/>
              </p:cNvSpPr>
              <p:nvPr/>
            </p:nvSpPr>
            <p:spPr>
              <a:xfrm>
                <a:off x="1339794" y="3718886"/>
                <a:ext cx="1397947" cy="572657"/>
              </a:xfrm>
              <a:prstGeom prst="rect">
                <a:avLst/>
              </a:prstGeom>
              <a:blipFill>
                <a:blip r:embed="rId5"/>
                <a:stretch>
                  <a:fillRect l="-2703" t="-4348" r="-901"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F0E7970-B57B-AA5B-FE41-58F00FFD9B96}"/>
                  </a:ext>
                </a:extLst>
              </p:cNvPr>
              <p:cNvSpPr txBox="1"/>
              <p:nvPr/>
            </p:nvSpPr>
            <p:spPr>
              <a:xfrm>
                <a:off x="3043977" y="3765757"/>
                <a:ext cx="1403141" cy="4789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 </m:t>
                      </m:r>
                      <m:f>
                        <m:fPr>
                          <m:ctrlPr>
                            <a:rPr kumimoji="1" lang="en-US" altLang="zh-CN" b="0" i="1" smtClean="0">
                              <a:latin typeface="Cambria Math" panose="02040503050406030204" pitchFamily="18" charset="0"/>
                            </a:rPr>
                          </m:ctrlPr>
                        </m:fPr>
                        <m:num>
                          <m:r>
                            <a:rPr kumimoji="1" lang="en-US" altLang="zh-CN" i="1" smtClean="0">
                              <a:latin typeface="Cambria Math" panose="02040503050406030204" pitchFamily="18" charset="0"/>
                              <a:ea typeface="Cambria Math" panose="02040503050406030204" pitchFamily="18" charset="0"/>
                            </a:rPr>
                            <m:t>𝛼</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𝛼</m:t>
                          </m:r>
                        </m:den>
                      </m:f>
                      <m:r>
                        <a:rPr kumimoji="1" lang="en-US" altLang="zh-CN" b="0" i="1" smtClean="0">
                          <a:latin typeface="Cambria Math" panose="02040503050406030204" pitchFamily="18" charset="0"/>
                        </a:rPr>
                        <m:t>𝑦</m:t>
                      </m:r>
                    </m:oMath>
                  </m:oMathPara>
                </a14:m>
                <a:endParaRPr kumimoji="1" lang="zh-CN" altLang="en-US" dirty="0"/>
              </a:p>
            </p:txBody>
          </p:sp>
        </mc:Choice>
        <mc:Fallback xmlns="">
          <p:sp>
            <p:nvSpPr>
              <p:cNvPr id="8" name="文本框 7">
                <a:extLst>
                  <a:ext uri="{FF2B5EF4-FFF2-40B4-BE49-F238E27FC236}">
                    <a16:creationId xmlns:a16="http://schemas.microsoft.com/office/drawing/2014/main" id="{AF0E7970-B57B-AA5B-FE41-58F00FFD9B96}"/>
                  </a:ext>
                </a:extLst>
              </p:cNvPr>
              <p:cNvSpPr txBox="1">
                <a:spLocks noRot="1" noChangeAspect="1" noMove="1" noResize="1" noEditPoints="1" noAdjustHandles="1" noChangeArrowheads="1" noChangeShapeType="1" noTextEdit="1"/>
              </p:cNvSpPr>
              <p:nvPr/>
            </p:nvSpPr>
            <p:spPr>
              <a:xfrm>
                <a:off x="3043977" y="3765757"/>
                <a:ext cx="1403141" cy="478914"/>
              </a:xfrm>
              <a:prstGeom prst="rect">
                <a:avLst/>
              </a:prstGeom>
              <a:blipFill>
                <a:blip r:embed="rId6"/>
                <a:stretch>
                  <a:fillRect l="-2679" r="-2679" b="-12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68923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Uniswap</a:t>
            </a:r>
            <a:endParaRPr lang="zh-CN" altLang="en-US" noProof="1"/>
          </a:p>
        </p:txBody>
      </p:sp>
      <p:sp>
        <p:nvSpPr>
          <p:cNvPr id="2" name="矩形 1">
            <a:extLst>
              <a:ext uri="{FF2B5EF4-FFF2-40B4-BE49-F238E27FC236}">
                <a16:creationId xmlns:a16="http://schemas.microsoft.com/office/drawing/2014/main" id="{77F0B917-DAA3-9343-B83B-C009D16CCEEC}"/>
              </a:ext>
            </a:extLst>
          </p:cNvPr>
          <p:cNvSpPr/>
          <p:nvPr/>
        </p:nvSpPr>
        <p:spPr>
          <a:xfrm>
            <a:off x="1179330" y="1248226"/>
            <a:ext cx="5811578" cy="891719"/>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200" dirty="0">
                <a:latin typeface="medium-content-sans-serif-font"/>
              </a:rPr>
              <a:t>交易滑点是指：“在买卖</a:t>
            </a:r>
            <a:r>
              <a:rPr lang="en-US" altLang="zh-CN" sz="1200" dirty="0">
                <a:latin typeface="medium-content-sans-serif-font"/>
              </a:rPr>
              <a:t>Token</a:t>
            </a:r>
            <a:r>
              <a:rPr lang="zh-CN" altLang="en-US" sz="1200" dirty="0">
                <a:latin typeface="medium-content-sans-serif-font"/>
              </a:rPr>
              <a:t>时，实际支付的价格和期望的交易价格之间的差别，称为交易滑点”。</a:t>
            </a:r>
          </a:p>
          <a:p>
            <a:pPr marL="171450" indent="-171450">
              <a:lnSpc>
                <a:spcPct val="150000"/>
              </a:lnSpc>
              <a:buFont typeface="Arial" panose="020B0604020202020204" pitchFamily="34" charset="0"/>
              <a:buChar char="•"/>
            </a:pPr>
            <a:r>
              <a:rPr lang="zh-CN" altLang="en-US" sz="1200" dirty="0">
                <a:latin typeface="medium-content-sans-serif-font"/>
              </a:rPr>
              <a:t>从流动池中购买</a:t>
            </a:r>
            <a:r>
              <a:rPr lang="en-US" altLang="zh-CN" sz="1200" dirty="0">
                <a:latin typeface="medium-content-sans-serif-font"/>
              </a:rPr>
              <a:t>ΔY Token </a:t>
            </a:r>
            <a:r>
              <a:rPr lang="zh-CN" altLang="en-US" sz="1200" dirty="0">
                <a:latin typeface="medium-content-sans-serif-font"/>
              </a:rPr>
              <a:t>需要支付</a:t>
            </a:r>
            <a:r>
              <a:rPr lang="en-US" altLang="zh-CN" sz="1200" dirty="0">
                <a:latin typeface="medium-content-sans-serif-font"/>
              </a:rPr>
              <a:t>ΔX</a:t>
            </a:r>
            <a:r>
              <a:rPr lang="zh-CN" altLang="en-US" sz="1200" dirty="0">
                <a:latin typeface="medium-content-sans-serif-font"/>
              </a:rPr>
              <a:t>，所以本次购买的价格为： </a:t>
            </a:r>
            <a:r>
              <a:rPr lang="en-US" altLang="zh-CN" sz="1200" dirty="0">
                <a:latin typeface="medium-content-sans-serif-font"/>
              </a:rPr>
              <a:t>ΔY/ΔX</a:t>
            </a:r>
            <a:endParaRPr lang="zh-CN" altLang="en-US" sz="1200" dirty="0">
              <a:latin typeface="medium-content-sans-serif-font"/>
            </a:endParaRPr>
          </a:p>
        </p:txBody>
      </p:sp>
      <p:sp>
        <p:nvSpPr>
          <p:cNvPr id="4" name="矩形 3">
            <a:extLst>
              <a:ext uri="{FF2B5EF4-FFF2-40B4-BE49-F238E27FC236}">
                <a16:creationId xmlns:a16="http://schemas.microsoft.com/office/drawing/2014/main" id="{B9CF1856-5784-A04A-9B44-113F60F49CD1}"/>
              </a:ext>
            </a:extLst>
          </p:cNvPr>
          <p:cNvSpPr/>
          <p:nvPr/>
        </p:nvSpPr>
        <p:spPr>
          <a:xfrm>
            <a:off x="1179329" y="950498"/>
            <a:ext cx="6535579" cy="307777"/>
          </a:xfrm>
          <a:prstGeom prst="rect">
            <a:avLst/>
          </a:prstGeom>
        </p:spPr>
        <p:txBody>
          <a:bodyPr wrap="square">
            <a:spAutoFit/>
          </a:bodyPr>
          <a:lstStyle/>
          <a:p>
            <a:r>
              <a:rPr lang="zh-CN" altLang="en-US" sz="1400" dirty="0">
                <a:latin typeface="medium-content-sans-serif-font"/>
              </a:rPr>
              <a:t>交易滑点：</a:t>
            </a:r>
            <a:endParaRPr lang="en-US" altLang="zh-CN" sz="1400" dirty="0">
              <a:latin typeface="medium-content-sans-serif-font"/>
            </a:endParaRPr>
          </a:p>
        </p:txBody>
      </p:sp>
      <p:pic>
        <p:nvPicPr>
          <p:cNvPr id="7" name="图片 6">
            <a:extLst>
              <a:ext uri="{FF2B5EF4-FFF2-40B4-BE49-F238E27FC236}">
                <a16:creationId xmlns:a16="http://schemas.microsoft.com/office/drawing/2014/main" id="{76E7C3DB-8AA8-40B1-86EE-41FA9BF1B276}"/>
              </a:ext>
            </a:extLst>
          </p:cNvPr>
          <p:cNvPicPr>
            <a:picLocks noChangeAspect="1"/>
          </p:cNvPicPr>
          <p:nvPr/>
        </p:nvPicPr>
        <p:blipFill>
          <a:blip r:embed="rId3"/>
          <a:stretch>
            <a:fillRect/>
          </a:stretch>
        </p:blipFill>
        <p:spPr>
          <a:xfrm>
            <a:off x="262860" y="742536"/>
            <a:ext cx="752549" cy="800506"/>
          </a:xfrm>
          <a:prstGeom prst="rect">
            <a:avLst/>
          </a:prstGeom>
        </p:spPr>
      </p:pic>
      <p:pic>
        <p:nvPicPr>
          <p:cNvPr id="8" name="图片 7">
            <a:extLst>
              <a:ext uri="{FF2B5EF4-FFF2-40B4-BE49-F238E27FC236}">
                <a16:creationId xmlns:a16="http://schemas.microsoft.com/office/drawing/2014/main" id="{EE931A4E-9229-4138-BA42-F86C78EDAB43}"/>
              </a:ext>
            </a:extLst>
          </p:cNvPr>
          <p:cNvPicPr>
            <a:picLocks noChangeAspect="1"/>
          </p:cNvPicPr>
          <p:nvPr/>
        </p:nvPicPr>
        <p:blipFill>
          <a:blip r:embed="rId4"/>
          <a:stretch>
            <a:fillRect/>
          </a:stretch>
        </p:blipFill>
        <p:spPr>
          <a:xfrm>
            <a:off x="1179328" y="2277052"/>
            <a:ext cx="5258685" cy="1958775"/>
          </a:xfrm>
          <a:prstGeom prst="rect">
            <a:avLst/>
          </a:prstGeom>
        </p:spPr>
      </p:pic>
    </p:spTree>
    <p:extLst>
      <p:ext uri="{BB962C8B-B14F-4D97-AF65-F5344CB8AC3E}">
        <p14:creationId xmlns:p14="http://schemas.microsoft.com/office/powerpoint/2010/main" val="2581850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5167D4-D122-403C-B63A-92B74405ACF4}"/>
              </a:ext>
            </a:extLst>
          </p:cNvPr>
          <p:cNvSpPr>
            <a:spLocks noGrp="1"/>
          </p:cNvSpPr>
          <p:nvPr>
            <p:ph type="title"/>
          </p:nvPr>
        </p:nvSpPr>
        <p:spPr/>
        <p:txBody>
          <a:bodyPr/>
          <a:lstStyle/>
          <a:p>
            <a:r>
              <a:rPr lang="zh-CN" altLang="en-US" sz="2135" noProof="1"/>
              <a:t>以太坊环境搭建（续）</a:t>
            </a:r>
            <a:endParaRPr lang="zh-CN" altLang="en-US" noProof="1"/>
          </a:p>
        </p:txBody>
      </p:sp>
      <p:sp>
        <p:nvSpPr>
          <p:cNvPr id="20482" name="文本框 13">
            <a:extLst>
              <a:ext uri="{FF2B5EF4-FFF2-40B4-BE49-F238E27FC236}">
                <a16:creationId xmlns:a16="http://schemas.microsoft.com/office/drawing/2014/main" id="{FEF0E559-854D-4947-8158-FF5CF3699B9A}"/>
              </a:ext>
            </a:extLst>
          </p:cNvPr>
          <p:cNvSpPr txBox="1">
            <a:spLocks noChangeArrowheads="1"/>
          </p:cNvSpPr>
          <p:nvPr/>
        </p:nvSpPr>
        <p:spPr bwMode="auto">
          <a:xfrm>
            <a:off x="152400" y="888107"/>
            <a:ext cx="7712075"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dirty="0">
                <a:latin typeface="微软雅黑" panose="020B0503020204020204" pitchFamily="34" charset="-122"/>
                <a:ea typeface="微软雅黑" panose="020B0503020204020204" pitchFamily="34" charset="-122"/>
              </a:rPr>
              <a:t>为什么要安装本地链环境？主网和测试网的开发和测试都很昂贵。</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Ganache</a:t>
            </a:r>
            <a:r>
              <a:rPr lang="zh-CN" altLang="en-US" sz="1400" dirty="0">
                <a:latin typeface="微软雅黑" panose="020B0503020204020204" pitchFamily="34" charset="-122"/>
                <a:ea typeface="微软雅黑" panose="020B0503020204020204" pitchFamily="34" charset="-122"/>
              </a:rPr>
              <a:t>是什么：本地区块链环境，运行</a:t>
            </a:r>
            <a:r>
              <a:rPr lang="en-US" altLang="zh-CN" sz="1400" dirty="0">
                <a:latin typeface="微软雅黑" panose="020B0503020204020204" pitchFamily="34" charset="-122"/>
                <a:ea typeface="微软雅黑" panose="020B0503020204020204" pitchFamily="34" charset="-122"/>
              </a:rPr>
              <a:t>Ganache</a:t>
            </a:r>
            <a:r>
              <a:rPr lang="zh-CN" altLang="en-US" sz="1400" dirty="0">
                <a:latin typeface="微软雅黑" panose="020B0503020204020204" pitchFamily="34" charset="-122"/>
                <a:ea typeface="微软雅黑" panose="020B0503020204020204" pitchFamily="34" charset="-122"/>
              </a:rPr>
              <a:t>就相当于在本地跑了一条区块链，挖矿、交易都可以在本地独立快速完成。我们与区块链的交互可以在本地完成和测试。</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但是仅仅是测试！</a:t>
            </a:r>
            <a:endParaRPr lang="en-US" altLang="zh-CN" sz="1400" dirty="0">
              <a:latin typeface="微软雅黑" panose="020B0503020204020204" pitchFamily="34" charset="-122"/>
              <a:ea typeface="微软雅黑" panose="020B0503020204020204" pitchFamily="34" charset="-122"/>
            </a:endParaRPr>
          </a:p>
          <a:p>
            <a:endParaRPr lang="en-US" altLang="zh-CN" sz="1400" b="1" dirty="0">
              <a:solidFill>
                <a:srgbClr val="FF0000"/>
              </a:solidFill>
              <a:latin typeface="微软雅黑" panose="020B0503020204020204" pitchFamily="34" charset="-122"/>
              <a:ea typeface="微软雅黑" panose="020B0503020204020204" pitchFamily="34" charset="-122"/>
            </a:endParaRPr>
          </a:p>
          <a:p>
            <a:r>
              <a:rPr lang="zh-CN" altLang="en-US" sz="1400" b="1" dirty="0">
                <a:solidFill>
                  <a:srgbClr val="FF0000"/>
                </a:solidFill>
                <a:latin typeface="微软雅黑" panose="020B0503020204020204" pitchFamily="34" charset="-122"/>
                <a:ea typeface="微软雅黑" panose="020B0503020204020204" pitchFamily="34" charset="-122"/>
              </a:rPr>
              <a:t>安装私有以太坊客户端</a:t>
            </a:r>
            <a:r>
              <a:rPr lang="en-US" altLang="zh-CN" sz="1400" b="1" dirty="0">
                <a:solidFill>
                  <a:srgbClr val="FF0000"/>
                </a:solidFill>
                <a:latin typeface="微软雅黑" panose="020B0503020204020204" pitchFamily="34" charset="-122"/>
                <a:ea typeface="微软雅黑" panose="020B0503020204020204" pitchFamily="34" charset="-122"/>
              </a:rPr>
              <a:t>Ganache</a:t>
            </a:r>
            <a:r>
              <a:rPr lang="zh-CN" altLang="en-US" sz="1400" b="1" dirty="0">
                <a:solidFill>
                  <a:srgbClr val="FF0000"/>
                </a:solidFill>
                <a:latin typeface="微软雅黑" panose="020B0503020204020204" pitchFamily="34" charset="-122"/>
                <a:ea typeface="微软雅黑" panose="020B0503020204020204" pitchFamily="34" charset="-122"/>
              </a:rPr>
              <a:t>（安装时间较长）</a:t>
            </a:r>
            <a:endParaRPr lang="en-US" altLang="zh-CN" sz="1400" b="1" dirty="0">
              <a:solidFill>
                <a:srgbClr val="FF0000"/>
              </a:solidFill>
              <a:latin typeface="微软雅黑" panose="020B0503020204020204" pitchFamily="34" charset="-122"/>
              <a:ea typeface="微软雅黑" panose="020B0503020204020204" pitchFamily="34" charset="-122"/>
            </a:endParaRPr>
          </a:p>
          <a:p>
            <a:endParaRPr lang="en-US" altLang="zh-CN" sz="1400" b="1" dirty="0">
              <a:solidFill>
                <a:srgbClr val="FF0000"/>
              </a:solidFill>
              <a:latin typeface="微软雅黑" panose="020B0503020204020204" pitchFamily="34" charset="-122"/>
              <a:ea typeface="微软雅黑" panose="020B0503020204020204" pitchFamily="34" charset="-122"/>
            </a:endParaRPr>
          </a:p>
          <a:p>
            <a:endParaRPr lang="en-US" altLang="zh-CN" sz="1400" b="1" dirty="0">
              <a:solidFill>
                <a:srgbClr val="FF0000"/>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下载安装包并安装（可能时间较长）</a:t>
            </a:r>
            <a:endParaRPr lang="en-US" altLang="zh-CN" sz="1200" dirty="0">
              <a:latin typeface="微软雅黑" panose="020B0503020204020204" pitchFamily="34" charset="-122"/>
              <a:ea typeface="微软雅黑" panose="020B0503020204020204" pitchFamily="34" charset="-122"/>
            </a:endParaRPr>
          </a:p>
          <a:p>
            <a:pPr>
              <a:buFont typeface="Wingdings" panose="05000000000000000000" pitchFamily="2" charset="2"/>
              <a:buChar char="l"/>
            </a:pPr>
            <a:endParaRPr lang="en-US" altLang="zh-CN" sz="1400"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en-US" altLang="zh-CN" sz="1400" dirty="0">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a:p>
            <a:pPr>
              <a:buFont typeface="Wingdings" panose="05000000000000000000" pitchFamily="2" charset="2"/>
              <a:buNone/>
            </a:pPr>
            <a:endParaRPr lang="zh-CN" altLang="en-US"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运行</a:t>
            </a:r>
            <a:r>
              <a:rPr lang="en-US" altLang="zh-CN" sz="1400" dirty="0">
                <a:latin typeface="微软雅黑" panose="020B0503020204020204" pitchFamily="34" charset="-122"/>
                <a:ea typeface="微软雅黑" panose="020B0503020204020204" pitchFamily="34" charset="-122"/>
              </a:rPr>
              <a:t>ganache</a:t>
            </a:r>
            <a:r>
              <a:rPr lang="zh-CN" altLang="en-US" sz="1400" dirty="0">
                <a:latin typeface="微软雅黑" panose="020B0503020204020204" pitchFamily="34" charset="-122"/>
                <a:ea typeface="微软雅黑" panose="020B0503020204020204" pitchFamily="34" charset="-122"/>
              </a:rPr>
              <a:t>应用程序</a:t>
            </a:r>
          </a:p>
          <a:p>
            <a:pPr>
              <a:buFont typeface="Wingdings" panose="05000000000000000000" pitchFamily="2" charset="2"/>
              <a:buNone/>
            </a:pPr>
            <a:endParaRPr lang="zh-CN" altLang="en-US" sz="1400" dirty="0">
              <a:latin typeface="微软雅黑" panose="020B0503020204020204" pitchFamily="34" charset="-122"/>
              <a:ea typeface="微软雅黑" panose="020B0503020204020204" pitchFamily="34" charset="-122"/>
            </a:endParaRPr>
          </a:p>
          <a:p>
            <a:pPr>
              <a:buFont typeface="Wingdings" panose="05000000000000000000" pitchFamily="2" charset="2"/>
              <a:buNone/>
            </a:pPr>
            <a:endParaRPr lang="zh-CN" altLang="en-US" sz="1400" dirty="0"/>
          </a:p>
          <a:p>
            <a:pPr>
              <a:buFont typeface="Wingdings" panose="05000000000000000000" pitchFamily="2" charset="2"/>
              <a:buNone/>
            </a:pPr>
            <a:endParaRPr lang="zh-CN" altLang="en-US" sz="1400" dirty="0"/>
          </a:p>
          <a:p>
            <a:pPr>
              <a:buFont typeface="Wingdings" panose="05000000000000000000" pitchFamily="2" charset="2"/>
              <a:buNone/>
            </a:pPr>
            <a:endParaRPr lang="zh-CN" altLang="en-US" sz="1400" dirty="0"/>
          </a:p>
        </p:txBody>
      </p:sp>
      <p:sp>
        <p:nvSpPr>
          <p:cNvPr id="20484" name="文本框 7">
            <a:extLst>
              <a:ext uri="{FF2B5EF4-FFF2-40B4-BE49-F238E27FC236}">
                <a16:creationId xmlns:a16="http://schemas.microsoft.com/office/drawing/2014/main" id="{C2E661FD-64FF-4683-9147-9C9D1C615427}"/>
              </a:ext>
            </a:extLst>
          </p:cNvPr>
          <p:cNvSpPr txBox="1">
            <a:spLocks noChangeArrowheads="1"/>
          </p:cNvSpPr>
          <p:nvPr/>
        </p:nvSpPr>
        <p:spPr bwMode="auto">
          <a:xfrm>
            <a:off x="152400" y="2242323"/>
            <a:ext cx="29174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dirty="0"/>
              <a:t>https://</a:t>
            </a:r>
            <a:r>
              <a:rPr lang="en-US" altLang="zh-CN" sz="1400" dirty="0" err="1"/>
              <a:t>trufflesuite.com</a:t>
            </a:r>
            <a:r>
              <a:rPr lang="en-US" altLang="zh-CN" sz="1400" dirty="0"/>
              <a:t>/ganache/</a:t>
            </a:r>
            <a:endParaRPr lang="zh-CN" altLang="en-US"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EB49D35-71FE-4F38-B03F-45FFD54A9E64}"/>
              </a:ext>
            </a:extLst>
          </p:cNvPr>
          <p:cNvPicPr>
            <a:picLocks noChangeAspect="1"/>
          </p:cNvPicPr>
          <p:nvPr/>
        </p:nvPicPr>
        <p:blipFill>
          <a:blip r:embed="rId3"/>
          <a:stretch>
            <a:fillRect/>
          </a:stretch>
        </p:blipFill>
        <p:spPr>
          <a:xfrm>
            <a:off x="4092575" y="1780954"/>
            <a:ext cx="3771900" cy="2514600"/>
          </a:xfrm>
          <a:prstGeom prst="rect">
            <a:avLst/>
          </a:prstGeom>
        </p:spPr>
      </p:pic>
      <p:pic>
        <p:nvPicPr>
          <p:cNvPr id="3" name="图片 2">
            <a:extLst>
              <a:ext uri="{FF2B5EF4-FFF2-40B4-BE49-F238E27FC236}">
                <a16:creationId xmlns:a16="http://schemas.microsoft.com/office/drawing/2014/main" id="{053C0718-F40E-7E03-7E3B-B1657F83F5DA}"/>
              </a:ext>
            </a:extLst>
          </p:cNvPr>
          <p:cNvPicPr>
            <a:picLocks noChangeAspect="1"/>
          </p:cNvPicPr>
          <p:nvPr/>
        </p:nvPicPr>
        <p:blipFill>
          <a:blip r:embed="rId4"/>
          <a:stretch>
            <a:fillRect/>
          </a:stretch>
        </p:blipFill>
        <p:spPr>
          <a:xfrm>
            <a:off x="152400" y="2887344"/>
            <a:ext cx="3568262" cy="55613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Uniswap</a:t>
            </a:r>
            <a:endParaRPr lang="zh-CN" altLang="en-US" noProof="1"/>
          </a:p>
        </p:txBody>
      </p:sp>
      <p:sp>
        <p:nvSpPr>
          <p:cNvPr id="2" name="矩形 1">
            <a:extLst>
              <a:ext uri="{FF2B5EF4-FFF2-40B4-BE49-F238E27FC236}">
                <a16:creationId xmlns:a16="http://schemas.microsoft.com/office/drawing/2014/main" id="{77F0B917-DAA3-9343-B83B-C009D16CCEEC}"/>
              </a:ext>
            </a:extLst>
          </p:cNvPr>
          <p:cNvSpPr/>
          <p:nvPr/>
        </p:nvSpPr>
        <p:spPr>
          <a:xfrm>
            <a:off x="1179330" y="1248226"/>
            <a:ext cx="5811578" cy="894732"/>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200" dirty="0">
                <a:latin typeface="medium-content-sans-serif-font"/>
              </a:rPr>
              <a:t>当从流动池中购买</a:t>
            </a:r>
            <a:r>
              <a:rPr lang="en-US" altLang="zh-CN" sz="1200" dirty="0">
                <a:latin typeface="medium-content-sans-serif-font"/>
              </a:rPr>
              <a:t>ΔY</a:t>
            </a:r>
            <a:r>
              <a:rPr lang="zh-CN" altLang="en-US" sz="1200" dirty="0">
                <a:latin typeface="medium-content-sans-serif-font"/>
              </a:rPr>
              <a:t>代币后一定会引起当前流动池中的价格波动：</a:t>
            </a:r>
            <a:r>
              <a:rPr lang="zh-CN" altLang="en-US" sz="1200" b="0" i="0" dirty="0">
                <a:solidFill>
                  <a:srgbClr val="24292E"/>
                </a:solidFill>
                <a:effectLst/>
                <a:latin typeface="Helvetica Neue"/>
              </a:rPr>
              <a:t>其中：</a:t>
            </a:r>
            <a:r>
              <a:rPr lang="en-US" altLang="zh-CN" sz="1200" b="0" i="0" dirty="0">
                <a:solidFill>
                  <a:srgbClr val="24292E"/>
                </a:solidFill>
                <a:effectLst/>
                <a:latin typeface="Helvetica Neue"/>
              </a:rPr>
              <a:t>P</a:t>
            </a:r>
            <a:r>
              <a:rPr lang="zh-CN" altLang="en-US" sz="1200" b="0" i="0" dirty="0">
                <a:solidFill>
                  <a:srgbClr val="24292E"/>
                </a:solidFill>
                <a:effectLst/>
                <a:latin typeface="Helvetica Neue"/>
              </a:rPr>
              <a:t>是购买代币后流动池中的币价</a:t>
            </a:r>
            <a:endParaRPr lang="en-US" altLang="zh-CN" sz="1200" dirty="0">
              <a:latin typeface="medium-content-sans-serif-font"/>
            </a:endParaRPr>
          </a:p>
          <a:p>
            <a:pPr marL="171450" indent="-171450">
              <a:lnSpc>
                <a:spcPct val="150000"/>
              </a:lnSpc>
              <a:buFont typeface="Arial" panose="020B0604020202020204" pitchFamily="34" charset="0"/>
              <a:buChar char="•"/>
            </a:pPr>
            <a:endParaRPr lang="zh-CN" altLang="en-US" sz="1200" dirty="0">
              <a:latin typeface="medium-content-sans-serif-font"/>
            </a:endParaRPr>
          </a:p>
        </p:txBody>
      </p:sp>
      <p:sp>
        <p:nvSpPr>
          <p:cNvPr id="4" name="矩形 3">
            <a:extLst>
              <a:ext uri="{FF2B5EF4-FFF2-40B4-BE49-F238E27FC236}">
                <a16:creationId xmlns:a16="http://schemas.microsoft.com/office/drawing/2014/main" id="{B9CF1856-5784-A04A-9B44-113F60F49CD1}"/>
              </a:ext>
            </a:extLst>
          </p:cNvPr>
          <p:cNvSpPr/>
          <p:nvPr/>
        </p:nvSpPr>
        <p:spPr>
          <a:xfrm>
            <a:off x="1179329" y="950498"/>
            <a:ext cx="6535579" cy="307777"/>
          </a:xfrm>
          <a:prstGeom prst="rect">
            <a:avLst/>
          </a:prstGeom>
        </p:spPr>
        <p:txBody>
          <a:bodyPr wrap="square">
            <a:spAutoFit/>
          </a:bodyPr>
          <a:lstStyle/>
          <a:p>
            <a:r>
              <a:rPr lang="zh-CN" altLang="en-US" sz="1400" dirty="0">
                <a:latin typeface="medium-content-sans-serif-font"/>
              </a:rPr>
              <a:t>流动池币价：</a:t>
            </a:r>
            <a:endParaRPr lang="en-US" altLang="zh-CN" sz="1400" dirty="0">
              <a:latin typeface="medium-content-sans-serif-font"/>
            </a:endParaRPr>
          </a:p>
        </p:txBody>
      </p:sp>
      <p:pic>
        <p:nvPicPr>
          <p:cNvPr id="7" name="图片 6">
            <a:extLst>
              <a:ext uri="{FF2B5EF4-FFF2-40B4-BE49-F238E27FC236}">
                <a16:creationId xmlns:a16="http://schemas.microsoft.com/office/drawing/2014/main" id="{76E7C3DB-8AA8-40B1-86EE-41FA9BF1B276}"/>
              </a:ext>
            </a:extLst>
          </p:cNvPr>
          <p:cNvPicPr>
            <a:picLocks noChangeAspect="1"/>
          </p:cNvPicPr>
          <p:nvPr/>
        </p:nvPicPr>
        <p:blipFill>
          <a:blip r:embed="rId3"/>
          <a:stretch>
            <a:fillRect/>
          </a:stretch>
        </p:blipFill>
        <p:spPr>
          <a:xfrm>
            <a:off x="262860" y="742536"/>
            <a:ext cx="752549" cy="800506"/>
          </a:xfrm>
          <a:prstGeom prst="rect">
            <a:avLst/>
          </a:prstGeom>
        </p:spPr>
      </p:pic>
      <p:pic>
        <p:nvPicPr>
          <p:cNvPr id="6" name="图片 5">
            <a:extLst>
              <a:ext uri="{FF2B5EF4-FFF2-40B4-BE49-F238E27FC236}">
                <a16:creationId xmlns:a16="http://schemas.microsoft.com/office/drawing/2014/main" id="{D7D7BEEC-868D-44C2-9C73-7E474014E460}"/>
              </a:ext>
            </a:extLst>
          </p:cNvPr>
          <p:cNvPicPr>
            <a:picLocks noChangeAspect="1"/>
          </p:cNvPicPr>
          <p:nvPr/>
        </p:nvPicPr>
        <p:blipFill>
          <a:blip r:embed="rId4"/>
          <a:stretch>
            <a:fillRect/>
          </a:stretch>
        </p:blipFill>
        <p:spPr>
          <a:xfrm>
            <a:off x="1179329" y="1823730"/>
            <a:ext cx="3548136" cy="541976"/>
          </a:xfrm>
          <a:prstGeom prst="rect">
            <a:avLst/>
          </a:prstGeom>
        </p:spPr>
      </p:pic>
      <p:sp>
        <p:nvSpPr>
          <p:cNvPr id="9" name="矩形 8">
            <a:extLst>
              <a:ext uri="{FF2B5EF4-FFF2-40B4-BE49-F238E27FC236}">
                <a16:creationId xmlns:a16="http://schemas.microsoft.com/office/drawing/2014/main" id="{3674B98A-264D-479A-AA21-0AFE56EF8C84}"/>
              </a:ext>
            </a:extLst>
          </p:cNvPr>
          <p:cNvSpPr/>
          <p:nvPr/>
        </p:nvSpPr>
        <p:spPr>
          <a:xfrm>
            <a:off x="1179330" y="3220844"/>
            <a:ext cx="6369786" cy="614720"/>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中的价格高于外部市场时，套利者从外部市场低价买入 ，然后高价卖给 </a:t>
            </a:r>
            <a:r>
              <a:rPr lang="en-US" altLang="zh-CN" sz="1200" dirty="0" err="1">
                <a:latin typeface="medium-content-sans-serif-font"/>
              </a:rPr>
              <a:t>Uniswap</a:t>
            </a:r>
            <a:endParaRPr lang="en-US" altLang="zh-CN" sz="1200" dirty="0">
              <a:latin typeface="medium-content-sans-serif-font"/>
            </a:endParaRPr>
          </a:p>
          <a:p>
            <a:pPr marL="171450" indent="-171450">
              <a:lnSpc>
                <a:spcPct val="150000"/>
              </a:lnSpc>
              <a:buFont typeface="Arial" panose="020B0604020202020204" pitchFamily="34" charset="0"/>
              <a:buChar char="•"/>
            </a:pP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中的价格低于外部市场时，套利者从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低价买入，然后高价卖给外部市场</a:t>
            </a:r>
          </a:p>
        </p:txBody>
      </p:sp>
      <p:sp>
        <p:nvSpPr>
          <p:cNvPr id="10" name="矩形 9">
            <a:extLst>
              <a:ext uri="{FF2B5EF4-FFF2-40B4-BE49-F238E27FC236}">
                <a16:creationId xmlns:a16="http://schemas.microsoft.com/office/drawing/2014/main" id="{0B5B9C68-5CCE-4EC1-A790-BF2298D23CE3}"/>
              </a:ext>
            </a:extLst>
          </p:cNvPr>
          <p:cNvSpPr/>
          <p:nvPr/>
        </p:nvSpPr>
        <p:spPr>
          <a:xfrm>
            <a:off x="1179328" y="2423943"/>
            <a:ext cx="6535579" cy="738664"/>
          </a:xfrm>
          <a:prstGeom prst="rect">
            <a:avLst/>
          </a:prstGeom>
        </p:spPr>
        <p:txBody>
          <a:bodyPr wrap="square">
            <a:spAutoFit/>
          </a:bodyPr>
          <a:lstStyle/>
          <a:p>
            <a:r>
              <a:rPr lang="zh-CN" altLang="en-US" sz="1400" dirty="0">
                <a:latin typeface="medium-content-sans-serif-font"/>
              </a:rPr>
              <a:t>当流动池中的价格与外部市场价格不一致时就会有套利者出现，套利者监控全球各家交易所的价格，一旦发现两家交易所存在价差，就会同时在两边低买高卖赚取中间差价。由于套利者的存在，才使得 </a:t>
            </a:r>
            <a:r>
              <a:rPr lang="en-US" altLang="zh-CN" sz="1400" dirty="0" err="1">
                <a:latin typeface="medium-content-sans-serif-font"/>
              </a:rPr>
              <a:t>Uniswap</a:t>
            </a:r>
            <a:r>
              <a:rPr lang="en-US" altLang="zh-CN" sz="1400" dirty="0">
                <a:latin typeface="medium-content-sans-serif-font"/>
              </a:rPr>
              <a:t> </a:t>
            </a:r>
            <a:r>
              <a:rPr lang="zh-CN" altLang="en-US" sz="1400" dirty="0">
                <a:latin typeface="medium-content-sans-serif-font"/>
              </a:rPr>
              <a:t>币价不会与全球市场脱节。</a:t>
            </a:r>
            <a:endParaRPr lang="en-US" altLang="zh-CN" sz="1400" dirty="0">
              <a:latin typeface="medium-content-sans-serif-font"/>
            </a:endParaRPr>
          </a:p>
        </p:txBody>
      </p:sp>
    </p:spTree>
    <p:extLst>
      <p:ext uri="{BB962C8B-B14F-4D97-AF65-F5344CB8AC3E}">
        <p14:creationId xmlns:p14="http://schemas.microsoft.com/office/powerpoint/2010/main" val="919833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Uniswap</a:t>
            </a:r>
            <a:endParaRPr lang="zh-CN" altLang="en-US" noProof="1"/>
          </a:p>
        </p:txBody>
      </p:sp>
      <p:sp>
        <p:nvSpPr>
          <p:cNvPr id="2" name="矩形 1">
            <a:extLst>
              <a:ext uri="{FF2B5EF4-FFF2-40B4-BE49-F238E27FC236}">
                <a16:creationId xmlns:a16="http://schemas.microsoft.com/office/drawing/2014/main" id="{77F0B917-DAA3-9343-B83B-C009D16CCEEC}"/>
              </a:ext>
            </a:extLst>
          </p:cNvPr>
          <p:cNvSpPr/>
          <p:nvPr/>
        </p:nvSpPr>
        <p:spPr>
          <a:xfrm>
            <a:off x="1179330" y="1248226"/>
            <a:ext cx="5811578" cy="2553712"/>
          </a:xfrm>
          <a:prstGeom prst="rect">
            <a:avLst/>
          </a:prstGeom>
        </p:spPr>
        <p:txBody>
          <a:bodyPr wrap="square">
            <a:spAutoFit/>
          </a:bodyPr>
          <a:lstStyle/>
          <a:p>
            <a:pPr>
              <a:lnSpc>
                <a:spcPct val="150000"/>
              </a:lnSpc>
            </a:pPr>
            <a:r>
              <a:rPr lang="zh-CN" altLang="en-US" sz="1200" dirty="0">
                <a:latin typeface="medium-content-sans-serif-font"/>
              </a:rPr>
              <a:t>我在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中新建一个 </a:t>
            </a:r>
            <a:r>
              <a:rPr lang="en-US" altLang="zh-CN" sz="1200" dirty="0">
                <a:latin typeface="medium-content-sans-serif-font"/>
              </a:rPr>
              <a:t>ETH </a:t>
            </a:r>
            <a:r>
              <a:rPr lang="zh-CN" altLang="en-US" sz="1200" dirty="0">
                <a:latin typeface="medium-content-sans-serif-font"/>
              </a:rPr>
              <a:t>与 </a:t>
            </a:r>
            <a:r>
              <a:rPr lang="en-US" altLang="zh-CN" sz="1200" dirty="0">
                <a:latin typeface="medium-content-sans-serif-font"/>
              </a:rPr>
              <a:t>X </a:t>
            </a:r>
            <a:r>
              <a:rPr lang="zh-CN" altLang="en-US" sz="1200" dirty="0">
                <a:latin typeface="medium-content-sans-serif-font"/>
              </a:rPr>
              <a:t>代币的流动池（免费创建，无需费用），创建时 </a:t>
            </a:r>
            <a:r>
              <a:rPr lang="en-US" altLang="zh-CN" sz="1200" dirty="0">
                <a:latin typeface="medium-content-sans-serif-font"/>
              </a:rPr>
              <a:t>ETH </a:t>
            </a:r>
            <a:r>
              <a:rPr lang="zh-CN" altLang="en-US" sz="1200" dirty="0">
                <a:latin typeface="medium-content-sans-serif-font"/>
              </a:rPr>
              <a:t>和 </a:t>
            </a:r>
            <a:r>
              <a:rPr lang="en-US" altLang="zh-CN" sz="1200" dirty="0">
                <a:latin typeface="medium-content-sans-serif-font"/>
              </a:rPr>
              <a:t>X </a:t>
            </a:r>
            <a:r>
              <a:rPr lang="zh-CN" altLang="en-US" sz="1200" dirty="0">
                <a:latin typeface="medium-content-sans-serif-font"/>
              </a:rPr>
              <a:t>的数量分别为 </a:t>
            </a:r>
            <a:r>
              <a:rPr lang="en-US" altLang="zh-CN" sz="1200" dirty="0">
                <a:latin typeface="medium-content-sans-serif-font"/>
              </a:rPr>
              <a:t>10 </a:t>
            </a:r>
            <a:r>
              <a:rPr lang="zh-CN" altLang="en-US" sz="1200" dirty="0">
                <a:latin typeface="medium-content-sans-serif-font"/>
              </a:rPr>
              <a:t>和 </a:t>
            </a:r>
            <a:r>
              <a:rPr lang="en-US" altLang="zh-CN" sz="1200" dirty="0">
                <a:latin typeface="medium-content-sans-serif-font"/>
              </a:rPr>
              <a:t>100</a:t>
            </a:r>
            <a:r>
              <a:rPr lang="zh-CN" altLang="en-US" sz="1200" dirty="0">
                <a:latin typeface="medium-content-sans-serif-font"/>
              </a:rPr>
              <a:t>，这个时候 </a:t>
            </a:r>
            <a:r>
              <a:rPr lang="en-US" altLang="zh-CN" sz="1200" dirty="0">
                <a:latin typeface="medium-content-sans-serif-font"/>
              </a:rPr>
              <a:t>X </a:t>
            </a:r>
            <a:r>
              <a:rPr lang="zh-CN" altLang="en-US" sz="1200" dirty="0">
                <a:latin typeface="medium-content-sans-serif-font"/>
              </a:rPr>
              <a:t>的价格为 </a:t>
            </a:r>
            <a:r>
              <a:rPr lang="en-US" altLang="zh-CN" sz="1200" dirty="0">
                <a:latin typeface="medium-content-sans-serif-font"/>
              </a:rPr>
              <a:t>0.1ETH</a:t>
            </a:r>
            <a:r>
              <a:rPr lang="zh-CN" altLang="en-US" sz="1200" dirty="0">
                <a:latin typeface="medium-content-sans-serif-font"/>
              </a:rPr>
              <a:t>，两者数量的乘积为 </a:t>
            </a:r>
            <a:r>
              <a:rPr lang="en-US" altLang="zh-CN" sz="1200" dirty="0">
                <a:latin typeface="medium-content-sans-serif-font"/>
              </a:rPr>
              <a:t>1000</a:t>
            </a:r>
            <a:r>
              <a:rPr lang="zh-CN" altLang="en-US" sz="1200" dirty="0">
                <a:latin typeface="medium-content-sans-serif-font"/>
              </a:rPr>
              <a:t>。创建完成之后，用户就可以在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上进行 </a:t>
            </a:r>
            <a:r>
              <a:rPr lang="en-US" altLang="zh-CN" sz="1200" dirty="0">
                <a:latin typeface="medium-content-sans-serif-font"/>
              </a:rPr>
              <a:t>ETH </a:t>
            </a:r>
            <a:r>
              <a:rPr lang="zh-CN" altLang="en-US" sz="1200" dirty="0">
                <a:latin typeface="medium-content-sans-serif-font"/>
              </a:rPr>
              <a:t>与 </a:t>
            </a:r>
            <a:r>
              <a:rPr lang="en-US" altLang="zh-CN" sz="1200" dirty="0">
                <a:latin typeface="medium-content-sans-serif-font"/>
              </a:rPr>
              <a:t>X </a:t>
            </a:r>
            <a:r>
              <a:rPr lang="zh-CN" altLang="en-US" sz="1200" dirty="0">
                <a:latin typeface="medium-content-sans-serif-font"/>
              </a:rPr>
              <a:t>的兑换了。假设有人用 </a:t>
            </a:r>
            <a:r>
              <a:rPr lang="en-US" altLang="zh-CN" sz="1200" dirty="0">
                <a:latin typeface="medium-content-sans-serif-font"/>
              </a:rPr>
              <a:t>1 </a:t>
            </a:r>
            <a:r>
              <a:rPr lang="zh-CN" altLang="en-US" sz="1200" dirty="0">
                <a:latin typeface="medium-content-sans-serif-font"/>
              </a:rPr>
              <a:t>个 </a:t>
            </a:r>
            <a:r>
              <a:rPr lang="en-US" altLang="zh-CN" sz="1200" dirty="0">
                <a:latin typeface="medium-content-sans-serif-font"/>
              </a:rPr>
              <a:t>ETH </a:t>
            </a:r>
            <a:r>
              <a:rPr lang="zh-CN" altLang="en-US" sz="1200" dirty="0">
                <a:latin typeface="medium-content-sans-serif-font"/>
              </a:rPr>
              <a:t>来买 </a:t>
            </a:r>
            <a:r>
              <a:rPr lang="en-US" altLang="zh-CN" sz="1200" dirty="0">
                <a:latin typeface="medium-content-sans-serif-font"/>
              </a:rPr>
              <a:t>X</a:t>
            </a:r>
            <a:r>
              <a:rPr lang="zh-CN" altLang="en-US" sz="1200" dirty="0">
                <a:latin typeface="medium-content-sans-serif-font"/>
              </a:rPr>
              <a:t>，这个时候 </a:t>
            </a:r>
            <a:r>
              <a:rPr lang="en-US" altLang="zh-CN" sz="1200" dirty="0">
                <a:latin typeface="medium-content-sans-serif-font"/>
              </a:rPr>
              <a:t>1Eth </a:t>
            </a:r>
            <a:r>
              <a:rPr lang="zh-CN" altLang="en-US" sz="1200" dirty="0">
                <a:latin typeface="medium-content-sans-serif-font"/>
              </a:rPr>
              <a:t>进入流动池，</a:t>
            </a:r>
            <a:r>
              <a:rPr lang="en-US" altLang="zh-CN" sz="1200" dirty="0">
                <a:latin typeface="medium-content-sans-serif-font"/>
              </a:rPr>
              <a:t>ETH </a:t>
            </a:r>
            <a:r>
              <a:rPr lang="zh-CN" altLang="en-US" sz="1200" dirty="0">
                <a:latin typeface="medium-content-sans-serif-font"/>
              </a:rPr>
              <a:t>的数量变为 </a:t>
            </a:r>
            <a:r>
              <a:rPr lang="en-US" altLang="zh-CN" sz="1200" dirty="0">
                <a:latin typeface="medium-content-sans-serif-font"/>
              </a:rPr>
              <a:t>11</a:t>
            </a:r>
            <a:r>
              <a:rPr lang="zh-CN" altLang="en-US" sz="1200" dirty="0">
                <a:latin typeface="medium-content-sans-serif-font"/>
              </a:rPr>
              <a:t>，那么要保持两者乘积不变，</a:t>
            </a:r>
            <a:r>
              <a:rPr lang="en-US" altLang="zh-CN" sz="1200" dirty="0">
                <a:latin typeface="medium-content-sans-serif-font"/>
              </a:rPr>
              <a:t>X </a:t>
            </a:r>
            <a:r>
              <a:rPr lang="zh-CN" altLang="en-US" sz="1200" dirty="0">
                <a:latin typeface="medium-content-sans-serif-font"/>
              </a:rPr>
              <a:t>的数量就要减少，这个减少的 </a:t>
            </a:r>
            <a:r>
              <a:rPr lang="en-US" altLang="zh-CN" sz="1200" dirty="0">
                <a:latin typeface="medium-content-sans-serif-font"/>
              </a:rPr>
              <a:t>X </a:t>
            </a:r>
            <a:r>
              <a:rPr lang="zh-CN" altLang="en-US" sz="1200" dirty="0">
                <a:latin typeface="medium-content-sans-serif-font"/>
              </a:rPr>
              <a:t>的数量即为 </a:t>
            </a:r>
            <a:r>
              <a:rPr lang="en-US" altLang="zh-CN" sz="1200" dirty="0">
                <a:latin typeface="medium-content-sans-serif-font"/>
              </a:rPr>
              <a:t>1 </a:t>
            </a:r>
            <a:r>
              <a:rPr lang="zh-CN" altLang="en-US" sz="1200" dirty="0">
                <a:latin typeface="medium-content-sans-serif-font"/>
              </a:rPr>
              <a:t>个 </a:t>
            </a:r>
            <a:r>
              <a:rPr lang="en-US" altLang="zh-CN" sz="1200" dirty="0">
                <a:latin typeface="medium-content-sans-serif-font"/>
              </a:rPr>
              <a:t>ETH </a:t>
            </a:r>
            <a:r>
              <a:rPr lang="zh-CN" altLang="en-US" sz="1200" dirty="0">
                <a:latin typeface="medium-content-sans-serif-font"/>
              </a:rPr>
              <a:t>能买到的 </a:t>
            </a:r>
            <a:r>
              <a:rPr lang="en-US" altLang="zh-CN" sz="1200" dirty="0">
                <a:latin typeface="medium-content-sans-serif-font"/>
              </a:rPr>
              <a:t>X </a:t>
            </a:r>
            <a:r>
              <a:rPr lang="zh-CN" altLang="en-US" sz="1200" dirty="0">
                <a:latin typeface="medium-content-sans-serif-font"/>
              </a:rPr>
              <a:t>数量。根据恒定乘积可得，</a:t>
            </a:r>
            <a:r>
              <a:rPr lang="en-US" altLang="zh-CN" sz="1200" dirty="0">
                <a:latin typeface="medium-content-sans-serif-font"/>
              </a:rPr>
              <a:t>10100=</a:t>
            </a:r>
            <a:r>
              <a:rPr lang="zh-CN" altLang="en-US" sz="1200" dirty="0">
                <a:latin typeface="medium-content-sans-serif-font"/>
              </a:rPr>
              <a:t>（</a:t>
            </a:r>
            <a:r>
              <a:rPr lang="en-US" altLang="zh-CN" sz="1200" dirty="0">
                <a:latin typeface="medium-content-sans-serif-font"/>
              </a:rPr>
              <a:t>10+1</a:t>
            </a:r>
            <a:r>
              <a:rPr lang="zh-CN" altLang="en-US" sz="1200" dirty="0">
                <a:latin typeface="medium-content-sans-serif-font"/>
              </a:rPr>
              <a:t>）（</a:t>
            </a:r>
            <a:r>
              <a:rPr lang="en-US" altLang="zh-CN" sz="1200" dirty="0">
                <a:latin typeface="medium-content-sans-serif-font"/>
              </a:rPr>
              <a:t>100-X’</a:t>
            </a:r>
            <a:r>
              <a:rPr lang="zh-CN" altLang="en-US" sz="1200" dirty="0">
                <a:latin typeface="medium-content-sans-serif-font"/>
              </a:rPr>
              <a:t>），计算的 </a:t>
            </a:r>
            <a:r>
              <a:rPr lang="en-US" altLang="zh-CN" sz="1200" dirty="0">
                <a:latin typeface="medium-content-sans-serif-font"/>
              </a:rPr>
              <a:t>X’=9.09</a:t>
            </a:r>
            <a:r>
              <a:rPr lang="zh-CN" altLang="en-US" sz="1200" dirty="0">
                <a:latin typeface="medium-content-sans-serif-font"/>
              </a:rPr>
              <a:t>，即 </a:t>
            </a:r>
            <a:r>
              <a:rPr lang="en-US" altLang="zh-CN" sz="1200" dirty="0">
                <a:latin typeface="medium-content-sans-serif-font"/>
              </a:rPr>
              <a:t>1 </a:t>
            </a:r>
            <a:r>
              <a:rPr lang="zh-CN" altLang="en-US" sz="1200" dirty="0">
                <a:latin typeface="medium-content-sans-serif-font"/>
              </a:rPr>
              <a:t>个 </a:t>
            </a:r>
            <a:r>
              <a:rPr lang="en-US" altLang="zh-CN" sz="1200" dirty="0">
                <a:latin typeface="medium-content-sans-serif-font"/>
              </a:rPr>
              <a:t>ETH </a:t>
            </a:r>
            <a:r>
              <a:rPr lang="zh-CN" altLang="en-US" sz="1200" dirty="0">
                <a:latin typeface="medium-content-sans-serif-font"/>
              </a:rPr>
              <a:t>可以买到 </a:t>
            </a:r>
            <a:r>
              <a:rPr lang="en-US" altLang="zh-CN" sz="1200" dirty="0">
                <a:latin typeface="medium-content-sans-serif-font"/>
              </a:rPr>
              <a:t>9.09 </a:t>
            </a:r>
            <a:r>
              <a:rPr lang="zh-CN" altLang="en-US" sz="1200" dirty="0">
                <a:latin typeface="medium-content-sans-serif-font"/>
              </a:rPr>
              <a:t>个 </a:t>
            </a:r>
            <a:r>
              <a:rPr lang="en-US" altLang="zh-CN" sz="1200" dirty="0">
                <a:latin typeface="medium-content-sans-serif-font"/>
              </a:rPr>
              <a:t>X</a:t>
            </a:r>
            <a:r>
              <a:rPr lang="zh-CN" altLang="en-US" sz="1200" dirty="0">
                <a:latin typeface="medium-content-sans-serif-font"/>
              </a:rPr>
              <a:t>，相对于原来 </a:t>
            </a:r>
            <a:r>
              <a:rPr lang="en-US" altLang="zh-CN" sz="1200" dirty="0">
                <a:latin typeface="medium-content-sans-serif-font"/>
              </a:rPr>
              <a:t>1ETH=10X </a:t>
            </a:r>
            <a:r>
              <a:rPr lang="zh-CN" altLang="en-US" sz="1200" dirty="0">
                <a:latin typeface="medium-content-sans-serif-font"/>
              </a:rPr>
              <a:t>的价格来说，滑点（价格误差）为（</a:t>
            </a:r>
            <a:r>
              <a:rPr lang="en-US" altLang="zh-CN" sz="1200" dirty="0">
                <a:latin typeface="medium-content-sans-serif-font"/>
              </a:rPr>
              <a:t>10-9.09</a:t>
            </a:r>
            <a:r>
              <a:rPr lang="zh-CN" altLang="en-US" sz="1200" dirty="0">
                <a:latin typeface="medium-content-sans-serif-font"/>
              </a:rPr>
              <a:t>）</a:t>
            </a:r>
            <a:r>
              <a:rPr lang="en-US" altLang="zh-CN" sz="1200" dirty="0">
                <a:latin typeface="medium-content-sans-serif-font"/>
              </a:rPr>
              <a:t>/10*100%=9.09%</a:t>
            </a:r>
            <a:r>
              <a:rPr lang="zh-CN" altLang="en-US" sz="1200" dirty="0">
                <a:latin typeface="medium-content-sans-serif-font"/>
              </a:rPr>
              <a:t>。将 </a:t>
            </a:r>
            <a:r>
              <a:rPr lang="en-US" altLang="zh-CN" sz="1200" dirty="0">
                <a:latin typeface="medium-content-sans-serif-font"/>
              </a:rPr>
              <a:t>1 </a:t>
            </a:r>
            <a:r>
              <a:rPr lang="zh-CN" altLang="en-US" sz="1200" dirty="0">
                <a:latin typeface="medium-content-sans-serif-font"/>
              </a:rPr>
              <a:t>个 </a:t>
            </a:r>
            <a:r>
              <a:rPr lang="en-US" altLang="zh-CN" sz="1200" dirty="0">
                <a:latin typeface="medium-content-sans-serif-font"/>
              </a:rPr>
              <a:t>ETH </a:t>
            </a:r>
            <a:r>
              <a:rPr lang="zh-CN" altLang="en-US" sz="1200" dirty="0">
                <a:latin typeface="medium-content-sans-serif-font"/>
              </a:rPr>
              <a:t>改成 </a:t>
            </a:r>
            <a:r>
              <a:rPr lang="en-US" altLang="zh-CN" sz="1200" dirty="0">
                <a:latin typeface="medium-content-sans-serif-font"/>
              </a:rPr>
              <a:t>5 </a:t>
            </a:r>
            <a:r>
              <a:rPr lang="zh-CN" altLang="en-US" sz="1200" dirty="0">
                <a:latin typeface="medium-content-sans-serif-font"/>
              </a:rPr>
              <a:t>个，同样可以算出 </a:t>
            </a:r>
            <a:r>
              <a:rPr lang="en-US" altLang="zh-CN" sz="1200" dirty="0">
                <a:latin typeface="medium-content-sans-serif-font"/>
              </a:rPr>
              <a:t>5 </a:t>
            </a:r>
            <a:r>
              <a:rPr lang="zh-CN" altLang="en-US" sz="1200" dirty="0">
                <a:latin typeface="medium-content-sans-serif-font"/>
              </a:rPr>
              <a:t>个 </a:t>
            </a:r>
            <a:r>
              <a:rPr lang="en-US" altLang="zh-CN" sz="1200" dirty="0">
                <a:latin typeface="medium-content-sans-serif-font"/>
              </a:rPr>
              <a:t>ETH </a:t>
            </a:r>
            <a:r>
              <a:rPr lang="zh-CN" altLang="en-US" sz="1200" dirty="0">
                <a:latin typeface="medium-content-sans-serif-font"/>
              </a:rPr>
              <a:t>可以买到 </a:t>
            </a:r>
            <a:r>
              <a:rPr lang="en-US" altLang="zh-CN" sz="1200" dirty="0">
                <a:latin typeface="medium-content-sans-serif-font"/>
              </a:rPr>
              <a:t>33.33 </a:t>
            </a:r>
            <a:r>
              <a:rPr lang="zh-CN" altLang="en-US" sz="1200" dirty="0">
                <a:latin typeface="medium-content-sans-serif-font"/>
              </a:rPr>
              <a:t>个 </a:t>
            </a:r>
            <a:r>
              <a:rPr lang="en-US" altLang="zh-CN" sz="1200" dirty="0">
                <a:latin typeface="medium-content-sans-serif-font"/>
              </a:rPr>
              <a:t>X</a:t>
            </a:r>
            <a:r>
              <a:rPr lang="zh-CN" altLang="en-US" sz="1200" dirty="0">
                <a:latin typeface="medium-content-sans-serif-font"/>
              </a:rPr>
              <a:t>，平均</a:t>
            </a:r>
            <a:r>
              <a:rPr lang="en-US" altLang="zh-CN" sz="1200" dirty="0">
                <a:latin typeface="medium-content-sans-serif-font"/>
              </a:rPr>
              <a:t>1 </a:t>
            </a:r>
            <a:r>
              <a:rPr lang="zh-CN" altLang="en-US" sz="1200" dirty="0">
                <a:latin typeface="medium-content-sans-serif-font"/>
              </a:rPr>
              <a:t>个 </a:t>
            </a:r>
            <a:r>
              <a:rPr lang="en-US" altLang="zh-CN" sz="1200" dirty="0">
                <a:latin typeface="medium-content-sans-serif-font"/>
              </a:rPr>
              <a:t>ETH </a:t>
            </a:r>
            <a:r>
              <a:rPr lang="zh-CN" altLang="en-US" sz="1200" dirty="0">
                <a:latin typeface="medium-content-sans-serif-font"/>
              </a:rPr>
              <a:t>只能够买到 </a:t>
            </a:r>
            <a:r>
              <a:rPr lang="en-US" altLang="zh-CN" sz="1200" dirty="0">
                <a:latin typeface="medium-content-sans-serif-font"/>
              </a:rPr>
              <a:t>6.67 </a:t>
            </a:r>
            <a:r>
              <a:rPr lang="zh-CN" altLang="en-US" sz="1200" dirty="0">
                <a:latin typeface="medium-content-sans-serif-font"/>
              </a:rPr>
              <a:t>个 </a:t>
            </a:r>
            <a:r>
              <a:rPr lang="en-US" altLang="zh-CN" sz="1200" dirty="0">
                <a:latin typeface="medium-content-sans-serif-font"/>
              </a:rPr>
              <a:t>X</a:t>
            </a:r>
            <a:r>
              <a:rPr lang="zh-CN" altLang="en-US" sz="1200" dirty="0">
                <a:latin typeface="medium-content-sans-serif-font"/>
              </a:rPr>
              <a:t>，滑点为 </a:t>
            </a:r>
            <a:r>
              <a:rPr lang="en-US" altLang="zh-CN" sz="1200" dirty="0">
                <a:latin typeface="medium-content-sans-serif-font"/>
              </a:rPr>
              <a:t>33.33%</a:t>
            </a:r>
            <a:r>
              <a:rPr lang="zh-CN" altLang="en-US" sz="1200" dirty="0">
                <a:latin typeface="medium-content-sans-serif-font"/>
              </a:rPr>
              <a:t>。</a:t>
            </a:r>
          </a:p>
        </p:txBody>
      </p:sp>
      <p:sp>
        <p:nvSpPr>
          <p:cNvPr id="4" name="矩形 3">
            <a:extLst>
              <a:ext uri="{FF2B5EF4-FFF2-40B4-BE49-F238E27FC236}">
                <a16:creationId xmlns:a16="http://schemas.microsoft.com/office/drawing/2014/main" id="{B9CF1856-5784-A04A-9B44-113F60F49CD1}"/>
              </a:ext>
            </a:extLst>
          </p:cNvPr>
          <p:cNvSpPr/>
          <p:nvPr/>
        </p:nvSpPr>
        <p:spPr>
          <a:xfrm>
            <a:off x="1179329" y="950498"/>
            <a:ext cx="6535579" cy="307777"/>
          </a:xfrm>
          <a:prstGeom prst="rect">
            <a:avLst/>
          </a:prstGeom>
        </p:spPr>
        <p:txBody>
          <a:bodyPr wrap="square">
            <a:spAutoFit/>
          </a:bodyPr>
          <a:lstStyle/>
          <a:p>
            <a:r>
              <a:rPr lang="zh-CN" altLang="en-US" sz="1400" dirty="0">
                <a:latin typeface="medium-content-sans-serif-font"/>
              </a:rPr>
              <a:t>直观案例：</a:t>
            </a:r>
            <a:endParaRPr lang="en-US" altLang="zh-CN" sz="1400" dirty="0">
              <a:latin typeface="medium-content-sans-serif-font"/>
            </a:endParaRPr>
          </a:p>
        </p:txBody>
      </p:sp>
      <p:pic>
        <p:nvPicPr>
          <p:cNvPr id="7" name="图片 6">
            <a:extLst>
              <a:ext uri="{FF2B5EF4-FFF2-40B4-BE49-F238E27FC236}">
                <a16:creationId xmlns:a16="http://schemas.microsoft.com/office/drawing/2014/main" id="{76E7C3DB-8AA8-40B1-86EE-41FA9BF1B276}"/>
              </a:ext>
            </a:extLst>
          </p:cNvPr>
          <p:cNvPicPr>
            <a:picLocks noChangeAspect="1"/>
          </p:cNvPicPr>
          <p:nvPr/>
        </p:nvPicPr>
        <p:blipFill>
          <a:blip r:embed="rId3"/>
          <a:stretch>
            <a:fillRect/>
          </a:stretch>
        </p:blipFill>
        <p:spPr>
          <a:xfrm>
            <a:off x="262860" y="742536"/>
            <a:ext cx="752549" cy="800506"/>
          </a:xfrm>
          <a:prstGeom prst="rect">
            <a:avLst/>
          </a:prstGeom>
        </p:spPr>
      </p:pic>
    </p:spTree>
    <p:extLst>
      <p:ext uri="{BB962C8B-B14F-4D97-AF65-F5344CB8AC3E}">
        <p14:creationId xmlns:p14="http://schemas.microsoft.com/office/powerpoint/2010/main" val="3465565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Uniswap</a:t>
            </a:r>
            <a:endParaRPr lang="zh-CN" altLang="en-US" noProof="1"/>
          </a:p>
        </p:txBody>
      </p:sp>
      <p:sp>
        <p:nvSpPr>
          <p:cNvPr id="2" name="矩形 1">
            <a:extLst>
              <a:ext uri="{FF2B5EF4-FFF2-40B4-BE49-F238E27FC236}">
                <a16:creationId xmlns:a16="http://schemas.microsoft.com/office/drawing/2014/main" id="{77F0B917-DAA3-9343-B83B-C009D16CCEEC}"/>
              </a:ext>
            </a:extLst>
          </p:cNvPr>
          <p:cNvSpPr/>
          <p:nvPr/>
        </p:nvSpPr>
        <p:spPr>
          <a:xfrm>
            <a:off x="1179330" y="1248226"/>
            <a:ext cx="5811578" cy="2833724"/>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200" dirty="0">
                <a:latin typeface="medium-content-sans-serif-font"/>
              </a:rPr>
              <a:t>优点：</a:t>
            </a:r>
            <a:endParaRPr lang="en-US" altLang="zh-CN" sz="1200" dirty="0">
              <a:latin typeface="medium-content-sans-serif-font"/>
            </a:endParaRPr>
          </a:p>
          <a:p>
            <a:pPr marL="628650" lvl="1" indent="-171450">
              <a:lnSpc>
                <a:spcPct val="150000"/>
              </a:lnSpc>
              <a:buFont typeface="Arial" panose="020B0604020202020204" pitchFamily="34" charset="0"/>
              <a:buChar char="•"/>
            </a:pPr>
            <a:r>
              <a:rPr lang="zh-CN" altLang="en-US" sz="1200" dirty="0">
                <a:latin typeface="medium-content-sans-serif-font"/>
              </a:rPr>
              <a:t>完全去中心化，不依赖第三方，任何人都可以基于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构建自己的应用</a:t>
            </a:r>
          </a:p>
          <a:p>
            <a:pPr marL="628650" lvl="1" indent="-171450">
              <a:lnSpc>
                <a:spcPct val="150000"/>
              </a:lnSpc>
              <a:buFont typeface="Arial" panose="020B0604020202020204" pitchFamily="34" charset="0"/>
              <a:buChar char="•"/>
            </a:pPr>
            <a:r>
              <a:rPr lang="zh-CN" altLang="en-US" sz="1200" dirty="0">
                <a:latin typeface="medium-content-sans-serif-font"/>
              </a:rPr>
              <a:t>可以自由地创建任何 </a:t>
            </a:r>
            <a:r>
              <a:rPr lang="en-US" altLang="zh-CN" sz="1200" dirty="0">
                <a:latin typeface="medium-content-sans-serif-font"/>
              </a:rPr>
              <a:t>ERC20 </a:t>
            </a:r>
            <a:r>
              <a:rPr lang="zh-CN" altLang="en-US" sz="1200" dirty="0">
                <a:latin typeface="medium-content-sans-serif-font"/>
              </a:rPr>
              <a:t>交易对</a:t>
            </a:r>
          </a:p>
          <a:p>
            <a:pPr marL="628650" lvl="1" indent="-171450">
              <a:lnSpc>
                <a:spcPct val="150000"/>
              </a:lnSpc>
              <a:buFont typeface="Arial" panose="020B0604020202020204" pitchFamily="34" charset="0"/>
              <a:buChar char="•"/>
            </a:pPr>
            <a:r>
              <a:rPr lang="zh-CN" altLang="en-US" sz="1200" dirty="0">
                <a:latin typeface="medium-content-sans-serif-font"/>
              </a:rPr>
              <a:t>与其他去中心化交易所相比 </a:t>
            </a:r>
            <a:r>
              <a:rPr lang="en-US" altLang="zh-CN" sz="1200" dirty="0">
                <a:latin typeface="medium-content-sans-serif-font"/>
              </a:rPr>
              <a:t>gas </a:t>
            </a:r>
            <a:r>
              <a:rPr lang="zh-CN" altLang="en-US" sz="1200" dirty="0">
                <a:latin typeface="medium-content-sans-serif-font"/>
              </a:rPr>
              <a:t>费用更低</a:t>
            </a:r>
          </a:p>
          <a:p>
            <a:pPr marL="628650" lvl="1" indent="-171450">
              <a:lnSpc>
                <a:spcPct val="150000"/>
              </a:lnSpc>
              <a:buFont typeface="Arial" panose="020B0604020202020204" pitchFamily="34" charset="0"/>
              <a:buChar char="•"/>
            </a:pPr>
            <a:r>
              <a:rPr lang="zh-CN" altLang="en-US" sz="1200" dirty="0">
                <a:latin typeface="medium-content-sans-serif-font"/>
              </a:rPr>
              <a:t>任何人都可以向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流动池中提供流动性，人人都可以是做市商</a:t>
            </a:r>
            <a:endParaRPr lang="en-US" altLang="zh-CN" sz="1200" dirty="0">
              <a:latin typeface="medium-content-sans-serif-font"/>
            </a:endParaRPr>
          </a:p>
          <a:p>
            <a:pPr marL="171450" indent="-171450">
              <a:lnSpc>
                <a:spcPct val="150000"/>
              </a:lnSpc>
              <a:buFont typeface="Arial" panose="020B0604020202020204" pitchFamily="34" charset="0"/>
              <a:buChar char="•"/>
            </a:pPr>
            <a:r>
              <a:rPr lang="zh-CN" altLang="en-US" sz="1200" dirty="0">
                <a:latin typeface="medium-content-sans-serif-font"/>
              </a:rPr>
              <a:t>缺点：</a:t>
            </a:r>
            <a:endParaRPr lang="en-US" altLang="zh-CN" sz="1200" dirty="0">
              <a:latin typeface="medium-content-sans-serif-font"/>
            </a:endParaRPr>
          </a:p>
          <a:p>
            <a:pPr marL="628650" lvl="1" indent="-171450">
              <a:lnSpc>
                <a:spcPct val="150000"/>
              </a:lnSpc>
              <a:buFont typeface="Arial" panose="020B0604020202020204" pitchFamily="34" charset="0"/>
              <a:buChar char="•"/>
            </a:pPr>
            <a:r>
              <a:rPr lang="zh-CN" altLang="en-US" sz="1200" dirty="0">
                <a:latin typeface="medium-content-sans-serif-font"/>
              </a:rPr>
              <a:t>需要依赖套利者去平衡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与外部交易所之间的汇率</a:t>
            </a:r>
          </a:p>
          <a:p>
            <a:pPr marL="628650" lvl="1" indent="-171450">
              <a:lnSpc>
                <a:spcPct val="150000"/>
              </a:lnSpc>
              <a:buFont typeface="Arial" panose="020B0604020202020204" pitchFamily="34" charset="0"/>
              <a:buChar char="•"/>
            </a:pPr>
            <a:r>
              <a:rPr lang="zh-CN" altLang="en-US" sz="1200" dirty="0">
                <a:latin typeface="medium-content-sans-serif-font"/>
              </a:rPr>
              <a:t>对大户不友好，进行大额的交易会造成很大的滑点</a:t>
            </a:r>
            <a:endParaRPr lang="en-US" altLang="zh-CN" sz="1200" dirty="0">
              <a:latin typeface="medium-content-sans-serif-font"/>
            </a:endParaRPr>
          </a:p>
          <a:p>
            <a:pPr marL="628650" lvl="1" indent="-171450">
              <a:lnSpc>
                <a:spcPct val="150000"/>
              </a:lnSpc>
              <a:buFont typeface="Arial" panose="020B0604020202020204" pitchFamily="34" charset="0"/>
              <a:buChar char="•"/>
            </a:pPr>
            <a:r>
              <a:rPr lang="zh-CN" altLang="en-US" sz="1200" dirty="0">
                <a:latin typeface="medium-content-sans-serif-font"/>
              </a:rPr>
              <a:t>与中心化交易所相比手续费偏高</a:t>
            </a:r>
          </a:p>
        </p:txBody>
      </p:sp>
      <p:sp>
        <p:nvSpPr>
          <p:cNvPr id="4" name="矩形 3">
            <a:extLst>
              <a:ext uri="{FF2B5EF4-FFF2-40B4-BE49-F238E27FC236}">
                <a16:creationId xmlns:a16="http://schemas.microsoft.com/office/drawing/2014/main" id="{B9CF1856-5784-A04A-9B44-113F60F49CD1}"/>
              </a:ext>
            </a:extLst>
          </p:cNvPr>
          <p:cNvSpPr/>
          <p:nvPr/>
        </p:nvSpPr>
        <p:spPr>
          <a:xfrm>
            <a:off x="1179329" y="950498"/>
            <a:ext cx="6535579" cy="307777"/>
          </a:xfrm>
          <a:prstGeom prst="rect">
            <a:avLst/>
          </a:prstGeom>
        </p:spPr>
        <p:txBody>
          <a:bodyPr wrap="square">
            <a:spAutoFit/>
          </a:bodyPr>
          <a:lstStyle/>
          <a:p>
            <a:r>
              <a:rPr lang="zh-CN" altLang="en-US" sz="1400" dirty="0">
                <a:latin typeface="medium-content-sans-serif-font"/>
              </a:rPr>
              <a:t>总结：</a:t>
            </a:r>
            <a:endParaRPr lang="en-US" altLang="zh-CN" sz="1400" dirty="0">
              <a:latin typeface="medium-content-sans-serif-font"/>
            </a:endParaRPr>
          </a:p>
        </p:txBody>
      </p:sp>
      <p:pic>
        <p:nvPicPr>
          <p:cNvPr id="7" name="图片 6">
            <a:extLst>
              <a:ext uri="{FF2B5EF4-FFF2-40B4-BE49-F238E27FC236}">
                <a16:creationId xmlns:a16="http://schemas.microsoft.com/office/drawing/2014/main" id="{76E7C3DB-8AA8-40B1-86EE-41FA9BF1B276}"/>
              </a:ext>
            </a:extLst>
          </p:cNvPr>
          <p:cNvPicPr>
            <a:picLocks noChangeAspect="1"/>
          </p:cNvPicPr>
          <p:nvPr/>
        </p:nvPicPr>
        <p:blipFill>
          <a:blip r:embed="rId3"/>
          <a:stretch>
            <a:fillRect/>
          </a:stretch>
        </p:blipFill>
        <p:spPr>
          <a:xfrm>
            <a:off x="262860" y="742536"/>
            <a:ext cx="752549" cy="800506"/>
          </a:xfrm>
          <a:prstGeom prst="rect">
            <a:avLst/>
          </a:prstGeom>
        </p:spPr>
      </p:pic>
    </p:spTree>
    <p:extLst>
      <p:ext uri="{BB962C8B-B14F-4D97-AF65-F5344CB8AC3E}">
        <p14:creationId xmlns:p14="http://schemas.microsoft.com/office/powerpoint/2010/main" val="40857429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Oracle</a:t>
            </a:r>
            <a:endParaRPr lang="zh-CN" altLang="en-US" noProof="1"/>
          </a:p>
        </p:txBody>
      </p:sp>
      <p:sp>
        <p:nvSpPr>
          <p:cNvPr id="2" name="矩形 1">
            <a:extLst>
              <a:ext uri="{FF2B5EF4-FFF2-40B4-BE49-F238E27FC236}">
                <a16:creationId xmlns:a16="http://schemas.microsoft.com/office/drawing/2014/main" id="{77F0B917-DAA3-9343-B83B-C009D16CCEEC}"/>
              </a:ext>
            </a:extLst>
          </p:cNvPr>
          <p:cNvSpPr/>
          <p:nvPr/>
        </p:nvSpPr>
        <p:spPr>
          <a:xfrm>
            <a:off x="1179329" y="1347652"/>
            <a:ext cx="6685811" cy="2002728"/>
          </a:xfrm>
          <a:prstGeom prst="rect">
            <a:avLst/>
          </a:prstGeom>
        </p:spPr>
        <p:txBody>
          <a:bodyPr wrap="square">
            <a:spAutoFit/>
          </a:bodyPr>
          <a:lstStyle/>
          <a:p>
            <a:pPr>
              <a:lnSpc>
                <a:spcPct val="150000"/>
              </a:lnSpc>
            </a:pPr>
            <a:r>
              <a:rPr lang="zh-CN" altLang="en-US" sz="1200" dirty="0">
                <a:latin typeface="medium-content-sans-serif-font"/>
              </a:rPr>
              <a:t>为什么需要预言机？</a:t>
            </a:r>
            <a:endParaRPr lang="en-US" altLang="zh-CN" sz="1200" dirty="0">
              <a:latin typeface="medium-content-sans-serif-font"/>
            </a:endParaRPr>
          </a:p>
          <a:p>
            <a:pPr marL="228600" indent="-228600">
              <a:lnSpc>
                <a:spcPct val="150000"/>
              </a:lnSpc>
              <a:buAutoNum type="arabicPeriod"/>
            </a:pPr>
            <a:r>
              <a:rPr lang="zh-CN" altLang="en-US" sz="1200" dirty="0">
                <a:latin typeface="medium-content-sans-serif-font"/>
              </a:rPr>
              <a:t>数据限制</a:t>
            </a:r>
            <a:r>
              <a:rPr lang="en-US" altLang="zh-CN" sz="1200" dirty="0">
                <a:latin typeface="medium-content-sans-serif-font"/>
              </a:rPr>
              <a:t>:</a:t>
            </a:r>
            <a:r>
              <a:rPr lang="zh-CN" altLang="en-US" sz="1200" dirty="0">
                <a:latin typeface="medium-content-sans-serif-font"/>
              </a:rPr>
              <a:t> 区块链是封闭的系统，自带的协议无法直接读取或验证外部世界的信息。</a:t>
            </a:r>
            <a:endParaRPr lang="en-US" altLang="zh-CN" sz="1200" dirty="0">
              <a:latin typeface="medium-content-sans-serif-font"/>
            </a:endParaRPr>
          </a:p>
          <a:p>
            <a:pPr marL="228600" indent="-228600">
              <a:lnSpc>
                <a:spcPct val="150000"/>
              </a:lnSpc>
              <a:buAutoNum type="arabicPeriod"/>
            </a:pPr>
            <a:r>
              <a:rPr lang="zh-CN" altLang="en-US" sz="1200" dirty="0">
                <a:latin typeface="medium-content-sans-serif-font"/>
              </a:rPr>
              <a:t>信任问题</a:t>
            </a:r>
            <a:r>
              <a:rPr lang="en-US" altLang="zh-CN" sz="1200" dirty="0">
                <a:latin typeface="medium-content-sans-serif-font"/>
              </a:rPr>
              <a:t>:</a:t>
            </a:r>
            <a:r>
              <a:rPr lang="zh-CN" altLang="en-US" sz="1200" dirty="0">
                <a:latin typeface="medium-content-sans-serif-font"/>
              </a:rPr>
              <a:t> 考虑数据完整性，预言机确保引入的外部数据是真实、不受篡改的。</a:t>
            </a:r>
            <a:endParaRPr lang="en-US" altLang="zh-CN" sz="1200" dirty="0">
              <a:latin typeface="medium-content-sans-serif-font"/>
            </a:endParaRPr>
          </a:p>
          <a:p>
            <a:pPr marL="228600" indent="-228600">
              <a:lnSpc>
                <a:spcPct val="150000"/>
              </a:lnSpc>
              <a:buFont typeface="Arial" panose="020B0604020202020204" pitchFamily="34" charset="0"/>
              <a:buAutoNum type="arabicPeriod"/>
            </a:pPr>
            <a:r>
              <a:rPr lang="zh-CN" altLang="en-US" sz="1200" dirty="0">
                <a:latin typeface="medium-content-sans-serif-font"/>
              </a:rPr>
              <a:t>与真实世界的交互</a:t>
            </a:r>
            <a:r>
              <a:rPr lang="en-US" altLang="zh-CN" sz="1200" dirty="0">
                <a:latin typeface="medium-content-sans-serif-font"/>
              </a:rPr>
              <a:t>: </a:t>
            </a:r>
            <a:r>
              <a:rPr lang="zh-CN" altLang="en-US" sz="1200" dirty="0">
                <a:latin typeface="medium-content-sans-serif-font"/>
              </a:rPr>
              <a:t>链与外部世界之间的桥梁。预言机作为中介，为智能合约提供现实中的事件或数据，实现互操作性。</a:t>
            </a:r>
          </a:p>
          <a:p>
            <a:pPr>
              <a:lnSpc>
                <a:spcPct val="150000"/>
              </a:lnSpc>
            </a:pPr>
            <a:r>
              <a:rPr lang="en-US" altLang="zh-CN" sz="1200" dirty="0">
                <a:latin typeface="medium-content-sans-serif-font"/>
              </a:rPr>
              <a:t>4.</a:t>
            </a:r>
            <a:r>
              <a:rPr lang="zh-CN" altLang="en-US" sz="1200" dirty="0">
                <a:latin typeface="medium-content-sans-serif-font"/>
              </a:rPr>
              <a:t> 智能合约增强</a:t>
            </a:r>
            <a:r>
              <a:rPr lang="en-US" altLang="zh-CN" sz="1200" dirty="0">
                <a:latin typeface="medium-content-sans-serif-font"/>
              </a:rPr>
              <a:t>: </a:t>
            </a:r>
            <a:r>
              <a:rPr lang="zh-CN" altLang="en-US" sz="1200" dirty="0">
                <a:latin typeface="medium-content-sans-serif-font"/>
              </a:rPr>
              <a:t>提供合约需要的现实世界数据。</a:t>
            </a:r>
            <a:endParaRPr lang="en-US" altLang="zh-CN" sz="1200" dirty="0">
              <a:latin typeface="medium-content-sans-serif-font"/>
            </a:endParaRPr>
          </a:p>
          <a:p>
            <a:pPr marL="171450" indent="-171450">
              <a:lnSpc>
                <a:spcPct val="150000"/>
              </a:lnSpc>
              <a:buFont typeface="Arial" panose="020B0604020202020204" pitchFamily="34" charset="0"/>
              <a:buChar char="•"/>
            </a:pPr>
            <a:endParaRPr lang="en-US" altLang="zh-CN" sz="1200" dirty="0">
              <a:latin typeface="medium-content-sans-serif-font"/>
            </a:endParaRPr>
          </a:p>
        </p:txBody>
      </p:sp>
      <p:sp>
        <p:nvSpPr>
          <p:cNvPr id="4" name="矩形 3">
            <a:extLst>
              <a:ext uri="{FF2B5EF4-FFF2-40B4-BE49-F238E27FC236}">
                <a16:creationId xmlns:a16="http://schemas.microsoft.com/office/drawing/2014/main" id="{B9CF1856-5784-A04A-9B44-113F60F49CD1}"/>
              </a:ext>
            </a:extLst>
          </p:cNvPr>
          <p:cNvSpPr/>
          <p:nvPr/>
        </p:nvSpPr>
        <p:spPr>
          <a:xfrm>
            <a:off x="1179329" y="950498"/>
            <a:ext cx="1772793" cy="307777"/>
          </a:xfrm>
          <a:prstGeom prst="rect">
            <a:avLst/>
          </a:prstGeom>
        </p:spPr>
        <p:txBody>
          <a:bodyPr wrap="none">
            <a:spAutoFit/>
          </a:bodyPr>
          <a:lstStyle/>
          <a:p>
            <a:r>
              <a:rPr lang="zh-CN" altLang="en-US" sz="1400" dirty="0">
                <a:latin typeface="medium-content-sans-serif-font"/>
              </a:rPr>
              <a:t>区块链预言机 </a:t>
            </a:r>
            <a:r>
              <a:rPr lang="en-US" altLang="zh-CN" sz="1400" dirty="0">
                <a:latin typeface="medium-content-sans-serif-font"/>
              </a:rPr>
              <a:t>Oracle</a:t>
            </a:r>
          </a:p>
        </p:txBody>
      </p:sp>
      <p:pic>
        <p:nvPicPr>
          <p:cNvPr id="2054" name="Picture 6" descr="Image">
            <a:extLst>
              <a:ext uri="{FF2B5EF4-FFF2-40B4-BE49-F238E27FC236}">
                <a16:creationId xmlns:a16="http://schemas.microsoft.com/office/drawing/2014/main" id="{9BF76D05-0AAB-242A-6704-67B794EB6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61" y="710839"/>
            <a:ext cx="787094" cy="787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623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2">
            <a:extLst>
              <a:ext uri="{FF2B5EF4-FFF2-40B4-BE49-F238E27FC236}">
                <a16:creationId xmlns:a16="http://schemas.microsoft.com/office/drawing/2014/main" id="{3BEEE95C-34E9-B299-4CDC-3C716AB30F2B}"/>
              </a:ext>
            </a:extLst>
          </p:cNvPr>
          <p:cNvSpPr txBox="1">
            <a:spLocks/>
          </p:cNvSpPr>
          <p:nvPr/>
        </p:nvSpPr>
        <p:spPr bwMode="auto">
          <a:xfrm>
            <a:off x="0" y="115385"/>
            <a:ext cx="81280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fontAlgn="base">
              <a:spcBef>
                <a:spcPct val="0"/>
              </a:spcBef>
              <a:spcAft>
                <a:spcPct val="0"/>
              </a:spcAft>
              <a:defRPr sz="2100" kern="1200">
                <a:solidFill>
                  <a:schemeClr val="bg1"/>
                </a:solidFill>
                <a:latin typeface="+mj-lt"/>
                <a:ea typeface="+mj-ea"/>
                <a:cs typeface="+mj-cs"/>
              </a:defRPr>
            </a:lvl1pPr>
            <a:lvl2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2pPr>
            <a:lvl3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3pPr>
            <a:lvl4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4pPr>
            <a:lvl5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5pPr>
            <a:lvl6pPr marL="271145"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6pPr>
            <a:lvl7pPr marL="541655"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7pPr>
            <a:lvl8pPr marL="812800"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8pPr>
            <a:lvl9pPr marL="1083945"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9pPr>
          </a:lstStyle>
          <a:p>
            <a:pPr>
              <a:buFontTx/>
            </a:pPr>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Oracle</a:t>
            </a:r>
            <a:endParaRPr lang="zh-CN" altLang="en-US" noProof="1"/>
          </a:p>
        </p:txBody>
      </p:sp>
      <p:sp>
        <p:nvSpPr>
          <p:cNvPr id="13" name="矩形 12">
            <a:extLst>
              <a:ext uri="{FF2B5EF4-FFF2-40B4-BE49-F238E27FC236}">
                <a16:creationId xmlns:a16="http://schemas.microsoft.com/office/drawing/2014/main" id="{4F865D1B-0E9D-621A-ACD1-F44263FBB166}"/>
              </a:ext>
            </a:extLst>
          </p:cNvPr>
          <p:cNvSpPr/>
          <p:nvPr/>
        </p:nvSpPr>
        <p:spPr>
          <a:xfrm>
            <a:off x="1179328" y="1171435"/>
            <a:ext cx="6685811" cy="1726178"/>
          </a:xfrm>
          <a:prstGeom prst="rect">
            <a:avLst/>
          </a:prstGeom>
        </p:spPr>
        <p:txBody>
          <a:bodyPr wrap="square">
            <a:spAutoFit/>
          </a:bodyPr>
          <a:lstStyle/>
          <a:p>
            <a:pPr>
              <a:lnSpc>
                <a:spcPct val="150000"/>
              </a:lnSpc>
            </a:pPr>
            <a:r>
              <a:rPr lang="zh-CN" altLang="en-US" sz="1200" b="0" i="0" u="none" strike="noStrike" dirty="0">
                <a:effectLst/>
                <a:latin typeface="DengXian" panose="02010600030101010101" pitchFamily="2" charset="-122"/>
                <a:ea typeface="DengXian" panose="02010600030101010101" pitchFamily="2" charset="-122"/>
              </a:rPr>
              <a:t>由于区块链本身是一个封闭且确定性的系统，它不能直接访问或验证外部的数据或事件。预言机解决了这一问题，为智能合约提供了来自外部世界的信息。这些信息可以包括股票价格、天气数据、其他链的状态或任何其他非链上数据。但预言机不仅仅是数据提供者；它们还为这些数据提供验证机制，确保引入到区块链的信息是可信和不可篡改的。为了实现这一目标，许多预言机采用去中心化的方式，从多个来源聚合数据，并通过各种算法和机制来确保数据的准确性和真实性。</a:t>
            </a:r>
            <a:endParaRPr lang="en-US" altLang="zh-CN" sz="1200" b="0" i="0" u="none" strike="noStrike" dirty="0">
              <a:effectLst/>
              <a:latin typeface="DengXian" panose="02010600030101010101" pitchFamily="2" charset="-122"/>
              <a:ea typeface="DengXian" panose="02010600030101010101" pitchFamily="2" charset="-122"/>
            </a:endParaRPr>
          </a:p>
          <a:p>
            <a:pPr>
              <a:lnSpc>
                <a:spcPct val="150000"/>
              </a:lnSpc>
            </a:pPr>
            <a:r>
              <a:rPr lang="zh-CN" altLang="en-US" sz="1200" dirty="0">
                <a:latin typeface="DengXian" panose="02010600030101010101" pitchFamily="2" charset="-122"/>
                <a:ea typeface="DengXian" panose="02010600030101010101" pitchFamily="2" charset="-122"/>
              </a:rPr>
              <a:t>下图为预言机协议</a:t>
            </a:r>
            <a:r>
              <a:rPr lang="en-US" altLang="zh-CN" sz="1200" dirty="0" err="1">
                <a:latin typeface="DengXian" panose="02010600030101010101" pitchFamily="2" charset="-122"/>
                <a:ea typeface="DengXian" panose="02010600030101010101" pitchFamily="2" charset="-122"/>
              </a:rPr>
              <a:t>Chainlink</a:t>
            </a:r>
            <a:r>
              <a:rPr lang="zh-CN" altLang="en-US" sz="1200" dirty="0">
                <a:latin typeface="DengXian" panose="02010600030101010101" pitchFamily="2" charset="-122"/>
                <a:ea typeface="DengXian" panose="02010600030101010101" pitchFamily="2" charset="-122"/>
              </a:rPr>
              <a:t>的一个架构。</a:t>
            </a:r>
            <a:endParaRPr lang="en-US" altLang="zh-CN" sz="1200" dirty="0">
              <a:latin typeface="DengXian" panose="02010600030101010101" pitchFamily="2" charset="-122"/>
              <a:ea typeface="DengXian" panose="02010600030101010101" pitchFamily="2" charset="-122"/>
            </a:endParaRPr>
          </a:p>
        </p:txBody>
      </p:sp>
      <p:sp>
        <p:nvSpPr>
          <p:cNvPr id="14" name="矩形 13">
            <a:extLst>
              <a:ext uri="{FF2B5EF4-FFF2-40B4-BE49-F238E27FC236}">
                <a16:creationId xmlns:a16="http://schemas.microsoft.com/office/drawing/2014/main" id="{2CCB1C7D-6795-9C67-0F80-B827C9EAE091}"/>
              </a:ext>
            </a:extLst>
          </p:cNvPr>
          <p:cNvSpPr/>
          <p:nvPr/>
        </p:nvSpPr>
        <p:spPr>
          <a:xfrm>
            <a:off x="1179329" y="950498"/>
            <a:ext cx="1772793" cy="307777"/>
          </a:xfrm>
          <a:prstGeom prst="rect">
            <a:avLst/>
          </a:prstGeom>
        </p:spPr>
        <p:txBody>
          <a:bodyPr wrap="none">
            <a:spAutoFit/>
          </a:bodyPr>
          <a:lstStyle/>
          <a:p>
            <a:r>
              <a:rPr lang="zh-CN" altLang="en-US" sz="1400" dirty="0">
                <a:latin typeface="medium-content-sans-serif-font"/>
              </a:rPr>
              <a:t>区块链预言机 </a:t>
            </a:r>
            <a:r>
              <a:rPr lang="en-US" altLang="zh-CN" sz="1400" dirty="0">
                <a:latin typeface="medium-content-sans-serif-font"/>
              </a:rPr>
              <a:t>Oracle</a:t>
            </a:r>
          </a:p>
        </p:txBody>
      </p:sp>
      <p:pic>
        <p:nvPicPr>
          <p:cNvPr id="15" name="Picture 6" descr="Image">
            <a:extLst>
              <a:ext uri="{FF2B5EF4-FFF2-40B4-BE49-F238E27FC236}">
                <a16:creationId xmlns:a16="http://schemas.microsoft.com/office/drawing/2014/main" id="{E9D003D1-1D4F-D703-2643-41E7BA218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61" y="710839"/>
            <a:ext cx="787094" cy="78709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6B119431-0DCC-9672-86D7-6686BEFB2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327" y="2894151"/>
            <a:ext cx="4537624" cy="1470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4702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Oracle</a:t>
            </a:r>
            <a:endParaRPr lang="zh-CN" altLang="en-US" noProof="1"/>
          </a:p>
        </p:txBody>
      </p:sp>
      <p:sp>
        <p:nvSpPr>
          <p:cNvPr id="4" name="矩形 3">
            <a:extLst>
              <a:ext uri="{FF2B5EF4-FFF2-40B4-BE49-F238E27FC236}">
                <a16:creationId xmlns:a16="http://schemas.microsoft.com/office/drawing/2014/main" id="{B9CF1856-5784-A04A-9B44-113F60F49CD1}"/>
              </a:ext>
            </a:extLst>
          </p:cNvPr>
          <p:cNvSpPr/>
          <p:nvPr/>
        </p:nvSpPr>
        <p:spPr>
          <a:xfrm>
            <a:off x="1179329" y="950498"/>
            <a:ext cx="1772793" cy="307777"/>
          </a:xfrm>
          <a:prstGeom prst="rect">
            <a:avLst/>
          </a:prstGeom>
        </p:spPr>
        <p:txBody>
          <a:bodyPr wrap="none">
            <a:spAutoFit/>
          </a:bodyPr>
          <a:lstStyle/>
          <a:p>
            <a:r>
              <a:rPr lang="zh-CN" altLang="en-US" sz="1400" dirty="0">
                <a:latin typeface="medium-content-sans-serif-font"/>
              </a:rPr>
              <a:t>区块链预言机 </a:t>
            </a:r>
            <a:r>
              <a:rPr lang="en-US" altLang="zh-CN" sz="1400" dirty="0">
                <a:latin typeface="medium-content-sans-serif-font"/>
              </a:rPr>
              <a:t>Oracle</a:t>
            </a:r>
          </a:p>
        </p:txBody>
      </p:sp>
      <p:pic>
        <p:nvPicPr>
          <p:cNvPr id="2054" name="Picture 6" descr="Image">
            <a:extLst>
              <a:ext uri="{FF2B5EF4-FFF2-40B4-BE49-F238E27FC236}">
                <a16:creationId xmlns:a16="http://schemas.microsoft.com/office/drawing/2014/main" id="{9BF76D05-0AAB-242A-6704-67B794EB6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61" y="710839"/>
            <a:ext cx="787094" cy="78709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FAB02E72-360C-81EB-7AB3-C949F422F873}"/>
              </a:ext>
            </a:extLst>
          </p:cNvPr>
          <p:cNvPicPr>
            <a:picLocks noChangeAspect="1"/>
          </p:cNvPicPr>
          <p:nvPr/>
        </p:nvPicPr>
        <p:blipFill>
          <a:blip r:embed="rId4"/>
          <a:stretch>
            <a:fillRect/>
          </a:stretch>
        </p:blipFill>
        <p:spPr>
          <a:xfrm>
            <a:off x="4633494" y="753009"/>
            <a:ext cx="3046090" cy="2404808"/>
          </a:xfrm>
          <a:prstGeom prst="rect">
            <a:avLst/>
          </a:prstGeom>
        </p:spPr>
      </p:pic>
      <p:sp>
        <p:nvSpPr>
          <p:cNvPr id="6" name="矩形 5">
            <a:extLst>
              <a:ext uri="{FF2B5EF4-FFF2-40B4-BE49-F238E27FC236}">
                <a16:creationId xmlns:a16="http://schemas.microsoft.com/office/drawing/2014/main" id="{068517C6-30C5-1287-142E-083C976D261D}"/>
              </a:ext>
            </a:extLst>
          </p:cNvPr>
          <p:cNvSpPr/>
          <p:nvPr/>
        </p:nvSpPr>
        <p:spPr>
          <a:xfrm>
            <a:off x="1179329" y="1258275"/>
            <a:ext cx="3213917" cy="2280176"/>
          </a:xfrm>
          <a:prstGeom prst="rect">
            <a:avLst/>
          </a:prstGeom>
        </p:spPr>
        <p:txBody>
          <a:bodyPr wrap="square">
            <a:spAutoFit/>
          </a:bodyPr>
          <a:lstStyle/>
          <a:p>
            <a:pPr>
              <a:lnSpc>
                <a:spcPct val="150000"/>
              </a:lnSpc>
            </a:pPr>
            <a:r>
              <a:rPr lang="zh-CN" altLang="en-US" sz="1200" b="0" i="0" u="none" strike="noStrike" dirty="0">
                <a:effectLst/>
                <a:latin typeface="DengXian" panose="02010600030101010101" pitchFamily="2" charset="-122"/>
                <a:ea typeface="DengXian" panose="02010600030101010101" pitchFamily="2" charset="-122"/>
              </a:rPr>
              <a:t>在一般的架构中，预言机协议都有多个组成部分：</a:t>
            </a:r>
            <a:endParaRPr lang="en-US" altLang="zh-CN" sz="1200" b="0" i="0" u="none" strike="noStrike" dirty="0">
              <a:effectLst/>
              <a:latin typeface="DengXian" panose="02010600030101010101" pitchFamily="2" charset="-122"/>
              <a:ea typeface="DengXian" panose="02010600030101010101" pitchFamily="2" charset="-122"/>
            </a:endParaRPr>
          </a:p>
          <a:p>
            <a:pPr marL="171450" indent="-171450">
              <a:lnSpc>
                <a:spcPct val="150000"/>
              </a:lnSpc>
              <a:buFont typeface="Arial" panose="020B0604020202020204" pitchFamily="34" charset="0"/>
              <a:buChar char="•"/>
            </a:pPr>
            <a:r>
              <a:rPr lang="zh-CN" altLang="en-US" sz="1200" dirty="0">
                <a:latin typeface="DengXian" panose="02010600030101010101" pitchFamily="2" charset="-122"/>
                <a:ea typeface="DengXian" panose="02010600030101010101" pitchFamily="2" charset="-122"/>
              </a:rPr>
              <a:t>链下数据提供商，多个提供商组成一个去中心化的网络。</a:t>
            </a:r>
            <a:endParaRPr lang="en-US" altLang="zh-CN" sz="1200" dirty="0">
              <a:latin typeface="DengXian" panose="02010600030101010101" pitchFamily="2" charset="-122"/>
              <a:ea typeface="DengXian" panose="02010600030101010101" pitchFamily="2" charset="-122"/>
            </a:endParaRPr>
          </a:p>
          <a:p>
            <a:pPr marL="171450" indent="-171450">
              <a:lnSpc>
                <a:spcPct val="150000"/>
              </a:lnSpc>
              <a:buFont typeface="Arial" panose="020B0604020202020204" pitchFamily="34" charset="0"/>
              <a:buChar char="•"/>
            </a:pPr>
            <a:r>
              <a:rPr lang="zh-CN" altLang="en-US" sz="1200" dirty="0">
                <a:latin typeface="DengXian" panose="02010600030101010101" pitchFamily="2" charset="-122"/>
                <a:ea typeface="DengXian" panose="02010600030101010101" pitchFamily="2" charset="-122"/>
              </a:rPr>
              <a:t>聚合器，负责对提供商的数据进行聚合，并传到链上。</a:t>
            </a:r>
            <a:endParaRPr lang="en-US" altLang="zh-CN" sz="1200" dirty="0">
              <a:latin typeface="DengXian" panose="02010600030101010101" pitchFamily="2" charset="-122"/>
              <a:ea typeface="DengXian" panose="02010600030101010101" pitchFamily="2" charset="-122"/>
            </a:endParaRPr>
          </a:p>
          <a:p>
            <a:pPr marL="171450" indent="-171450">
              <a:lnSpc>
                <a:spcPct val="150000"/>
              </a:lnSpc>
              <a:buFont typeface="Arial" panose="020B0604020202020204" pitchFamily="34" charset="0"/>
              <a:buChar char="•"/>
            </a:pPr>
            <a:r>
              <a:rPr lang="zh-CN" altLang="en-US" sz="1200" dirty="0">
                <a:latin typeface="DengXian" panose="02010600030101010101" pitchFamily="2" charset="-122"/>
                <a:ea typeface="DengXian" panose="02010600030101010101" pitchFamily="2" charset="-122"/>
              </a:rPr>
              <a:t>用户在链上定义</a:t>
            </a:r>
            <a:r>
              <a:rPr lang="en-US" altLang="zh-CN" sz="1200" dirty="0" err="1">
                <a:latin typeface="DengXian" panose="02010600030101010101" pitchFamily="2" charset="-122"/>
                <a:ea typeface="DengXian" panose="02010600030101010101" pitchFamily="2" charset="-122"/>
              </a:rPr>
              <a:t>Consumet</a:t>
            </a:r>
            <a:r>
              <a:rPr lang="zh-CN" altLang="en-US" sz="1200" dirty="0">
                <a:latin typeface="DengXian" panose="02010600030101010101" pitchFamily="2" charset="-122"/>
                <a:ea typeface="DengXian" panose="02010600030101010101" pitchFamily="2" charset="-122"/>
              </a:rPr>
              <a:t>合约，拿到数据，进行需要的业务逻辑。</a:t>
            </a:r>
            <a:endParaRPr lang="en-US" altLang="zh-CN" sz="1200" dirty="0">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23112470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DC5B2-58C7-4834-ACC2-C8551E006379}"/>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CFD10983-4CC1-14EC-DC65-353149136887}"/>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Layer 2</a:t>
            </a:r>
            <a:endParaRPr lang="zh-CN" altLang="en-US" noProof="1"/>
          </a:p>
        </p:txBody>
      </p:sp>
      <p:sp>
        <p:nvSpPr>
          <p:cNvPr id="4" name="矩形 3">
            <a:extLst>
              <a:ext uri="{FF2B5EF4-FFF2-40B4-BE49-F238E27FC236}">
                <a16:creationId xmlns:a16="http://schemas.microsoft.com/office/drawing/2014/main" id="{C465C2C0-A6FC-9421-4590-48FFF45DB1C2}"/>
              </a:ext>
            </a:extLst>
          </p:cNvPr>
          <p:cNvSpPr/>
          <p:nvPr/>
        </p:nvSpPr>
        <p:spPr>
          <a:xfrm>
            <a:off x="1179329" y="950498"/>
            <a:ext cx="1743682" cy="307777"/>
          </a:xfrm>
          <a:prstGeom prst="rect">
            <a:avLst/>
          </a:prstGeom>
        </p:spPr>
        <p:txBody>
          <a:bodyPr wrap="none">
            <a:spAutoFit/>
          </a:bodyPr>
          <a:lstStyle/>
          <a:p>
            <a:r>
              <a:rPr lang="zh-CN" altLang="en-US" sz="1400" dirty="0">
                <a:latin typeface="medium-content-sans-serif-font"/>
              </a:rPr>
              <a:t>区块链扩容和</a:t>
            </a:r>
            <a:r>
              <a:rPr lang="en-US" altLang="zh-CN" sz="1400" dirty="0">
                <a:latin typeface="medium-content-sans-serif-font"/>
              </a:rPr>
              <a:t>Layer2</a:t>
            </a:r>
          </a:p>
        </p:txBody>
      </p:sp>
      <p:sp>
        <p:nvSpPr>
          <p:cNvPr id="2" name="文本框 1">
            <a:extLst>
              <a:ext uri="{FF2B5EF4-FFF2-40B4-BE49-F238E27FC236}">
                <a16:creationId xmlns:a16="http://schemas.microsoft.com/office/drawing/2014/main" id="{141B01EA-CB14-5D61-2FB0-BEB90072889F}"/>
              </a:ext>
            </a:extLst>
          </p:cNvPr>
          <p:cNvSpPr txBox="1"/>
          <p:nvPr/>
        </p:nvSpPr>
        <p:spPr>
          <a:xfrm>
            <a:off x="262861" y="1585473"/>
            <a:ext cx="3498911" cy="2522101"/>
          </a:xfrm>
          <a:prstGeom prst="rect">
            <a:avLst/>
          </a:prstGeom>
          <a:noFill/>
        </p:spPr>
        <p:txBody>
          <a:bodyPr wrap="square" rtlCol="0" anchor="t">
            <a:spAutoFit/>
          </a:bodyPr>
          <a:lstStyle/>
          <a:p>
            <a:pPr marL="342900" indent="-342900">
              <a:lnSpc>
                <a:spcPct val="150000"/>
              </a:lnSpc>
              <a:buFont typeface="Arial" panose="020B0604020202020204" pitchFamily="34" charset="0"/>
              <a:buChar char="•"/>
            </a:pPr>
            <a:r>
              <a:rPr lang="zh-CN" altLang="en-US" sz="1200" dirty="0">
                <a:latin typeface="+mn-ea"/>
              </a:rPr>
              <a:t>区块链的三个理想属性：去中心化、安全和可扩展。</a:t>
            </a:r>
            <a:endParaRPr lang="en-US" altLang="zh-CN" sz="1200" dirty="0">
              <a:latin typeface="+mn-ea"/>
            </a:endParaRPr>
          </a:p>
          <a:p>
            <a:pPr marL="342900" indent="-342900">
              <a:lnSpc>
                <a:spcPct val="150000"/>
              </a:lnSpc>
              <a:buFont typeface="Arial" panose="020B0604020202020204" pitchFamily="34" charset="0"/>
              <a:buChar char="•"/>
            </a:pPr>
            <a:r>
              <a:rPr lang="zh-CN" altLang="en-US" sz="1200" dirty="0">
                <a:latin typeface="+mn-ea"/>
              </a:rPr>
              <a:t>随着以太坊使用人数增加，网络使用需求不断增长，区块链已经达到了一定的容量限制。 </a:t>
            </a:r>
            <a:endParaRPr lang="en-US" altLang="zh-CN" sz="1200" dirty="0">
              <a:latin typeface="+mn-ea"/>
            </a:endParaRPr>
          </a:p>
          <a:p>
            <a:pPr marL="342900" indent="-342900">
              <a:lnSpc>
                <a:spcPct val="150000"/>
              </a:lnSpc>
              <a:buFont typeface="Arial" panose="020B0604020202020204" pitchFamily="34" charset="0"/>
              <a:buChar char="•"/>
            </a:pPr>
            <a:r>
              <a:rPr lang="zh-CN" altLang="en-US" sz="1200" dirty="0">
                <a:latin typeface="+mn-ea"/>
              </a:rPr>
              <a:t>交易速度慢，燃料价格高</a:t>
            </a:r>
            <a:endParaRPr lang="en-US" altLang="zh-CN" sz="1200" dirty="0">
              <a:latin typeface="+mn-ea"/>
            </a:endParaRPr>
          </a:p>
          <a:p>
            <a:pPr marL="342900" indent="-342900">
              <a:lnSpc>
                <a:spcPct val="150000"/>
              </a:lnSpc>
              <a:buFont typeface="Arial" panose="020B0604020202020204" pitchFamily="34" charset="0"/>
              <a:buChar char="•"/>
            </a:pPr>
            <a:r>
              <a:rPr lang="zh-CN" altLang="en-US" sz="1200" dirty="0">
                <a:latin typeface="+mn-ea"/>
              </a:rPr>
              <a:t>扩容解决方案：提升交易速度（更快确定交易）和交易吞吐量（提高每秒交易量），而较小的影响去中心化或安全性。  </a:t>
            </a:r>
          </a:p>
          <a:p>
            <a:pPr>
              <a:lnSpc>
                <a:spcPct val="150000"/>
              </a:lnSpc>
            </a:pPr>
            <a:endParaRPr lang="zh-CN" altLang="en-US" sz="1050" dirty="0">
              <a:latin typeface="微软雅黑" panose="020B0703020204020201" charset="-122"/>
              <a:ea typeface="微软雅黑" panose="020B0703020204020201" charset="-122"/>
            </a:endParaRPr>
          </a:p>
        </p:txBody>
      </p:sp>
      <p:pic>
        <p:nvPicPr>
          <p:cNvPr id="7" name="图片 6" descr="Screen Shot 2022-11-29 at 10.36.06">
            <a:extLst>
              <a:ext uri="{FF2B5EF4-FFF2-40B4-BE49-F238E27FC236}">
                <a16:creationId xmlns:a16="http://schemas.microsoft.com/office/drawing/2014/main" id="{ADA4B838-7F02-692C-2468-2B5960A30E5F}"/>
              </a:ext>
            </a:extLst>
          </p:cNvPr>
          <p:cNvPicPr>
            <a:picLocks noChangeAspect="1"/>
          </p:cNvPicPr>
          <p:nvPr/>
        </p:nvPicPr>
        <p:blipFill>
          <a:blip r:embed="rId3"/>
          <a:stretch>
            <a:fillRect/>
          </a:stretch>
        </p:blipFill>
        <p:spPr>
          <a:xfrm>
            <a:off x="3900797" y="1013234"/>
            <a:ext cx="3964342" cy="2753401"/>
          </a:xfrm>
          <a:prstGeom prst="rect">
            <a:avLst/>
          </a:prstGeom>
        </p:spPr>
      </p:pic>
      <p:pic>
        <p:nvPicPr>
          <p:cNvPr id="8" name="Picture 2" descr="ZKsync (▫, ∆) (@zksync) / X">
            <a:extLst>
              <a:ext uri="{FF2B5EF4-FFF2-40B4-BE49-F238E27FC236}">
                <a16:creationId xmlns:a16="http://schemas.microsoft.com/office/drawing/2014/main" id="{69E6EAC0-168B-EC82-4F71-01B9380701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761" y="865319"/>
            <a:ext cx="467156" cy="46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9926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93CCC-DAA3-254A-FA7B-EDCD478C6FC1}"/>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7521D326-3D3A-E4A4-5989-42B97F1F8D5A}"/>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Layer 2</a:t>
            </a:r>
            <a:endParaRPr lang="zh-CN" altLang="en-US" noProof="1"/>
          </a:p>
        </p:txBody>
      </p:sp>
      <p:sp>
        <p:nvSpPr>
          <p:cNvPr id="4" name="矩形 3">
            <a:extLst>
              <a:ext uri="{FF2B5EF4-FFF2-40B4-BE49-F238E27FC236}">
                <a16:creationId xmlns:a16="http://schemas.microsoft.com/office/drawing/2014/main" id="{88851279-365B-18AF-E677-3ACECB0C5FD4}"/>
              </a:ext>
            </a:extLst>
          </p:cNvPr>
          <p:cNvSpPr/>
          <p:nvPr/>
        </p:nvSpPr>
        <p:spPr>
          <a:xfrm>
            <a:off x="1179329" y="950498"/>
            <a:ext cx="1743682" cy="307777"/>
          </a:xfrm>
          <a:prstGeom prst="rect">
            <a:avLst/>
          </a:prstGeom>
        </p:spPr>
        <p:txBody>
          <a:bodyPr wrap="none">
            <a:spAutoFit/>
          </a:bodyPr>
          <a:lstStyle/>
          <a:p>
            <a:r>
              <a:rPr lang="zh-CN" altLang="en-US" sz="1400" dirty="0">
                <a:latin typeface="medium-content-sans-serif-font"/>
              </a:rPr>
              <a:t>区块链扩容和</a:t>
            </a:r>
            <a:r>
              <a:rPr lang="en-US" altLang="zh-CN" sz="1400" dirty="0">
                <a:latin typeface="medium-content-sans-serif-font"/>
              </a:rPr>
              <a:t>Layer2</a:t>
            </a:r>
          </a:p>
        </p:txBody>
      </p:sp>
      <p:pic>
        <p:nvPicPr>
          <p:cNvPr id="5" name="图片 4" descr="Screen Shot 2022-12-02 at 10.21.05">
            <a:extLst>
              <a:ext uri="{FF2B5EF4-FFF2-40B4-BE49-F238E27FC236}">
                <a16:creationId xmlns:a16="http://schemas.microsoft.com/office/drawing/2014/main" id="{70847607-7500-267A-9FF9-54B7947F15E4}"/>
              </a:ext>
            </a:extLst>
          </p:cNvPr>
          <p:cNvPicPr>
            <a:picLocks noChangeAspect="1"/>
          </p:cNvPicPr>
          <p:nvPr/>
        </p:nvPicPr>
        <p:blipFill>
          <a:blip r:embed="rId3"/>
          <a:stretch>
            <a:fillRect/>
          </a:stretch>
        </p:blipFill>
        <p:spPr>
          <a:xfrm>
            <a:off x="765113" y="1782189"/>
            <a:ext cx="6867079" cy="2478707"/>
          </a:xfrm>
          <a:prstGeom prst="rect">
            <a:avLst/>
          </a:prstGeom>
        </p:spPr>
      </p:pic>
      <p:sp>
        <p:nvSpPr>
          <p:cNvPr id="6" name="文本框 5">
            <a:extLst>
              <a:ext uri="{FF2B5EF4-FFF2-40B4-BE49-F238E27FC236}">
                <a16:creationId xmlns:a16="http://schemas.microsoft.com/office/drawing/2014/main" id="{5203D9C4-5698-F921-1F09-835E821D6FF4}"/>
              </a:ext>
            </a:extLst>
          </p:cNvPr>
          <p:cNvSpPr txBox="1"/>
          <p:nvPr/>
        </p:nvSpPr>
        <p:spPr>
          <a:xfrm>
            <a:off x="308560" y="1447482"/>
            <a:ext cx="11204756" cy="334707"/>
          </a:xfrm>
          <a:prstGeom prst="rect">
            <a:avLst/>
          </a:prstGeom>
          <a:noFill/>
        </p:spPr>
        <p:txBody>
          <a:bodyPr wrap="square" rtlCol="0" anchor="t">
            <a:spAutoFit/>
          </a:bodyPr>
          <a:lstStyle/>
          <a:p>
            <a:pPr marL="342900" indent="-342900">
              <a:lnSpc>
                <a:spcPct val="150000"/>
              </a:lnSpc>
              <a:buFont typeface="Arial" panose="020B0604020202020204" pitchFamily="34" charset="0"/>
              <a:buChar char="•"/>
            </a:pPr>
            <a:r>
              <a:rPr lang="zh-CN" altLang="en-US" sz="1200" dirty="0">
                <a:latin typeface="+mn-ea"/>
              </a:rPr>
              <a:t>将多笔交易在链下完成处理，并将状态转变的凭证（多笔交易的结果）上传到链上，证明多笔交易已经完成。</a:t>
            </a:r>
            <a:endParaRPr lang="zh-CN" altLang="en-US" sz="1050" dirty="0">
              <a:latin typeface="微软雅黑" panose="020B0703020204020201" charset="-122"/>
              <a:ea typeface="微软雅黑" panose="020B0703020204020201" charset="-122"/>
            </a:endParaRPr>
          </a:p>
        </p:txBody>
      </p:sp>
      <p:pic>
        <p:nvPicPr>
          <p:cNvPr id="1026" name="Picture 2" descr="ZKsync (▫, ∆) (@zksync) / X">
            <a:extLst>
              <a:ext uri="{FF2B5EF4-FFF2-40B4-BE49-F238E27FC236}">
                <a16:creationId xmlns:a16="http://schemas.microsoft.com/office/drawing/2014/main" id="{56F90D8B-AA7D-051E-6828-E3B51DDD41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761" y="865319"/>
            <a:ext cx="467156" cy="46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5131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2045734-1BD5-2443-7DFC-371CBD69D7D9}"/>
              </a:ext>
            </a:extLst>
          </p:cNvPr>
          <p:cNvSpPr txBox="1"/>
          <p:nvPr/>
        </p:nvSpPr>
        <p:spPr>
          <a:xfrm>
            <a:off x="203200" y="882869"/>
            <a:ext cx="0" cy="0"/>
          </a:xfrm>
          <a:prstGeom prst="rect">
            <a:avLst/>
          </a:prstGeom>
        </p:spPr>
        <p:txBody>
          <a:bodyPr vert="horz" wrap="none" lIns="60960" tIns="30480" rIns="60960" bIns="30480" rtlCol="0" anchor="ctr">
            <a:noAutofit/>
          </a:bodyPr>
          <a:lstStyle/>
          <a:p>
            <a:pPr algn="l">
              <a:lnSpc>
                <a:spcPct val="150000"/>
              </a:lnSpc>
            </a:pPr>
            <a:endParaRPr kumimoji="1" lang="zh-CN" altLang="en-US" sz="1333" dirty="0">
              <a:latin typeface="Cambria Math" panose="02040503050406030204" pitchFamily="18" charset="0"/>
              <a:ea typeface="Cambria Math" panose="020405030504060302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38B44E64-D5FD-A165-DBD0-B72DB4E135CA}"/>
              </a:ext>
            </a:extLst>
          </p:cNvPr>
          <p:cNvPicPr>
            <a:picLocks noChangeAspect="1"/>
          </p:cNvPicPr>
          <p:nvPr/>
        </p:nvPicPr>
        <p:blipFill>
          <a:blip r:embed="rId3"/>
          <a:stretch>
            <a:fillRect/>
          </a:stretch>
        </p:blipFill>
        <p:spPr>
          <a:xfrm>
            <a:off x="622458" y="930876"/>
            <a:ext cx="1238490" cy="1428523"/>
          </a:xfrm>
          <a:prstGeom prst="rect">
            <a:avLst/>
          </a:prstGeom>
        </p:spPr>
      </p:pic>
      <p:pic>
        <p:nvPicPr>
          <p:cNvPr id="7" name="图片 6">
            <a:extLst>
              <a:ext uri="{FF2B5EF4-FFF2-40B4-BE49-F238E27FC236}">
                <a16:creationId xmlns:a16="http://schemas.microsoft.com/office/drawing/2014/main" id="{97F5B6CD-C8DB-A31F-6BE8-8A071DA79DD2}"/>
              </a:ext>
            </a:extLst>
          </p:cNvPr>
          <p:cNvPicPr>
            <a:picLocks noChangeAspect="1"/>
          </p:cNvPicPr>
          <p:nvPr/>
        </p:nvPicPr>
        <p:blipFill>
          <a:blip r:embed="rId4"/>
          <a:stretch>
            <a:fillRect/>
          </a:stretch>
        </p:blipFill>
        <p:spPr>
          <a:xfrm>
            <a:off x="6381663" y="930980"/>
            <a:ext cx="1238400" cy="1428419"/>
          </a:xfrm>
          <a:prstGeom prst="rect">
            <a:avLst/>
          </a:prstGeom>
        </p:spPr>
      </p:pic>
      <p:sp>
        <p:nvSpPr>
          <p:cNvPr id="8" name="文本框 7">
            <a:extLst>
              <a:ext uri="{FF2B5EF4-FFF2-40B4-BE49-F238E27FC236}">
                <a16:creationId xmlns:a16="http://schemas.microsoft.com/office/drawing/2014/main" id="{BB735BE5-3E7B-10F3-DA73-2CD45CA56B29}"/>
              </a:ext>
            </a:extLst>
          </p:cNvPr>
          <p:cNvSpPr txBox="1"/>
          <p:nvPr/>
        </p:nvSpPr>
        <p:spPr>
          <a:xfrm>
            <a:off x="568963" y="2575852"/>
            <a:ext cx="3495037" cy="839076"/>
          </a:xfrm>
          <a:prstGeom prst="rect">
            <a:avLst/>
          </a:prstGeom>
          <a:noFill/>
        </p:spPr>
        <p:txBody>
          <a:bodyPr wrap="square" rtlCol="0">
            <a:spAutoFit/>
          </a:bodyPr>
          <a:lstStyle/>
          <a:p>
            <a:pPr algn="just" defTabSz="609630" fontAlgn="auto">
              <a:lnSpc>
                <a:spcPct val="200000"/>
              </a:lnSpc>
              <a:spcBef>
                <a:spcPts val="0"/>
              </a:spcBef>
              <a:spcAft>
                <a:spcPts val="0"/>
              </a:spcAft>
              <a:defRPr/>
            </a:pPr>
            <a:r>
              <a:rPr lang="en-US" altLang="zh-CN" sz="1333" dirty="0">
                <a:latin typeface="+mn-ea"/>
              </a:rPr>
              <a:t>Prover</a:t>
            </a:r>
            <a:r>
              <a:rPr lang="zh-CN" altLang="en-US" sz="1333" dirty="0">
                <a:latin typeface="+mn-ea"/>
              </a:rPr>
              <a:t>：链下处理交易的服务器。负责收集交易数据并生成零知识证明。</a:t>
            </a:r>
          </a:p>
        </p:txBody>
      </p:sp>
      <p:sp>
        <p:nvSpPr>
          <p:cNvPr id="9" name="文本框 8">
            <a:extLst>
              <a:ext uri="{FF2B5EF4-FFF2-40B4-BE49-F238E27FC236}">
                <a16:creationId xmlns:a16="http://schemas.microsoft.com/office/drawing/2014/main" id="{2BD58A44-281A-C92C-50B3-E0687679C34D}"/>
              </a:ext>
            </a:extLst>
          </p:cNvPr>
          <p:cNvSpPr txBox="1"/>
          <p:nvPr/>
        </p:nvSpPr>
        <p:spPr>
          <a:xfrm>
            <a:off x="4121304" y="2572348"/>
            <a:ext cx="3656085" cy="1249316"/>
          </a:xfrm>
          <a:prstGeom prst="rect">
            <a:avLst/>
          </a:prstGeom>
          <a:noFill/>
        </p:spPr>
        <p:txBody>
          <a:bodyPr wrap="square" rtlCol="0">
            <a:spAutoFit/>
          </a:bodyPr>
          <a:lstStyle/>
          <a:p>
            <a:pPr algn="just" defTabSz="609630" fontAlgn="auto">
              <a:lnSpc>
                <a:spcPct val="200000"/>
              </a:lnSpc>
              <a:spcBef>
                <a:spcPts val="0"/>
              </a:spcBef>
              <a:spcAft>
                <a:spcPts val="0"/>
              </a:spcAft>
              <a:defRPr/>
            </a:pPr>
            <a:r>
              <a:rPr lang="en-US" altLang="zh-CN" sz="1333" dirty="0">
                <a:latin typeface="+mn-ea"/>
              </a:rPr>
              <a:t>Verifier</a:t>
            </a:r>
            <a:r>
              <a:rPr lang="zh-CN" altLang="en-US" sz="1333" dirty="0">
                <a:latin typeface="+mn-ea"/>
              </a:rPr>
              <a:t>：</a:t>
            </a:r>
            <a:r>
              <a:rPr lang="en-US" altLang="zh-CN" sz="1333" dirty="0">
                <a:latin typeface="+mn-ea"/>
              </a:rPr>
              <a:t>L1</a:t>
            </a:r>
            <a:r>
              <a:rPr lang="zh-CN" altLang="en-US" sz="1333" dirty="0">
                <a:latin typeface="+mn-ea"/>
              </a:rPr>
              <a:t>（以太坊）链上智能合约。是一个根据算法确定的密码学运算，负责以较低的开销验证</a:t>
            </a:r>
            <a:r>
              <a:rPr lang="en-US" altLang="zh-CN" sz="1333" dirty="0">
                <a:latin typeface="+mn-ea"/>
              </a:rPr>
              <a:t>Prover</a:t>
            </a:r>
            <a:r>
              <a:rPr lang="zh-CN" altLang="en-US" sz="1333" dirty="0">
                <a:latin typeface="+mn-ea"/>
              </a:rPr>
              <a:t>生成的零知识证明。</a:t>
            </a:r>
          </a:p>
        </p:txBody>
      </p:sp>
      <p:sp>
        <p:nvSpPr>
          <p:cNvPr id="10" name="文本框 9">
            <a:extLst>
              <a:ext uri="{FF2B5EF4-FFF2-40B4-BE49-F238E27FC236}">
                <a16:creationId xmlns:a16="http://schemas.microsoft.com/office/drawing/2014/main" id="{BFC611F3-00DE-68A9-56AF-AB7C939E67D5}"/>
              </a:ext>
            </a:extLst>
          </p:cNvPr>
          <p:cNvSpPr txBox="1"/>
          <p:nvPr/>
        </p:nvSpPr>
        <p:spPr>
          <a:xfrm>
            <a:off x="139698" y="3851009"/>
            <a:ext cx="7848600" cy="428835"/>
          </a:xfrm>
          <a:prstGeom prst="rect">
            <a:avLst/>
          </a:prstGeom>
          <a:noFill/>
        </p:spPr>
        <p:txBody>
          <a:bodyPr wrap="square" rtlCol="0">
            <a:spAutoFit/>
          </a:bodyPr>
          <a:lstStyle/>
          <a:p>
            <a:pPr defTabSz="609630" fontAlgn="auto">
              <a:lnSpc>
                <a:spcPct val="200000"/>
              </a:lnSpc>
              <a:spcBef>
                <a:spcPts val="0"/>
              </a:spcBef>
              <a:spcAft>
                <a:spcPts val="0"/>
              </a:spcAft>
              <a:defRPr/>
            </a:pPr>
            <a:r>
              <a:rPr lang="zh-CN" altLang="en-US" sz="1333" dirty="0">
                <a:latin typeface="+mn-ea"/>
              </a:rPr>
              <a:t>在这种情况下，由于复杂计算发生在链外，所以交易不是由智能合约处理，这就是</a:t>
            </a:r>
            <a:r>
              <a:rPr lang="en-US" altLang="zh-CN" sz="1333" dirty="0">
                <a:latin typeface="+mn-ea"/>
              </a:rPr>
              <a:t>Gas</a:t>
            </a:r>
            <a:r>
              <a:rPr lang="zh-CN" altLang="en-US" sz="1333" dirty="0">
                <a:latin typeface="+mn-ea"/>
              </a:rPr>
              <a:t>费用减少的原因。</a:t>
            </a:r>
            <a:endParaRPr lang="en-US" altLang="zh-CN" sz="1333" dirty="0">
              <a:latin typeface="+mn-ea"/>
            </a:endParaRPr>
          </a:p>
        </p:txBody>
      </p:sp>
      <p:sp>
        <p:nvSpPr>
          <p:cNvPr id="11" name="文本框 10">
            <a:extLst>
              <a:ext uri="{FF2B5EF4-FFF2-40B4-BE49-F238E27FC236}">
                <a16:creationId xmlns:a16="http://schemas.microsoft.com/office/drawing/2014/main" id="{966AD417-EB45-A36E-8E7E-DE72AE68FED3}"/>
              </a:ext>
            </a:extLst>
          </p:cNvPr>
          <p:cNvSpPr txBox="1"/>
          <p:nvPr/>
        </p:nvSpPr>
        <p:spPr>
          <a:xfrm>
            <a:off x="2316480" y="1664300"/>
            <a:ext cx="3495037" cy="839076"/>
          </a:xfrm>
          <a:prstGeom prst="rect">
            <a:avLst/>
          </a:prstGeom>
          <a:noFill/>
        </p:spPr>
        <p:txBody>
          <a:bodyPr wrap="square" rtlCol="0">
            <a:spAutoFit/>
          </a:bodyPr>
          <a:lstStyle/>
          <a:p>
            <a:pPr algn="just" defTabSz="609630" fontAlgn="auto">
              <a:lnSpc>
                <a:spcPct val="200000"/>
              </a:lnSpc>
              <a:spcBef>
                <a:spcPts val="0"/>
              </a:spcBef>
              <a:spcAft>
                <a:spcPts val="0"/>
              </a:spcAft>
              <a:defRPr/>
            </a:pPr>
            <a:r>
              <a:rPr lang="en-US" altLang="zh-CN" sz="1333" dirty="0">
                <a:latin typeface="+mn-ea"/>
              </a:rPr>
              <a:t>Claim</a:t>
            </a:r>
            <a:r>
              <a:rPr lang="zh-CN" altLang="en-US" sz="1333" dirty="0">
                <a:latin typeface="+mn-ea"/>
              </a:rPr>
              <a:t>：所有交易都在 </a:t>
            </a:r>
            <a:r>
              <a:rPr lang="en-US" altLang="zh-CN" sz="1333" dirty="0">
                <a:latin typeface="+mn-ea"/>
              </a:rPr>
              <a:t>L2</a:t>
            </a:r>
            <a:r>
              <a:rPr lang="zh-CN" altLang="en-US" sz="1333" dirty="0">
                <a:latin typeface="+mn-ea"/>
              </a:rPr>
              <a:t> 中被正确的执行了，所有的状态变更都是正确的。</a:t>
            </a:r>
          </a:p>
        </p:txBody>
      </p:sp>
      <p:sp>
        <p:nvSpPr>
          <p:cNvPr id="3" name="标题 2">
            <a:extLst>
              <a:ext uri="{FF2B5EF4-FFF2-40B4-BE49-F238E27FC236}">
                <a16:creationId xmlns:a16="http://schemas.microsoft.com/office/drawing/2014/main" id="{DD232897-28C6-0176-7D68-A79D7019733F}"/>
              </a:ext>
            </a:extLst>
          </p:cNvPr>
          <p:cNvSpPr>
            <a:spLocks noGrp="1"/>
          </p:cNvSpPr>
          <p:nvPr>
            <p:ph type="title"/>
          </p:nvPr>
        </p:nvSpPr>
        <p:spPr>
          <a:xfrm>
            <a:off x="0" y="115888"/>
            <a:ext cx="8128000" cy="434975"/>
          </a:xfrm>
        </p:spPr>
        <p:txBody>
          <a:bodyPr/>
          <a:lstStyle/>
          <a:p>
            <a:r>
              <a:rPr lang="en-US" altLang="zh-CN" sz="2135" noProof="1">
                <a:sym typeface="+mn-ea"/>
              </a:rPr>
              <a:t>Layer 2</a:t>
            </a:r>
            <a:r>
              <a:rPr lang="zh-CN" altLang="en-US" sz="2135" noProof="1">
                <a:sym typeface="+mn-ea"/>
              </a:rPr>
              <a:t> 之 </a:t>
            </a:r>
            <a:r>
              <a:rPr lang="en-US" altLang="zh-CN" sz="2135" noProof="1">
                <a:sym typeface="+mn-ea"/>
              </a:rPr>
              <a:t>Zero-knowledge</a:t>
            </a:r>
            <a:r>
              <a:rPr lang="zh-CN" altLang="en-US" sz="2135" noProof="1">
                <a:sym typeface="+mn-ea"/>
              </a:rPr>
              <a:t> </a:t>
            </a:r>
            <a:r>
              <a:rPr lang="en-US" altLang="zh-CN" sz="2135" noProof="1">
                <a:sym typeface="+mn-ea"/>
              </a:rPr>
              <a:t>Rollup</a:t>
            </a:r>
            <a:endParaRPr lang="zh-CN" altLang="en-US" noProof="1"/>
          </a:p>
        </p:txBody>
      </p:sp>
      <p:sp>
        <p:nvSpPr>
          <p:cNvPr id="6" name="文本框 5">
            <a:extLst>
              <a:ext uri="{FF2B5EF4-FFF2-40B4-BE49-F238E27FC236}">
                <a16:creationId xmlns:a16="http://schemas.microsoft.com/office/drawing/2014/main" id="{E346F6A8-DF65-A54A-BA4D-E79D5CFBAAF1}"/>
              </a:ext>
            </a:extLst>
          </p:cNvPr>
          <p:cNvSpPr txBox="1"/>
          <p:nvPr/>
        </p:nvSpPr>
        <p:spPr>
          <a:xfrm>
            <a:off x="1998711" y="731289"/>
            <a:ext cx="4245187" cy="839076"/>
          </a:xfrm>
          <a:prstGeom prst="rect">
            <a:avLst/>
          </a:prstGeom>
          <a:noFill/>
        </p:spPr>
        <p:txBody>
          <a:bodyPr wrap="square" rtlCol="0">
            <a:spAutoFit/>
          </a:bodyPr>
          <a:lstStyle/>
          <a:p>
            <a:pPr algn="just" defTabSz="609630" fontAlgn="auto">
              <a:lnSpc>
                <a:spcPct val="200000"/>
              </a:lnSpc>
              <a:spcBef>
                <a:spcPts val="0"/>
              </a:spcBef>
              <a:spcAft>
                <a:spcPts val="0"/>
              </a:spcAft>
              <a:defRPr/>
            </a:pPr>
            <a:r>
              <a:rPr lang="zh-CN" altLang="en-US" sz="1333" dirty="0">
                <a:solidFill>
                  <a:srgbClr val="C00000"/>
                </a:solidFill>
                <a:latin typeface="+mn-ea"/>
              </a:rPr>
              <a:t>零知识证明可以保证，</a:t>
            </a:r>
            <a:r>
              <a:rPr lang="en-US" altLang="zh-CN" sz="1333" dirty="0">
                <a:solidFill>
                  <a:srgbClr val="C00000"/>
                </a:solidFill>
                <a:latin typeface="+mn-ea"/>
              </a:rPr>
              <a:t>Prover</a:t>
            </a:r>
            <a:r>
              <a:rPr lang="zh-CN" altLang="en-US" sz="1333" dirty="0">
                <a:solidFill>
                  <a:srgbClr val="C00000"/>
                </a:solidFill>
                <a:latin typeface="+mn-ea"/>
              </a:rPr>
              <a:t>向</a:t>
            </a:r>
            <a:r>
              <a:rPr lang="en-US" altLang="zh-CN" sz="1333" dirty="0">
                <a:solidFill>
                  <a:srgbClr val="C00000"/>
                </a:solidFill>
                <a:latin typeface="+mn-ea"/>
              </a:rPr>
              <a:t>Verifier</a:t>
            </a:r>
            <a:r>
              <a:rPr lang="zh-CN" altLang="en-US" sz="1333" dirty="0">
                <a:solidFill>
                  <a:srgbClr val="C00000"/>
                </a:solidFill>
                <a:latin typeface="+mn-ea"/>
              </a:rPr>
              <a:t>说明一个计算的正确性，但是不透露任何计算输入的相关信息。</a:t>
            </a:r>
          </a:p>
        </p:txBody>
      </p:sp>
    </p:spTree>
    <p:extLst>
      <p:ext uri="{BB962C8B-B14F-4D97-AF65-F5344CB8AC3E}">
        <p14:creationId xmlns:p14="http://schemas.microsoft.com/office/powerpoint/2010/main" val="40935765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a:xfrm>
            <a:off x="0" y="156628"/>
            <a:ext cx="8128000" cy="434975"/>
          </a:xfrm>
        </p:spPr>
        <p:txBody>
          <a:bodyPr/>
          <a:lstStyle/>
          <a:p>
            <a:r>
              <a:rPr lang="zh-CN" altLang="en-US" sz="2135" noProof="1">
                <a:sym typeface="+mn-ea"/>
              </a:rPr>
              <a:t>第二次作业：</a:t>
            </a:r>
            <a:r>
              <a:rPr lang="en-US" altLang="zh-CN" sz="2135" noProof="1">
                <a:latin typeface="+mn-lt"/>
                <a:sym typeface="+mn-ea"/>
              </a:rPr>
              <a:t>Build</a:t>
            </a:r>
            <a:r>
              <a:rPr lang="zh-CN" altLang="en-US" sz="2135" noProof="1">
                <a:latin typeface="+mn-lt"/>
                <a:sym typeface="+mn-ea"/>
              </a:rPr>
              <a:t> </a:t>
            </a:r>
            <a:r>
              <a:rPr lang="en-US" altLang="zh-CN" sz="2135" noProof="1">
                <a:latin typeface="+mn-lt"/>
                <a:sym typeface="+mn-ea"/>
              </a:rPr>
              <a:t>Your</a:t>
            </a:r>
            <a:r>
              <a:rPr lang="zh-CN" altLang="en-US" sz="2135" noProof="1">
                <a:latin typeface="+mn-lt"/>
                <a:sym typeface="+mn-ea"/>
              </a:rPr>
              <a:t> </a:t>
            </a:r>
            <a:r>
              <a:rPr lang="en-US" altLang="zh-CN" sz="2135" noProof="1">
                <a:latin typeface="+mn-lt"/>
                <a:sym typeface="+mn-ea"/>
              </a:rPr>
              <a:t>First</a:t>
            </a:r>
            <a:r>
              <a:rPr lang="zh-CN" altLang="en-US" sz="2135" noProof="1">
                <a:latin typeface="+mn-lt"/>
                <a:sym typeface="+mn-ea"/>
              </a:rPr>
              <a:t> </a:t>
            </a:r>
            <a:r>
              <a:rPr lang="en-US" altLang="zh-CN" sz="2135" noProof="1">
                <a:latin typeface="+mn-lt"/>
                <a:sym typeface="+mn-ea"/>
              </a:rPr>
              <a:t>DApp</a:t>
            </a:r>
            <a:endParaRPr lang="zh-CN" altLang="en-US" noProof="1">
              <a:latin typeface="+mn-lt"/>
            </a:endParaRPr>
          </a:p>
        </p:txBody>
      </p:sp>
      <p:sp>
        <p:nvSpPr>
          <p:cNvPr id="4" name="矩形 3">
            <a:extLst>
              <a:ext uri="{FF2B5EF4-FFF2-40B4-BE49-F238E27FC236}">
                <a16:creationId xmlns:a16="http://schemas.microsoft.com/office/drawing/2014/main" id="{B9CF1856-5784-A04A-9B44-113F60F49CD1}"/>
              </a:ext>
            </a:extLst>
          </p:cNvPr>
          <p:cNvSpPr/>
          <p:nvPr/>
        </p:nvSpPr>
        <p:spPr>
          <a:xfrm>
            <a:off x="0" y="662714"/>
            <a:ext cx="8027876" cy="3939540"/>
          </a:xfrm>
          <a:prstGeom prst="rect">
            <a:avLst/>
          </a:prstGeom>
        </p:spPr>
        <p:txBody>
          <a:bodyPr wrap="square">
            <a:spAutoFit/>
          </a:bodyPr>
          <a:lstStyle/>
          <a:p>
            <a:r>
              <a:rPr lang="zh-CN" altLang="en-US" sz="1200" b="1" dirty="0">
                <a:latin typeface="medium-content-sans-serif-font"/>
              </a:rPr>
              <a:t>去中心化房屋购买系统 </a:t>
            </a:r>
            <a:r>
              <a:rPr lang="en-US" altLang="zh-CN" sz="1200" b="1" dirty="0">
                <a:latin typeface="medium-content-sans-serif-font"/>
              </a:rPr>
              <a:t>[</a:t>
            </a:r>
            <a:r>
              <a:rPr lang="zh-CN" altLang="en-US" sz="1200" b="1" dirty="0">
                <a:latin typeface="medium-content-sans-serif-font"/>
              </a:rPr>
              <a:t>参考内容：</a:t>
            </a:r>
            <a:r>
              <a:rPr lang="en" altLang="zh-CN" sz="1200" b="1" dirty="0">
                <a:latin typeface="medium-content-sans-serif-font"/>
              </a:rPr>
              <a:t>https://</a:t>
            </a:r>
            <a:r>
              <a:rPr lang="en" altLang="zh-CN" sz="1200" b="1" dirty="0" err="1">
                <a:latin typeface="medium-content-sans-serif-font"/>
              </a:rPr>
              <a:t>github.com</a:t>
            </a:r>
            <a:r>
              <a:rPr lang="en" altLang="zh-CN" sz="1200" b="1" dirty="0">
                <a:latin typeface="medium-content-sans-serif-font"/>
              </a:rPr>
              <a:t>/</a:t>
            </a:r>
            <a:r>
              <a:rPr lang="en" altLang="zh-CN" sz="1200" b="1" dirty="0" err="1">
                <a:latin typeface="medium-content-sans-serif-font"/>
              </a:rPr>
              <a:t>LBruyne</a:t>
            </a:r>
            <a:r>
              <a:rPr lang="en" altLang="zh-CN" sz="1200" b="1" dirty="0">
                <a:latin typeface="medium-content-sans-serif-font"/>
              </a:rPr>
              <a:t>/ZJU-blockchain-course-202</a:t>
            </a:r>
            <a:r>
              <a:rPr lang="en-US" altLang="zh-CN" sz="1200" b="1" dirty="0">
                <a:latin typeface="medium-content-sans-serif-font"/>
              </a:rPr>
              <a:t>4]</a:t>
            </a:r>
          </a:p>
          <a:p>
            <a:r>
              <a:rPr lang="zh-CN" altLang="en-US" sz="1000" b="1" dirty="0">
                <a:latin typeface="medium-content-sans-serif-font"/>
              </a:rPr>
              <a:t>参与方</a:t>
            </a:r>
            <a:r>
              <a:rPr lang="zh-CN" altLang="en-US" sz="1000" dirty="0">
                <a:latin typeface="medium-content-sans-serif-font"/>
              </a:rPr>
              <a:t>：</a:t>
            </a:r>
            <a:r>
              <a:rPr lang="zh-CN" altLang="en-US" sz="900" dirty="0">
                <a:latin typeface="medium-content-sans-serif-font"/>
              </a:rPr>
              <a:t>房屋拥有者，有购买房屋需求的用户</a:t>
            </a:r>
            <a:endParaRPr lang="en-US" altLang="zh-CN" sz="1000" dirty="0">
              <a:latin typeface="medium-content-sans-serif-font"/>
            </a:endParaRPr>
          </a:p>
          <a:p>
            <a:r>
              <a:rPr lang="zh-CN" altLang="en-US" sz="1000" b="1" dirty="0">
                <a:latin typeface="medium-content-sans-serif-font"/>
              </a:rPr>
              <a:t>需求</a:t>
            </a:r>
            <a:r>
              <a:rPr lang="zh-CN" altLang="en-US" sz="1000" dirty="0">
                <a:latin typeface="medium-content-sans-serif-font"/>
              </a:rPr>
              <a:t>：</a:t>
            </a:r>
            <a:r>
              <a:rPr lang="zh-CN" altLang="en-US" sz="900" dirty="0">
                <a:latin typeface="medium-content-sans-serif-font"/>
              </a:rPr>
              <a:t>建立一个简易的房屋出售系统，在网站中：</a:t>
            </a:r>
            <a:endParaRPr lang="en-US" altLang="zh-CN" sz="900" dirty="0">
              <a:latin typeface="medium-content-sans-serif-font"/>
            </a:endParaRPr>
          </a:p>
          <a:p>
            <a:pPr marL="228600" indent="-228600">
              <a:buAutoNum type="arabicPeriod"/>
            </a:pPr>
            <a:r>
              <a:rPr lang="zh-CN" altLang="en-US" sz="900" dirty="0">
                <a:latin typeface="medium-content-sans-serif-font"/>
              </a:rPr>
              <a:t>创建一个</a:t>
            </a:r>
            <a:r>
              <a:rPr lang="zh-CN" altLang="en-US" sz="900" dirty="0">
                <a:solidFill>
                  <a:srgbClr val="C00000"/>
                </a:solidFill>
                <a:latin typeface="medium-content-sans-serif-font"/>
              </a:rPr>
              <a:t>（</a:t>
            </a:r>
            <a:r>
              <a:rPr lang="en-US" altLang="zh-CN" sz="900" dirty="0">
                <a:solidFill>
                  <a:srgbClr val="C00000"/>
                </a:solidFill>
                <a:latin typeface="medium-content-sans-serif-font"/>
              </a:rPr>
              <a:t>ERC721</a:t>
            </a:r>
            <a:r>
              <a:rPr lang="zh-CN" altLang="en-US" sz="900" dirty="0">
                <a:solidFill>
                  <a:srgbClr val="C00000"/>
                </a:solidFill>
                <a:latin typeface="medium-content-sans-serif-font"/>
              </a:rPr>
              <a:t>）</a:t>
            </a:r>
            <a:r>
              <a:rPr lang="zh-CN" altLang="en-US" sz="900" dirty="0">
                <a:latin typeface="medium-content-sans-serif-font"/>
              </a:rPr>
              <a:t>合约，在合约中发行房屋集合，每个</a:t>
            </a:r>
            <a:r>
              <a:rPr lang="en-US" altLang="zh-CN" sz="900" dirty="0">
                <a:latin typeface="medium-content-sans-serif-font"/>
              </a:rPr>
              <a:t>NFT</a:t>
            </a:r>
            <a:r>
              <a:rPr lang="zh-CN" altLang="en-US" sz="900" dirty="0">
                <a:latin typeface="medium-content-sans-serif-font"/>
              </a:rPr>
              <a:t>代表一栋房屋。让部分用户免费领取部分房屋</a:t>
            </a:r>
            <a:r>
              <a:rPr lang="en-US" altLang="zh-CN" sz="900" dirty="0">
                <a:latin typeface="medium-content-sans-serif-font"/>
              </a:rPr>
              <a:t>NFT</a:t>
            </a:r>
            <a:r>
              <a:rPr lang="zh-CN" altLang="en-US" sz="900" dirty="0">
                <a:latin typeface="medium-content-sans-serif-font"/>
              </a:rPr>
              <a:t>，用于后面的测试。</a:t>
            </a:r>
            <a:endParaRPr lang="en-US" altLang="zh-CN" sz="900" dirty="0">
              <a:latin typeface="medium-content-sans-serif-font"/>
            </a:endParaRPr>
          </a:p>
          <a:p>
            <a:pPr marL="228600" indent="-228600">
              <a:buAutoNum type="arabicPeriod"/>
            </a:pPr>
            <a:r>
              <a:rPr lang="zh-CN" altLang="en-US" sz="900" dirty="0">
                <a:latin typeface="medium-content-sans-serif-font"/>
              </a:rPr>
              <a:t>在网站中，用户可以出售，或者使用测试以太币购买房屋。每个用户可以：</a:t>
            </a:r>
            <a:endParaRPr lang="en-US" altLang="zh-CN" sz="900" dirty="0">
              <a:latin typeface="medium-content-sans-serif-font"/>
            </a:endParaRPr>
          </a:p>
          <a:p>
            <a:pPr marL="685800" lvl="1" indent="-228600">
              <a:buFont typeface="Arial" panose="020B0604020202020204" pitchFamily="34" charset="0"/>
              <a:buAutoNum type="arabicPeriod"/>
            </a:pPr>
            <a:r>
              <a:rPr lang="zh-CN" altLang="en-US" sz="900" dirty="0">
                <a:latin typeface="medium-content-sans-serif-font"/>
              </a:rPr>
              <a:t>用户查看自己拥有的房产列表。并可以挂单出售自己的房屋（挂单包含价格等信息）。</a:t>
            </a:r>
            <a:endParaRPr lang="en-US" altLang="zh-CN" sz="900" dirty="0">
              <a:latin typeface="medium-content-sans-serif-font"/>
            </a:endParaRPr>
          </a:p>
          <a:p>
            <a:pPr marL="685800" lvl="1" indent="-228600">
              <a:buFont typeface="Arial" panose="020B0604020202020204" pitchFamily="34" charset="0"/>
              <a:buAutoNum type="arabicPeriod"/>
            </a:pPr>
            <a:r>
              <a:rPr lang="zh-CN" altLang="en-US" sz="900" dirty="0">
                <a:latin typeface="medium-content-sans-serif-font"/>
              </a:rPr>
              <a:t>用户查看所有出售中的房产，并查询一栋房产的主人，及各种挂单信息。</a:t>
            </a:r>
            <a:endParaRPr lang="en-US" altLang="zh-CN" sz="900" dirty="0">
              <a:latin typeface="medium-content-sans-serif-font"/>
            </a:endParaRPr>
          </a:p>
          <a:p>
            <a:pPr marL="685800" lvl="1" indent="-228600">
              <a:buFont typeface="Arial" panose="020B0604020202020204" pitchFamily="34" charset="0"/>
              <a:buAutoNum type="arabicPeriod"/>
            </a:pPr>
            <a:r>
              <a:rPr lang="zh-CN" altLang="en-US" sz="900" dirty="0">
                <a:latin typeface="medium-content-sans-serif-font"/>
              </a:rPr>
              <a:t>用户选择支付房屋价格对应的测试以太币，购买某个其他用户出售的房产。购买后房产拥有权应当发生变化。</a:t>
            </a:r>
            <a:endParaRPr lang="en-US" altLang="zh-CN" sz="900" dirty="0">
              <a:latin typeface="medium-content-sans-serif-font"/>
            </a:endParaRPr>
          </a:p>
          <a:p>
            <a:pPr marL="685800" lvl="1" indent="-228600">
              <a:buFont typeface="Arial" panose="020B0604020202020204" pitchFamily="34" charset="0"/>
              <a:buAutoNum type="arabicPeriod"/>
            </a:pPr>
            <a:r>
              <a:rPr lang="zh-CN" altLang="en-US" sz="900" dirty="0">
                <a:latin typeface="medium-content-sans-serif-font"/>
              </a:rPr>
              <a:t>平台收取手续费：在一个房产出售完成时，用户支付的部分测试以太币（</a:t>
            </a:r>
            <a:r>
              <a:rPr lang="en-US" altLang="zh-CN" sz="900" dirty="0">
                <a:solidFill>
                  <a:srgbClr val="C00000"/>
                </a:solidFill>
                <a:latin typeface="medium-content-sans-serif-font"/>
              </a:rPr>
              <a:t>=</a:t>
            </a:r>
            <a:r>
              <a:rPr lang="zh-CN" altLang="en-US" sz="900" dirty="0">
                <a:solidFill>
                  <a:srgbClr val="C00000"/>
                </a:solidFill>
                <a:latin typeface="medium-content-sans-serif-font"/>
              </a:rPr>
              <a:t>某栋房产在平台上的挂单时长（</a:t>
            </a:r>
            <a:r>
              <a:rPr lang="en-US" altLang="zh-CN" sz="900" dirty="0">
                <a:solidFill>
                  <a:srgbClr val="C00000"/>
                </a:solidFill>
                <a:latin typeface="medium-content-sans-serif-font"/>
              </a:rPr>
              <a:t>timestamp</a:t>
            </a:r>
            <a:r>
              <a:rPr lang="zh-CN" altLang="en-US" sz="900" dirty="0">
                <a:solidFill>
                  <a:srgbClr val="C00000"/>
                </a:solidFill>
                <a:latin typeface="medium-content-sans-serif-font"/>
              </a:rPr>
              <a:t>）*固定比例*房产价格</a:t>
            </a:r>
            <a:r>
              <a:rPr lang="zh-CN" altLang="en-US" sz="900" dirty="0">
                <a:latin typeface="medium-content-sans-serif-font"/>
              </a:rPr>
              <a:t>）应该被转入某个特定账户（如合约部署者）。</a:t>
            </a:r>
            <a:endParaRPr lang="en-US" altLang="zh-CN" sz="900" dirty="0">
              <a:latin typeface="medium-content-sans-serif-font"/>
            </a:endParaRPr>
          </a:p>
          <a:p>
            <a:pPr marL="685800" lvl="1" indent="-228600">
              <a:buFont typeface="Arial" panose="020B0604020202020204" pitchFamily="34" charset="0"/>
              <a:buAutoNum type="arabicPeriod"/>
            </a:pPr>
            <a:r>
              <a:rPr lang="zh-CN" altLang="en-US" sz="900" dirty="0">
                <a:latin typeface="medium-content-sans-serif-font"/>
              </a:rPr>
              <a:t>（</a:t>
            </a:r>
            <a:r>
              <a:rPr lang="en-US" altLang="zh-CN" sz="900" dirty="0">
                <a:latin typeface="medium-content-sans-serif-font"/>
              </a:rPr>
              <a:t>Bonus</a:t>
            </a:r>
            <a:r>
              <a:rPr lang="zh-CN" altLang="en-US" sz="900" dirty="0">
                <a:latin typeface="medium-content-sans-serif-font"/>
              </a:rPr>
              <a:t>，如果想要完成</a:t>
            </a:r>
            <a:r>
              <a:rPr lang="en-US" altLang="zh-CN" sz="900" dirty="0">
                <a:latin typeface="medium-content-sans-serif-font"/>
              </a:rPr>
              <a:t>Bonus</a:t>
            </a:r>
            <a:r>
              <a:rPr lang="zh-CN" altLang="en-US" sz="900" dirty="0">
                <a:latin typeface="medium-content-sans-serif-font"/>
              </a:rPr>
              <a:t>，可以直接将功能整合进上述要求中）发行一个</a:t>
            </a:r>
            <a:r>
              <a:rPr lang="zh-CN" altLang="en-US" sz="900" dirty="0">
                <a:solidFill>
                  <a:srgbClr val="C00000"/>
                </a:solidFill>
                <a:latin typeface="medium-content-sans-serif-font"/>
              </a:rPr>
              <a:t>（</a:t>
            </a:r>
            <a:r>
              <a:rPr lang="en-US" altLang="zh-CN" sz="900" dirty="0">
                <a:solidFill>
                  <a:srgbClr val="C00000"/>
                </a:solidFill>
                <a:latin typeface="medium-content-sans-serif-font"/>
              </a:rPr>
              <a:t>ERC20</a:t>
            </a:r>
            <a:r>
              <a:rPr lang="zh-CN" altLang="en-US" sz="900" dirty="0">
                <a:solidFill>
                  <a:srgbClr val="C00000"/>
                </a:solidFill>
                <a:latin typeface="medium-content-sans-serif-font"/>
              </a:rPr>
              <a:t>）</a:t>
            </a:r>
            <a:r>
              <a:rPr lang="zh-CN" altLang="en-US" sz="900" dirty="0">
                <a:latin typeface="medium-content-sans-serif-font"/>
              </a:rPr>
              <a:t>合约，允许用户将测试以太币兑换成</a:t>
            </a:r>
            <a:r>
              <a:rPr lang="en-US" altLang="zh-CN" sz="900" dirty="0">
                <a:latin typeface="medium-content-sans-serif-font"/>
              </a:rPr>
              <a:t>ERC20</a:t>
            </a:r>
            <a:r>
              <a:rPr lang="zh-CN" altLang="en-US" sz="900" dirty="0">
                <a:latin typeface="medium-content-sans-serif-font"/>
              </a:rPr>
              <a:t>积分，并使用</a:t>
            </a:r>
            <a:r>
              <a:rPr lang="en-US" altLang="zh-CN" sz="900" dirty="0">
                <a:latin typeface="medium-content-sans-serif-font"/>
              </a:rPr>
              <a:t>ERC20</a:t>
            </a:r>
            <a:r>
              <a:rPr lang="zh-CN" altLang="en-US" sz="900" dirty="0">
                <a:latin typeface="medium-content-sans-serif-font"/>
              </a:rPr>
              <a:t>积分完成购买房屋的流程。</a:t>
            </a:r>
            <a:endParaRPr lang="en-US" altLang="zh-CN" sz="900" dirty="0">
              <a:latin typeface="medium-content-sans-serif-font"/>
            </a:endParaRPr>
          </a:p>
          <a:p>
            <a:pPr marL="228600" indent="-228600">
              <a:buFont typeface="Arial" panose="020B0604020202020204" pitchFamily="34" charset="0"/>
              <a:buAutoNum type="arabicPeriod"/>
            </a:pPr>
            <a:r>
              <a:rPr lang="zh-CN" altLang="en-US" sz="900" dirty="0">
                <a:latin typeface="medium-content-sans-serif-font"/>
              </a:rPr>
              <a:t>请大家专注于功能实现，网站</a:t>
            </a:r>
            <a:r>
              <a:rPr lang="en-US" altLang="zh-CN" sz="900" dirty="0">
                <a:latin typeface="medium-content-sans-serif-font"/>
              </a:rPr>
              <a:t>UI</a:t>
            </a:r>
            <a:r>
              <a:rPr lang="zh-CN" altLang="en-US" sz="900" dirty="0">
                <a:latin typeface="medium-content-sans-serif-font"/>
              </a:rPr>
              <a:t>美观程度不纳入评分标准，但要让用户能够舒适操作。简便起见，可以在网上找图片代表不同房产，不需要将图片上链。</a:t>
            </a:r>
          </a:p>
          <a:p>
            <a:endParaRPr lang="en-US" altLang="zh-CN" sz="1000" dirty="0">
              <a:latin typeface="medium-content-sans-serif-font"/>
            </a:endParaRPr>
          </a:p>
          <a:p>
            <a:r>
              <a:rPr lang="zh-CN" altLang="en-US" sz="1000" b="1" dirty="0">
                <a:latin typeface="medium-content-sans-serif-font"/>
              </a:rPr>
              <a:t>作业内容和提交要求</a:t>
            </a:r>
            <a:r>
              <a:rPr lang="zh-CN" altLang="en-US" sz="1000" dirty="0">
                <a:latin typeface="medium-content-sans-serif-font"/>
              </a:rPr>
              <a:t>：</a:t>
            </a:r>
            <a:endParaRPr lang="en-US" altLang="zh-CN" sz="1000" dirty="0">
              <a:latin typeface="medium-content-sans-serif-font"/>
            </a:endParaRPr>
          </a:p>
          <a:p>
            <a:pPr marL="171450" indent="-171450">
              <a:buFont typeface="Arial" panose="020B0604020202020204" pitchFamily="34" charset="0"/>
              <a:buChar char="•"/>
            </a:pPr>
            <a:r>
              <a:rPr lang="zh-CN" altLang="en-US" sz="900" dirty="0">
                <a:latin typeface="medium-content-sans-serif-font"/>
              </a:rPr>
              <a:t>为了降低框架搭建难度，让大家专注于代码实现，请在</a:t>
            </a:r>
            <a:r>
              <a:rPr lang="en-US" altLang="zh-CN" sz="900" dirty="0" err="1">
                <a:latin typeface="medium-content-sans-serif-font"/>
              </a:rPr>
              <a:t>Github</a:t>
            </a:r>
            <a:r>
              <a:rPr lang="zh-CN" altLang="en-US" sz="900" dirty="0">
                <a:latin typeface="medium-content-sans-serif-font"/>
              </a:rPr>
              <a:t>上</a:t>
            </a:r>
            <a:r>
              <a:rPr lang="en-US" altLang="zh-CN" sz="900" dirty="0">
                <a:latin typeface="medium-content-sans-serif-font"/>
              </a:rPr>
              <a:t>fork</a:t>
            </a:r>
            <a:r>
              <a:rPr lang="zh-CN" altLang="en-US" sz="900" dirty="0">
                <a:latin typeface="medium-content-sans-serif-font"/>
              </a:rPr>
              <a:t>助教提供的大致代码框架：</a:t>
            </a:r>
            <a:r>
              <a:rPr lang="en" altLang="zh-CN" sz="900" dirty="0">
                <a:latin typeface="medium-content-sans-serif-font"/>
              </a:rPr>
              <a:t>https://</a:t>
            </a:r>
            <a:r>
              <a:rPr lang="en" altLang="zh-CN" sz="900" dirty="0" err="1">
                <a:latin typeface="medium-content-sans-serif-font"/>
              </a:rPr>
              <a:t>github.com</a:t>
            </a:r>
            <a:r>
              <a:rPr lang="en" altLang="zh-CN" sz="900" dirty="0">
                <a:latin typeface="medium-content-sans-serif-font"/>
              </a:rPr>
              <a:t>/</a:t>
            </a:r>
            <a:r>
              <a:rPr lang="en" altLang="zh-CN" sz="900" dirty="0" err="1">
                <a:latin typeface="medium-content-sans-serif-font"/>
              </a:rPr>
              <a:t>LBruyne</a:t>
            </a:r>
            <a:r>
              <a:rPr lang="en" altLang="zh-CN" sz="900" dirty="0">
                <a:latin typeface="medium-content-sans-serif-font"/>
              </a:rPr>
              <a:t>/ZJU-blockchain-course-202</a:t>
            </a:r>
            <a:r>
              <a:rPr lang="en-US" altLang="zh-CN" sz="900" dirty="0">
                <a:latin typeface="medium-content-sans-serif-font"/>
              </a:rPr>
              <a:t>4</a:t>
            </a:r>
            <a:r>
              <a:rPr lang="zh-CN" altLang="en-US" sz="900" dirty="0">
                <a:latin typeface="medium-content-sans-serif-font"/>
              </a:rPr>
              <a:t>，阅读并按需修改（当然，如果想自己重新搭建自己喜欢的框架，也是可以的）。</a:t>
            </a:r>
            <a:endParaRPr lang="en-US" altLang="zh-CN" sz="900" dirty="0">
              <a:latin typeface="medium-content-sans-serif-font"/>
            </a:endParaRPr>
          </a:p>
          <a:p>
            <a:pPr marL="171450" indent="-171450">
              <a:buFont typeface="Arial" panose="020B0604020202020204" pitchFamily="34" charset="0"/>
              <a:buChar char="•"/>
            </a:pPr>
            <a:r>
              <a:rPr lang="zh-CN" altLang="en-US" sz="900" dirty="0">
                <a:latin typeface="medium-content-sans-serif-font"/>
              </a:rPr>
              <a:t>需要完成的内容：</a:t>
            </a:r>
            <a:endParaRPr lang="en-US" altLang="zh-CN" sz="900" dirty="0">
              <a:latin typeface="medium-content-sans-serif-font"/>
            </a:endParaRPr>
          </a:p>
          <a:p>
            <a:pPr marL="628650" lvl="1" indent="-171450">
              <a:buFont typeface="Arial" panose="020B0604020202020204" pitchFamily="34" charset="0"/>
              <a:buChar char="•"/>
            </a:pPr>
            <a:r>
              <a:rPr lang="zh-CN" altLang="en-US" sz="900" dirty="0">
                <a:latin typeface="medium-content-sans-serif-font"/>
              </a:rPr>
              <a:t>完成上述需求的</a:t>
            </a:r>
            <a:r>
              <a:rPr lang="zh-CN" altLang="en-US" sz="900" dirty="0">
                <a:solidFill>
                  <a:srgbClr val="4F81BD"/>
                </a:solidFill>
                <a:latin typeface="medium-content-sans-serif-font"/>
              </a:rPr>
              <a:t>合约、前端代码</a:t>
            </a:r>
            <a:r>
              <a:rPr lang="zh-CN" altLang="en-US" sz="900" dirty="0">
                <a:latin typeface="medium-content-sans-serif-font"/>
              </a:rPr>
              <a:t>实现；</a:t>
            </a:r>
            <a:endParaRPr lang="en-US" altLang="zh-CN" sz="900" dirty="0">
              <a:latin typeface="medium-content-sans-serif-font"/>
            </a:endParaRPr>
          </a:p>
          <a:p>
            <a:pPr marL="628650" lvl="1" indent="-171450">
              <a:buFont typeface="Arial" panose="020B0604020202020204" pitchFamily="34" charset="0"/>
              <a:buChar char="•"/>
            </a:pPr>
            <a:r>
              <a:rPr lang="zh-CN" altLang="en-US" sz="900" dirty="0">
                <a:latin typeface="medium-content-sans-serif-font"/>
              </a:rPr>
              <a:t>在</a:t>
            </a:r>
            <a:r>
              <a:rPr lang="en-US" altLang="zh-CN" sz="900" dirty="0" err="1">
                <a:latin typeface="medium-content-sans-serif-font"/>
              </a:rPr>
              <a:t>Github</a:t>
            </a:r>
            <a:r>
              <a:rPr lang="zh-CN" altLang="en-US" sz="900" dirty="0">
                <a:latin typeface="medium-content-sans-serif-font"/>
              </a:rPr>
              <a:t>仓库文件夹内的</a:t>
            </a:r>
            <a:r>
              <a:rPr lang="en-US" altLang="zh-CN" sz="900" dirty="0" err="1">
                <a:solidFill>
                  <a:srgbClr val="4F81BD"/>
                </a:solidFill>
                <a:latin typeface="medium-content-sans-serif-font"/>
              </a:rPr>
              <a:t>README.md</a:t>
            </a:r>
            <a:r>
              <a:rPr lang="zh-CN" altLang="en-US" sz="900" dirty="0">
                <a:solidFill>
                  <a:srgbClr val="4F81BD"/>
                </a:solidFill>
                <a:latin typeface="medium-content-sans-serif-font"/>
              </a:rPr>
              <a:t>（</a:t>
            </a:r>
            <a:r>
              <a:rPr lang="en-US" altLang="zh-CN" sz="900" dirty="0">
                <a:solidFill>
                  <a:srgbClr val="4F81BD"/>
                </a:solidFill>
                <a:latin typeface="medium-content-sans-serif-font"/>
              </a:rPr>
              <a:t>markdown</a:t>
            </a:r>
            <a:r>
              <a:rPr lang="zh-CN" altLang="en-US" sz="900" dirty="0">
                <a:solidFill>
                  <a:srgbClr val="4F81BD"/>
                </a:solidFill>
                <a:latin typeface="medium-content-sans-serif-font"/>
              </a:rPr>
              <a:t>文件）</a:t>
            </a:r>
            <a:r>
              <a:rPr lang="zh-CN" altLang="en-US" sz="900" dirty="0">
                <a:latin typeface="medium-content-sans-serif-font"/>
              </a:rPr>
              <a:t>中撰写清晰完整的文档，内容包含：</a:t>
            </a:r>
            <a:endParaRPr lang="en-US" altLang="zh-CN" sz="900" dirty="0">
              <a:latin typeface="medium-content-sans-serif-font"/>
            </a:endParaRPr>
          </a:p>
          <a:p>
            <a:pPr marL="1143000" lvl="2" indent="-228600">
              <a:buFont typeface="+mj-lt"/>
              <a:buAutoNum type="arabicPeriod"/>
            </a:pPr>
            <a:r>
              <a:rPr lang="zh-CN" altLang="en-US" sz="900" dirty="0">
                <a:latin typeface="medium-content-sans-serif-font"/>
              </a:rPr>
              <a:t>简单但清晰的项目介绍，功能和实现分析</a:t>
            </a:r>
            <a:endParaRPr lang="en-US" altLang="zh-CN" sz="900" dirty="0">
              <a:latin typeface="medium-content-sans-serif-font"/>
            </a:endParaRPr>
          </a:p>
          <a:p>
            <a:pPr marL="1143000" lvl="2" indent="-228600">
              <a:buFont typeface="+mj-lt"/>
              <a:buAutoNum type="arabicPeriod"/>
            </a:pPr>
            <a:r>
              <a:rPr lang="zh-CN" altLang="en-US" sz="900" dirty="0">
                <a:latin typeface="medium-content-sans-serif-font"/>
              </a:rPr>
              <a:t>如何运行你的项目</a:t>
            </a:r>
            <a:endParaRPr lang="en-US" altLang="zh-CN" sz="900" dirty="0">
              <a:latin typeface="medium-content-sans-serif-font"/>
            </a:endParaRPr>
          </a:p>
          <a:p>
            <a:pPr marL="1143000" lvl="2" indent="-228600">
              <a:buFont typeface="+mj-lt"/>
              <a:buAutoNum type="arabicPeriod"/>
            </a:pPr>
            <a:r>
              <a:rPr lang="zh-CN" altLang="en-US" sz="900" dirty="0">
                <a:latin typeface="medium-content-sans-serif-font"/>
              </a:rPr>
              <a:t>项目运行成功的关键界面和流程截图，主要包括</a:t>
            </a:r>
            <a:r>
              <a:rPr lang="zh-CN" altLang="en-US" sz="900" dirty="0">
                <a:solidFill>
                  <a:srgbClr val="4F81BD"/>
                </a:solidFill>
                <a:latin typeface="medium-content-sans-serif-font"/>
              </a:rPr>
              <a:t>操作流程</a:t>
            </a:r>
            <a:r>
              <a:rPr lang="zh-CN" altLang="en-US" sz="900" dirty="0">
                <a:latin typeface="medium-content-sans-serif-font"/>
              </a:rPr>
              <a:t>和</a:t>
            </a:r>
            <a:r>
              <a:rPr lang="zh-CN" altLang="en-US" sz="900" dirty="0">
                <a:solidFill>
                  <a:srgbClr val="4F81BD"/>
                </a:solidFill>
                <a:latin typeface="medium-content-sans-serif-font"/>
              </a:rPr>
              <a:t>与钱包、区块链交互</a:t>
            </a:r>
            <a:r>
              <a:rPr lang="zh-CN" altLang="en-US" sz="900" dirty="0">
                <a:latin typeface="medium-content-sans-serif-font"/>
              </a:rPr>
              <a:t>的截图</a:t>
            </a:r>
            <a:endParaRPr lang="en-US" altLang="zh-CN" sz="900" dirty="0">
              <a:latin typeface="medium-content-sans-serif-font"/>
            </a:endParaRPr>
          </a:p>
          <a:p>
            <a:pPr marL="628650" lvl="1" indent="-171450">
              <a:buFont typeface="Arial" panose="020B0604020202020204" pitchFamily="34" charset="0"/>
              <a:buChar char="•"/>
            </a:pPr>
            <a:r>
              <a:rPr lang="zh-CN" altLang="en-US" sz="900" dirty="0">
                <a:latin typeface="medium-content-sans-serif-font"/>
              </a:rPr>
              <a:t>录制一段你的项目从运行到完成整个操作流程的</a:t>
            </a:r>
            <a:r>
              <a:rPr lang="zh-CN" altLang="en-US" sz="900" dirty="0">
                <a:solidFill>
                  <a:srgbClr val="4F81BD"/>
                </a:solidFill>
                <a:latin typeface="medium-content-sans-serif-font"/>
              </a:rPr>
              <a:t>清晰视频</a:t>
            </a:r>
            <a:endParaRPr lang="en-US" altLang="zh-CN" sz="900" dirty="0">
              <a:solidFill>
                <a:srgbClr val="4F81BD"/>
              </a:solidFill>
              <a:latin typeface="medium-content-sans-serif-font"/>
            </a:endParaRPr>
          </a:p>
          <a:p>
            <a:pPr marL="171450" indent="-171450">
              <a:buFont typeface="Arial" panose="020B0604020202020204" pitchFamily="34" charset="0"/>
              <a:buChar char="•"/>
            </a:pPr>
            <a:r>
              <a:rPr lang="zh-CN" altLang="en-US" sz="900" dirty="0">
                <a:latin typeface="medium-content-sans-serif-font"/>
                <a:hlinkClick r:id="rId3">
                  <a:extLst>
                    <a:ext uri="{A12FA001-AC4F-418D-AE19-62706E023703}">
                      <ahyp:hlinkClr xmlns:ahyp="http://schemas.microsoft.com/office/drawing/2018/hyperlinkcolor" val="tx"/>
                    </a:ext>
                  </a:extLst>
                </a:hlinkClick>
              </a:rPr>
              <a:t>提交方式：将自己代码所在</a:t>
            </a:r>
            <a:r>
              <a:rPr lang="en-US" altLang="zh-CN" sz="900" dirty="0">
                <a:solidFill>
                  <a:srgbClr val="4F81BD"/>
                </a:solidFill>
                <a:latin typeface="medium-content-sans-serif-font"/>
                <a:hlinkClick r:id="rId3">
                  <a:extLst>
                    <a:ext uri="{A12FA001-AC4F-418D-AE19-62706E023703}">
                      <ahyp:hlinkClr xmlns:ahyp="http://schemas.microsoft.com/office/drawing/2018/hyperlinkcolor" val="tx"/>
                    </a:ext>
                  </a:extLst>
                </a:hlinkClick>
              </a:rPr>
              <a:t>Github</a:t>
            </a:r>
            <a:r>
              <a:rPr lang="zh-CN" altLang="en-US" sz="900" dirty="0">
                <a:solidFill>
                  <a:srgbClr val="4F81BD"/>
                </a:solidFill>
                <a:latin typeface="medium-content-sans-serif-font"/>
                <a:hlinkClick r:id="rId3">
                  <a:extLst>
                    <a:ext uri="{A12FA001-AC4F-418D-AE19-62706E023703}">
                      <ahyp:hlinkClr xmlns:ahyp="http://schemas.microsoft.com/office/drawing/2018/hyperlinkcolor" val="tx"/>
                    </a:ext>
                  </a:extLst>
                </a:hlinkClick>
              </a:rPr>
              <a:t>仓库链接</a:t>
            </a:r>
            <a:r>
              <a:rPr lang="zh-CN" altLang="en-US" sz="900" dirty="0">
                <a:latin typeface="medium-content-sans-serif-font"/>
                <a:hlinkClick r:id="rId3">
                  <a:extLst>
                    <a:ext uri="{A12FA001-AC4F-418D-AE19-62706E023703}">
                      <ahyp:hlinkClr xmlns:ahyp="http://schemas.microsoft.com/office/drawing/2018/hyperlinkcolor" val="tx"/>
                    </a:ext>
                  </a:extLst>
                </a:hlinkClick>
              </a:rPr>
              <a:t>和</a:t>
            </a:r>
            <a:r>
              <a:rPr lang="zh-CN" altLang="en-US" sz="900" dirty="0">
                <a:solidFill>
                  <a:srgbClr val="4F81BD"/>
                </a:solidFill>
                <a:latin typeface="medium-content-sans-serif-font"/>
                <a:hlinkClick r:id="rId3">
                  <a:extLst>
                    <a:ext uri="{A12FA001-AC4F-418D-AE19-62706E023703}">
                      <ahyp:hlinkClr xmlns:ahyp="http://schemas.microsoft.com/office/drawing/2018/hyperlinkcolor" val="tx"/>
                    </a:ext>
                  </a:extLst>
                </a:hlinkClick>
              </a:rPr>
              <a:t>项目视频（压缩后）打包</a:t>
            </a:r>
            <a:r>
              <a:rPr lang="zh-CN" altLang="en-US" sz="900" dirty="0">
                <a:latin typeface="medium-content-sans-serif-font"/>
                <a:hlinkClick r:id="rId3">
                  <a:extLst>
                    <a:ext uri="{A12FA001-AC4F-418D-AE19-62706E023703}">
                      <ahyp:hlinkClr xmlns:ahyp="http://schemas.microsoft.com/office/drawing/2018/hyperlinkcolor" val="tx"/>
                    </a:ext>
                  </a:extLst>
                </a:hlinkClick>
              </a:rPr>
              <a:t>发到邮箱：</a:t>
            </a:r>
            <a:r>
              <a:rPr lang="en-US" altLang="zh-CN" sz="900" dirty="0">
                <a:solidFill>
                  <a:srgbClr val="4F81BD"/>
                </a:solidFill>
                <a:latin typeface="medium-content-sans-serif-font"/>
                <a:hlinkClick r:id="rId4">
                  <a:extLst>
                    <a:ext uri="{A12FA001-AC4F-418D-AE19-62706E023703}">
                      <ahyp:hlinkClr xmlns:ahyp="http://schemas.microsoft.com/office/drawing/2018/hyperlinkcolor" val="tx"/>
                    </a:ext>
                  </a:extLst>
                </a:hlinkClick>
              </a:rPr>
              <a:t>hinsliu@zju.edu.cn</a:t>
            </a:r>
            <a:r>
              <a:rPr lang="zh-CN" altLang="en-US" sz="900" dirty="0">
                <a:latin typeface="medium-content-sans-serif-font"/>
                <a:hlinkClick r:id="rId4">
                  <a:extLst>
                    <a:ext uri="{A12FA001-AC4F-418D-AE19-62706E023703}">
                      <ahyp:hlinkClr xmlns:ahyp="http://schemas.microsoft.com/office/drawing/2018/hyperlinkcolor" val="tx"/>
                    </a:ext>
                  </a:extLst>
                </a:hlinkClick>
              </a:rPr>
              <a:t>。视频文件</a:t>
            </a:r>
            <a:r>
              <a:rPr lang="zh-CN" altLang="en-US" sz="900" dirty="0">
                <a:latin typeface="medium-content-sans-serif-font"/>
              </a:rPr>
              <a:t>名和</a:t>
            </a:r>
            <a:r>
              <a:rPr lang="zh-CN" altLang="en-US" sz="900" dirty="0">
                <a:latin typeface="medium-content-sans-serif-font"/>
                <a:hlinkClick r:id="rId5">
                  <a:extLst>
                    <a:ext uri="{A12FA001-AC4F-418D-AE19-62706E023703}">
                      <ahyp:hlinkClr xmlns:ahyp="http://schemas.microsoft.com/office/drawing/2018/hyperlinkcolor" val="tx"/>
                    </a:ext>
                  </a:extLst>
                </a:hlinkClick>
              </a:rPr>
              <a:t>邮箱主题均为</a:t>
            </a:r>
            <a:r>
              <a:rPr lang="zh-CN" altLang="en-US" sz="900" dirty="0">
                <a:solidFill>
                  <a:srgbClr val="4F81BD"/>
                </a:solidFill>
                <a:latin typeface="medium-content-sans-serif-font"/>
              </a:rPr>
              <a:t>学号</a:t>
            </a:r>
            <a:r>
              <a:rPr lang="en-US" altLang="zh-CN" sz="900" dirty="0">
                <a:solidFill>
                  <a:srgbClr val="4F81BD"/>
                </a:solidFill>
                <a:latin typeface="medium-content-sans-serif-font"/>
              </a:rPr>
              <a:t>_</a:t>
            </a:r>
            <a:r>
              <a:rPr lang="zh-CN" altLang="en-US" sz="900" dirty="0">
                <a:solidFill>
                  <a:srgbClr val="4F81BD"/>
                </a:solidFill>
                <a:latin typeface="medium-content-sans-serif-font"/>
              </a:rPr>
              <a:t>姓名</a:t>
            </a:r>
            <a:r>
              <a:rPr lang="en-US" altLang="zh-CN" sz="900" dirty="0">
                <a:solidFill>
                  <a:srgbClr val="4F81BD"/>
                </a:solidFill>
                <a:latin typeface="medium-content-sans-serif-font"/>
              </a:rPr>
              <a:t>_</a:t>
            </a:r>
            <a:r>
              <a:rPr lang="zh-CN" altLang="en-US" sz="900" dirty="0">
                <a:solidFill>
                  <a:srgbClr val="4F81BD"/>
                </a:solidFill>
                <a:latin typeface="medium-content-sans-serif-font"/>
              </a:rPr>
              <a:t>作业</a:t>
            </a:r>
            <a:r>
              <a:rPr lang="en-US" altLang="zh-CN" sz="900" dirty="0">
                <a:solidFill>
                  <a:srgbClr val="4F81BD"/>
                </a:solidFill>
                <a:latin typeface="medium-content-sans-serif-font"/>
              </a:rPr>
              <a:t>2</a:t>
            </a:r>
          </a:p>
          <a:p>
            <a:pPr marL="171450" indent="-171450">
              <a:buFont typeface="Arial" panose="020B0604020202020204" pitchFamily="34" charset="0"/>
              <a:buChar char="•"/>
            </a:pPr>
            <a:r>
              <a:rPr lang="zh-CN" altLang="en-US" sz="900" dirty="0">
                <a:solidFill>
                  <a:srgbClr val="C00000"/>
                </a:solidFill>
                <a:latin typeface="medium-content-sans-serif-font"/>
              </a:rPr>
              <a:t>严禁抄袭，如有发现，会有很严重的</a:t>
            </a:r>
            <a:r>
              <a:rPr lang="en-US" altLang="zh-CN" sz="900" dirty="0">
                <a:solidFill>
                  <a:srgbClr val="C00000"/>
                </a:solidFill>
                <a:latin typeface="medium-content-sans-serif-font"/>
              </a:rPr>
              <a:t>Penalty</a:t>
            </a:r>
            <a:r>
              <a:rPr lang="zh-CN" altLang="en-US" sz="900" dirty="0">
                <a:solidFill>
                  <a:srgbClr val="C00000"/>
                </a:solidFill>
                <a:latin typeface="medium-content-sans-serif-font"/>
              </a:rPr>
              <a:t>。作业截止时间</a:t>
            </a:r>
            <a:r>
              <a:rPr lang="en-US" altLang="zh-CN" sz="900" dirty="0">
                <a:solidFill>
                  <a:srgbClr val="C00000"/>
                </a:solidFill>
                <a:latin typeface="medium-content-sans-serif-font"/>
              </a:rPr>
              <a:t>DDL</a:t>
            </a:r>
            <a:r>
              <a:rPr lang="zh-CN" altLang="en-US" sz="900" dirty="0">
                <a:solidFill>
                  <a:srgbClr val="C00000"/>
                </a:solidFill>
                <a:latin typeface="medium-content-sans-serif-font"/>
              </a:rPr>
              <a:t>：</a:t>
            </a:r>
            <a:r>
              <a:rPr lang="en-US" altLang="zh-CN" sz="900" dirty="0">
                <a:solidFill>
                  <a:srgbClr val="C00000"/>
                </a:solidFill>
                <a:latin typeface="medium-content-sans-serif-font"/>
              </a:rPr>
              <a:t>11.2</a:t>
            </a:r>
            <a:r>
              <a:rPr lang="zh-CN" altLang="en-US" sz="900" dirty="0">
                <a:solidFill>
                  <a:srgbClr val="C00000"/>
                </a:solidFill>
                <a:latin typeface="medium-content-sans-serif-font"/>
              </a:rPr>
              <a:t>晚上</a:t>
            </a:r>
            <a:endParaRPr lang="en-US" altLang="zh-CN" sz="900" dirty="0">
              <a:solidFill>
                <a:srgbClr val="C00000"/>
              </a:solidFill>
              <a:latin typeface="medium-content-sans-serif-font"/>
            </a:endParaRPr>
          </a:p>
        </p:txBody>
      </p:sp>
    </p:spTree>
    <p:extLst>
      <p:ext uri="{BB962C8B-B14F-4D97-AF65-F5344CB8AC3E}">
        <p14:creationId xmlns:p14="http://schemas.microsoft.com/office/powerpoint/2010/main" val="3711028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B914B0-F8A0-460E-9379-1F605BE9F696}"/>
              </a:ext>
            </a:extLst>
          </p:cNvPr>
          <p:cNvSpPr>
            <a:spLocks noGrp="1"/>
          </p:cNvSpPr>
          <p:nvPr>
            <p:ph type="title"/>
          </p:nvPr>
        </p:nvSpPr>
        <p:spPr/>
        <p:txBody>
          <a:bodyPr/>
          <a:lstStyle/>
          <a:p>
            <a:r>
              <a:rPr lang="zh-CN" altLang="en-US" sz="2135" noProof="1">
                <a:sym typeface="+mn-ea"/>
              </a:rPr>
              <a:t>搭建以太坊私有链</a:t>
            </a:r>
            <a:endParaRPr lang="zh-CN" altLang="en-US" noProof="1"/>
          </a:p>
        </p:txBody>
      </p:sp>
      <p:sp>
        <p:nvSpPr>
          <p:cNvPr id="24578" name="文本框 20">
            <a:extLst>
              <a:ext uri="{FF2B5EF4-FFF2-40B4-BE49-F238E27FC236}">
                <a16:creationId xmlns:a16="http://schemas.microsoft.com/office/drawing/2014/main" id="{7505364A-6F01-4BBE-913B-E3FE94478D59}"/>
              </a:ext>
            </a:extLst>
          </p:cNvPr>
          <p:cNvSpPr txBox="1">
            <a:spLocks noChangeArrowheads="1"/>
          </p:cNvSpPr>
          <p:nvPr/>
        </p:nvSpPr>
        <p:spPr bwMode="auto">
          <a:xfrm>
            <a:off x="336550" y="764629"/>
            <a:ext cx="67056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zh-CN" altLang="en-US" sz="1400" dirty="0">
                <a:latin typeface="微软雅黑" panose="020B0503020204020204" pitchFamily="34" charset="-122"/>
                <a:ea typeface="微软雅黑" panose="020B0503020204020204" pitchFamily="34" charset="-122"/>
              </a:rPr>
              <a:t>搭建一个以太坊私有链仅需要以下三个步骤：</a:t>
            </a:r>
          </a:p>
        </p:txBody>
      </p:sp>
      <p:sp>
        <p:nvSpPr>
          <p:cNvPr id="25" name="文本框 24">
            <a:extLst>
              <a:ext uri="{FF2B5EF4-FFF2-40B4-BE49-F238E27FC236}">
                <a16:creationId xmlns:a16="http://schemas.microsoft.com/office/drawing/2014/main" id="{9229561D-4B8C-4E85-8777-FDBBFF227967}"/>
              </a:ext>
            </a:extLst>
          </p:cNvPr>
          <p:cNvSpPr txBox="1"/>
          <p:nvPr/>
        </p:nvSpPr>
        <p:spPr>
          <a:xfrm>
            <a:off x="336550" y="1050699"/>
            <a:ext cx="7450137" cy="1621598"/>
          </a:xfrm>
          <a:prstGeom prst="rect">
            <a:avLst/>
          </a:prstGeom>
          <a:noFill/>
        </p:spPr>
        <p:txBody>
          <a:bodyPr>
            <a:spAutoFit/>
          </a:bodyPr>
          <a:lstStyle/>
          <a:p>
            <a:pPr fontAlgn="auto">
              <a:lnSpc>
                <a:spcPct val="120000"/>
              </a:lnSpc>
            </a:pPr>
            <a:r>
              <a:rPr lang="zh-CN" altLang="en-US" sz="1400" noProof="1">
                <a:latin typeface="微软雅黑" panose="020B0503020204020204" pitchFamily="34" charset="-122"/>
                <a:ea typeface="微软雅黑" panose="020B0503020204020204" pitchFamily="34" charset="-122"/>
              </a:rPr>
              <a:t>接下来详细介绍这些步骤：</a:t>
            </a:r>
          </a:p>
          <a:p>
            <a:pPr fontAlgn="auto">
              <a:lnSpc>
                <a:spcPct val="120000"/>
              </a:lnSpc>
            </a:pPr>
            <a:endParaRPr lang="zh-CN" altLang="en-US" sz="1400" noProof="1">
              <a:latin typeface="微软雅黑" panose="020B0503020204020204" pitchFamily="34" charset="-122"/>
              <a:ea typeface="微软雅黑" panose="020B0503020204020204" pitchFamily="34" charset="-122"/>
            </a:endParaRPr>
          </a:p>
          <a:p>
            <a:pPr marL="285750" indent="-285750" fontAlgn="auto">
              <a:lnSpc>
                <a:spcPct val="120000"/>
              </a:lnSpc>
              <a:buFont typeface="Arial" panose="020B0604020202020204" pitchFamily="34" charset="0"/>
              <a:buChar char="•"/>
            </a:pPr>
            <a:r>
              <a:rPr lang="zh-CN" altLang="en-US" sz="1400" b="1" noProof="1">
                <a:latin typeface="微软雅黑" panose="020B0503020204020204" pitchFamily="34" charset="-122"/>
                <a:ea typeface="微软雅黑" panose="020B0503020204020204" pitchFamily="34" charset="-122"/>
              </a:rPr>
              <a:t>启动</a:t>
            </a:r>
            <a:r>
              <a:rPr lang="en-US" altLang="zh-CN" sz="1400" b="1" noProof="1">
                <a:latin typeface="微软雅黑" panose="020B0503020204020204" pitchFamily="34" charset="-122"/>
                <a:ea typeface="微软雅黑" panose="020B0503020204020204" pitchFamily="34" charset="-122"/>
              </a:rPr>
              <a:t>Ganache</a:t>
            </a:r>
            <a:r>
              <a:rPr lang="zh-CN" altLang="en-US" sz="1400" noProof="1">
                <a:latin typeface="微软雅黑" panose="020B0503020204020204" pitchFamily="34" charset="-122"/>
                <a:ea typeface="微软雅黑" panose="020B0503020204020204" pitchFamily="34" charset="-122"/>
              </a:rPr>
              <a:t>：我们将看到右侧页面</a:t>
            </a:r>
            <a:endParaRPr lang="en-US" altLang="zh-CN" sz="1400" noProof="1">
              <a:latin typeface="微软雅黑" panose="020B0503020204020204" pitchFamily="34" charset="-122"/>
              <a:ea typeface="微软雅黑" panose="020B0503020204020204" pitchFamily="34" charset="-122"/>
            </a:endParaRPr>
          </a:p>
          <a:p>
            <a:pPr fontAlgn="auto">
              <a:lnSpc>
                <a:spcPct val="120000"/>
              </a:lnSpc>
            </a:pPr>
            <a:r>
              <a:rPr lang="zh-CN" altLang="en-US" sz="1400" noProof="1">
                <a:latin typeface="微软雅黑" panose="020B0503020204020204" pitchFamily="34" charset="-122"/>
                <a:ea typeface="微软雅黑" panose="020B0503020204020204" pitchFamily="34" charset="-122"/>
              </a:rPr>
              <a:t>每个</a:t>
            </a:r>
            <a:r>
              <a:rPr lang="en-US" altLang="zh-CN" sz="1400" noProof="1">
                <a:latin typeface="微软雅黑" panose="020B0503020204020204" pitchFamily="34" charset="-122"/>
                <a:ea typeface="微软雅黑" panose="020B0503020204020204" pitchFamily="34" charset="-122"/>
              </a:rPr>
              <a:t>Workspace</a:t>
            </a:r>
            <a:r>
              <a:rPr lang="zh-CN" altLang="en-US" sz="1400" noProof="1">
                <a:latin typeface="微软雅黑" panose="020B0503020204020204" pitchFamily="34" charset="-122"/>
                <a:ea typeface="微软雅黑" panose="020B0503020204020204" pitchFamily="34" charset="-122"/>
              </a:rPr>
              <a:t>即为一个以太坊私有网络。</a:t>
            </a:r>
            <a:endParaRPr lang="en-US" altLang="zh-CN" sz="1400" noProof="1">
              <a:latin typeface="微软雅黑" panose="020B0503020204020204" pitchFamily="34" charset="-122"/>
              <a:ea typeface="微软雅黑" panose="020B0503020204020204" pitchFamily="34" charset="-122"/>
            </a:endParaRPr>
          </a:p>
          <a:p>
            <a:pPr fontAlgn="auto">
              <a:lnSpc>
                <a:spcPct val="120000"/>
              </a:lnSpc>
            </a:pPr>
            <a:r>
              <a:rPr lang="zh-CN" altLang="en-US" sz="1400" noProof="1">
                <a:latin typeface="微软雅黑" panose="020B0503020204020204" pitchFamily="34" charset="-122"/>
                <a:ea typeface="微软雅黑" panose="020B0503020204020204" pitchFamily="34" charset="-122"/>
              </a:rPr>
              <a:t>可点击</a:t>
            </a:r>
            <a:r>
              <a:rPr lang="en-US" altLang="zh-CN" sz="1400" noProof="1">
                <a:latin typeface="微软雅黑" panose="020B0503020204020204" pitchFamily="34" charset="-122"/>
                <a:ea typeface="微软雅黑" panose="020B0503020204020204" pitchFamily="34" charset="-122"/>
              </a:rPr>
              <a:t>NEW</a:t>
            </a:r>
            <a:r>
              <a:rPr lang="zh-CN" altLang="en-US" sz="1400" noProof="1">
                <a:latin typeface="微软雅黑" panose="020B0503020204020204" pitchFamily="34" charset="-122"/>
                <a:ea typeface="微软雅黑" panose="020B0503020204020204" pitchFamily="34" charset="-122"/>
              </a:rPr>
              <a:t> </a:t>
            </a:r>
            <a:r>
              <a:rPr lang="en-US" altLang="zh-CN" sz="1400" noProof="1">
                <a:latin typeface="微软雅黑" panose="020B0503020204020204" pitchFamily="34" charset="-122"/>
                <a:ea typeface="微软雅黑" panose="020B0503020204020204" pitchFamily="34" charset="-122"/>
              </a:rPr>
              <a:t>WORKSPACE</a:t>
            </a:r>
            <a:r>
              <a:rPr lang="zh-CN" altLang="en-US" sz="1400" noProof="1">
                <a:latin typeface="微软雅黑" panose="020B0503020204020204" pitchFamily="34" charset="-122"/>
                <a:ea typeface="微软雅黑" panose="020B0503020204020204" pitchFamily="34" charset="-122"/>
              </a:rPr>
              <a:t>创建新的网络，</a:t>
            </a:r>
            <a:endParaRPr lang="en-US" altLang="zh-CN" sz="1400" noProof="1">
              <a:latin typeface="微软雅黑" panose="020B0503020204020204" pitchFamily="34" charset="-122"/>
              <a:ea typeface="微软雅黑" panose="020B0503020204020204" pitchFamily="34" charset="-122"/>
            </a:endParaRPr>
          </a:p>
          <a:p>
            <a:pPr fontAlgn="auto">
              <a:lnSpc>
                <a:spcPct val="120000"/>
              </a:lnSpc>
            </a:pPr>
            <a:r>
              <a:rPr lang="zh-CN" altLang="en-US" sz="1400" noProof="1">
                <a:latin typeface="微软雅黑" panose="020B0503020204020204" pitchFamily="34" charset="-122"/>
                <a:ea typeface="微软雅黑" panose="020B0503020204020204" pitchFamily="34" charset="-122"/>
              </a:rPr>
              <a:t>也可以</a:t>
            </a:r>
            <a:r>
              <a:rPr lang="en-US" altLang="zh-CN" sz="1400" noProof="1">
                <a:latin typeface="微软雅黑" panose="020B0503020204020204" pitchFamily="34" charset="-122"/>
                <a:ea typeface="微软雅黑" panose="020B0503020204020204" pitchFamily="34" charset="-122"/>
              </a:rPr>
              <a:t>QUICKSTART</a:t>
            </a:r>
            <a:r>
              <a:rPr lang="zh-CN" altLang="en-US" sz="1400" noProof="1">
                <a:latin typeface="微软雅黑" panose="020B0503020204020204" pitchFamily="34" charset="-122"/>
                <a:ea typeface="微软雅黑" panose="020B0503020204020204" pitchFamily="34" charset="-122"/>
              </a:rPr>
              <a:t>生成默认的私有网络。</a:t>
            </a:r>
          </a:p>
        </p:txBody>
      </p:sp>
      <p:grpSp>
        <p:nvGrpSpPr>
          <p:cNvPr id="3" name="组合 2">
            <a:extLst>
              <a:ext uri="{FF2B5EF4-FFF2-40B4-BE49-F238E27FC236}">
                <a16:creationId xmlns:a16="http://schemas.microsoft.com/office/drawing/2014/main" id="{B267BB0E-ABA7-9FF7-CD07-4C4AFB897797}"/>
              </a:ext>
            </a:extLst>
          </p:cNvPr>
          <p:cNvGrpSpPr/>
          <p:nvPr/>
        </p:nvGrpSpPr>
        <p:grpSpPr>
          <a:xfrm>
            <a:off x="3805374" y="764629"/>
            <a:ext cx="4229290" cy="838533"/>
            <a:chOff x="675919" y="1347000"/>
            <a:chExt cx="4229290" cy="838533"/>
          </a:xfrm>
        </p:grpSpPr>
        <p:grpSp>
          <p:nvGrpSpPr>
            <p:cNvPr id="24579" name="组合 6">
              <a:extLst>
                <a:ext uri="{FF2B5EF4-FFF2-40B4-BE49-F238E27FC236}">
                  <a16:creationId xmlns:a16="http://schemas.microsoft.com/office/drawing/2014/main" id="{C6291F68-7242-42E7-8639-5369D682844C}"/>
                </a:ext>
              </a:extLst>
            </p:cNvPr>
            <p:cNvGrpSpPr>
              <a:grpSpLocks/>
            </p:cNvGrpSpPr>
            <p:nvPr/>
          </p:nvGrpSpPr>
          <p:grpSpPr bwMode="auto">
            <a:xfrm>
              <a:off x="675919" y="1351417"/>
              <a:ext cx="3388032" cy="834116"/>
              <a:chOff x="614" y="4433"/>
              <a:chExt cx="7984" cy="1835"/>
            </a:xfrm>
          </p:grpSpPr>
          <p:cxnSp>
            <p:nvCxnSpPr>
              <p:cNvPr id="8" name="直接连接符 7">
                <a:extLst>
                  <a:ext uri="{FF2B5EF4-FFF2-40B4-BE49-F238E27FC236}">
                    <a16:creationId xmlns:a16="http://schemas.microsoft.com/office/drawing/2014/main" id="{CFD3C648-F0B3-402D-8D79-1B12FB93CA6D}"/>
                  </a:ext>
                </a:extLst>
              </p:cNvPr>
              <p:cNvCxnSpPr>
                <a:cxnSpLocks/>
              </p:cNvCxnSpPr>
              <p:nvPr/>
            </p:nvCxnSpPr>
            <p:spPr>
              <a:xfrm>
                <a:off x="2036" y="4594"/>
                <a:ext cx="6562"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4581" name="组合 8">
                <a:extLst>
                  <a:ext uri="{FF2B5EF4-FFF2-40B4-BE49-F238E27FC236}">
                    <a16:creationId xmlns:a16="http://schemas.microsoft.com/office/drawing/2014/main" id="{14165FE2-B750-4F0E-8ED6-F1B458727C18}"/>
                  </a:ext>
                </a:extLst>
              </p:cNvPr>
              <p:cNvGrpSpPr>
                <a:grpSpLocks/>
              </p:cNvGrpSpPr>
              <p:nvPr/>
            </p:nvGrpSpPr>
            <p:grpSpPr bwMode="auto">
              <a:xfrm>
                <a:off x="614" y="4435"/>
                <a:ext cx="2527" cy="1833"/>
                <a:chOff x="1968232" y="4711174"/>
                <a:chExt cx="1605223" cy="1164704"/>
              </a:xfrm>
            </p:grpSpPr>
            <p:sp>
              <p:nvSpPr>
                <p:cNvPr id="18" name="椭圆 17">
                  <a:extLst>
                    <a:ext uri="{FF2B5EF4-FFF2-40B4-BE49-F238E27FC236}">
                      <a16:creationId xmlns:a16="http://schemas.microsoft.com/office/drawing/2014/main" id="{F2BBCC9A-B8FE-44A1-8616-DEE3CE3B820F}"/>
                    </a:ext>
                  </a:extLst>
                </p:cNvPr>
                <p:cNvSpPr/>
                <p:nvPr/>
              </p:nvSpPr>
              <p:spPr>
                <a:xfrm>
                  <a:off x="2671642" y="4711174"/>
                  <a:ext cx="197239" cy="199664"/>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200" noProof="1"/>
                </a:p>
              </p:txBody>
            </p:sp>
            <p:sp>
              <p:nvSpPr>
                <p:cNvPr id="24583" name="文本框 18">
                  <a:extLst>
                    <a:ext uri="{FF2B5EF4-FFF2-40B4-BE49-F238E27FC236}">
                      <a16:creationId xmlns:a16="http://schemas.microsoft.com/office/drawing/2014/main" id="{F9B6BE6E-42E1-4763-88E3-423259831BAB}"/>
                    </a:ext>
                  </a:extLst>
                </p:cNvPr>
                <p:cNvSpPr txBox="1">
                  <a:spLocks noChangeArrowheads="1"/>
                </p:cNvSpPr>
                <p:nvPr/>
              </p:nvSpPr>
              <p:spPr bwMode="auto">
                <a:xfrm>
                  <a:off x="1968232" y="5230647"/>
                  <a:ext cx="1605223" cy="645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启动</a:t>
                  </a:r>
                  <a:r>
                    <a:rPr lang="en-US" altLang="zh-CN" sz="1200" b="1" dirty="0">
                      <a:solidFill>
                        <a:srgbClr val="FF0000"/>
                      </a:solidFill>
                      <a:latin typeface="微软雅黑" panose="020B0503020204020204" pitchFamily="34" charset="-122"/>
                      <a:ea typeface="微软雅黑" panose="020B0503020204020204" pitchFamily="34" charset="-122"/>
                    </a:rPr>
                    <a:t>Ganache</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grpSp>
          <p:grpSp>
            <p:nvGrpSpPr>
              <p:cNvPr id="24584" name="组合 9">
                <a:extLst>
                  <a:ext uri="{FF2B5EF4-FFF2-40B4-BE49-F238E27FC236}">
                    <a16:creationId xmlns:a16="http://schemas.microsoft.com/office/drawing/2014/main" id="{62F87356-39A3-449A-843A-52EEC709C60B}"/>
                  </a:ext>
                </a:extLst>
              </p:cNvPr>
              <p:cNvGrpSpPr>
                <a:grpSpLocks/>
              </p:cNvGrpSpPr>
              <p:nvPr/>
            </p:nvGrpSpPr>
            <p:grpSpPr bwMode="auto">
              <a:xfrm>
                <a:off x="3860" y="4433"/>
                <a:ext cx="3280" cy="1803"/>
                <a:chOff x="2352497" y="5203644"/>
                <a:chExt cx="2082734" cy="1145559"/>
              </a:xfrm>
            </p:grpSpPr>
            <p:sp>
              <p:nvSpPr>
                <p:cNvPr id="16" name="椭圆 15">
                  <a:extLst>
                    <a:ext uri="{FF2B5EF4-FFF2-40B4-BE49-F238E27FC236}">
                      <a16:creationId xmlns:a16="http://schemas.microsoft.com/office/drawing/2014/main" id="{703C6B3A-4CC6-42E0-82A0-D91A3331C2CF}"/>
                    </a:ext>
                  </a:extLst>
                </p:cNvPr>
                <p:cNvSpPr/>
                <p:nvPr/>
              </p:nvSpPr>
              <p:spPr>
                <a:xfrm>
                  <a:off x="3191941" y="5203644"/>
                  <a:ext cx="201922" cy="199686"/>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200" noProof="1"/>
                </a:p>
              </p:txBody>
            </p:sp>
            <p:sp>
              <p:nvSpPr>
                <p:cNvPr id="24586" name="文本框 16">
                  <a:extLst>
                    <a:ext uri="{FF2B5EF4-FFF2-40B4-BE49-F238E27FC236}">
                      <a16:creationId xmlns:a16="http://schemas.microsoft.com/office/drawing/2014/main" id="{F35B543D-1420-4E47-8BF9-8A58D9597528}"/>
                    </a:ext>
                  </a:extLst>
                </p:cNvPr>
                <p:cNvSpPr txBox="1">
                  <a:spLocks noChangeArrowheads="1"/>
                </p:cNvSpPr>
                <p:nvPr/>
              </p:nvSpPr>
              <p:spPr bwMode="auto">
                <a:xfrm>
                  <a:off x="2352497" y="5703973"/>
                  <a:ext cx="2082734" cy="64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创建</a:t>
                  </a:r>
                  <a:r>
                    <a:rPr lang="en-US" altLang="zh-CN" sz="1200" b="1" dirty="0">
                      <a:solidFill>
                        <a:srgbClr val="FF0000"/>
                      </a:solidFill>
                      <a:latin typeface="微软雅黑" panose="020B0503020204020204" pitchFamily="34" charset="-122"/>
                      <a:ea typeface="微软雅黑" panose="020B0503020204020204" pitchFamily="34" charset="-122"/>
                    </a:rPr>
                    <a:t>Workspace</a:t>
                  </a:r>
                  <a:r>
                    <a:rPr lang="zh-CN" altLang="en-US" sz="1200" b="1" dirty="0">
                      <a:solidFill>
                        <a:srgbClr val="FF0000"/>
                      </a:solidFill>
                      <a:latin typeface="微软雅黑" panose="020B0503020204020204" pitchFamily="34" charset="-122"/>
                      <a:ea typeface="微软雅黑" panose="020B0503020204020204" pitchFamily="34" charset="-122"/>
                    </a:rPr>
                    <a:t>或快速启动</a:t>
                  </a:r>
                </a:p>
              </p:txBody>
            </p:sp>
          </p:grpSp>
        </p:grpSp>
        <p:sp>
          <p:nvSpPr>
            <p:cNvPr id="27" name="椭圆 26">
              <a:extLst>
                <a:ext uri="{FF2B5EF4-FFF2-40B4-BE49-F238E27FC236}">
                  <a16:creationId xmlns:a16="http://schemas.microsoft.com/office/drawing/2014/main" id="{A4052648-897C-0C4B-B8B6-157BF7890ADA}"/>
                </a:ext>
              </a:extLst>
            </p:cNvPr>
            <p:cNvSpPr/>
            <p:nvPr/>
          </p:nvSpPr>
          <p:spPr bwMode="auto">
            <a:xfrm>
              <a:off x="4141800" y="1347000"/>
              <a:ext cx="134943" cy="142862"/>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200" noProof="1"/>
            </a:p>
          </p:txBody>
        </p:sp>
        <p:sp>
          <p:nvSpPr>
            <p:cNvPr id="28" name="文本框 16">
              <a:extLst>
                <a:ext uri="{FF2B5EF4-FFF2-40B4-BE49-F238E27FC236}">
                  <a16:creationId xmlns:a16="http://schemas.microsoft.com/office/drawing/2014/main" id="{711ADDB9-CD74-4D47-B783-EC949AA66D06}"/>
                </a:ext>
              </a:extLst>
            </p:cNvPr>
            <p:cNvSpPr txBox="1">
              <a:spLocks noChangeArrowheads="1"/>
            </p:cNvSpPr>
            <p:nvPr/>
          </p:nvSpPr>
          <p:spPr bwMode="auto">
            <a:xfrm>
              <a:off x="3513332" y="1736476"/>
              <a:ext cx="13918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启动私有网络</a:t>
              </a:r>
            </a:p>
          </p:txBody>
        </p:sp>
      </p:grpSp>
      <p:pic>
        <p:nvPicPr>
          <p:cNvPr id="17" name="图片 16">
            <a:extLst>
              <a:ext uri="{FF2B5EF4-FFF2-40B4-BE49-F238E27FC236}">
                <a16:creationId xmlns:a16="http://schemas.microsoft.com/office/drawing/2014/main" id="{58346773-A4D0-4D19-9080-AEC041A38C88}"/>
              </a:ext>
            </a:extLst>
          </p:cNvPr>
          <p:cNvPicPr>
            <a:picLocks noChangeAspect="1"/>
          </p:cNvPicPr>
          <p:nvPr/>
        </p:nvPicPr>
        <p:blipFill>
          <a:blip r:embed="rId3"/>
          <a:stretch>
            <a:fillRect/>
          </a:stretch>
        </p:blipFill>
        <p:spPr>
          <a:xfrm>
            <a:off x="4150121" y="1588616"/>
            <a:ext cx="3457280" cy="2304853"/>
          </a:xfrm>
          <a:prstGeom prst="rect">
            <a:avLst/>
          </a:prstGeom>
        </p:spPr>
      </p:pic>
      <p:pic>
        <p:nvPicPr>
          <p:cNvPr id="4" name="图片 3">
            <a:extLst>
              <a:ext uri="{FF2B5EF4-FFF2-40B4-BE49-F238E27FC236}">
                <a16:creationId xmlns:a16="http://schemas.microsoft.com/office/drawing/2014/main" id="{0A0A5F10-DB23-6AAB-1D9D-AF50A724FC15}"/>
              </a:ext>
            </a:extLst>
          </p:cNvPr>
          <p:cNvPicPr>
            <a:picLocks noChangeAspect="1"/>
          </p:cNvPicPr>
          <p:nvPr/>
        </p:nvPicPr>
        <p:blipFill>
          <a:blip r:embed="rId4"/>
          <a:stretch>
            <a:fillRect/>
          </a:stretch>
        </p:blipFill>
        <p:spPr>
          <a:xfrm>
            <a:off x="409441" y="2672297"/>
            <a:ext cx="2333678" cy="76995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文本占位符 1">
            <a:extLst>
              <a:ext uri="{FF2B5EF4-FFF2-40B4-BE49-F238E27FC236}">
                <a16:creationId xmlns:a16="http://schemas.microsoft.com/office/drawing/2014/main" id="{44FF7BA6-EB0A-4BE1-A7E2-92B6F11CF3F0}"/>
              </a:ext>
            </a:extLst>
          </p:cNvPr>
          <p:cNvSpPr>
            <a:spLocks noGrp="1" noChangeArrowheads="1"/>
          </p:cNvSpPr>
          <p:nvPr>
            <p:ph type="body" idx="1"/>
          </p:nvPr>
        </p:nvSpPr>
        <p:spPr>
          <a:xfrm>
            <a:off x="641350" y="1801813"/>
            <a:ext cx="6908800" cy="1000125"/>
          </a:xfrm>
        </p:spPr>
        <p:txBody>
          <a:bodyPr>
            <a:prstTxWarp prst="textNoShape">
              <a:avLst/>
            </a:prstTxWarp>
          </a:bodyPr>
          <a:lstStyle/>
          <a:p>
            <a:r>
              <a:rPr lang="zh-CN" altLang="en-US" sz="4000"/>
              <a:t>谢谢</a:t>
            </a:r>
            <a:endParaRPr lang="zh-CN" altLang="en-US" sz="4000" dirty="0"/>
          </a:p>
        </p:txBody>
      </p:sp>
      <p:sp>
        <p:nvSpPr>
          <p:cNvPr id="3" name="标题 2">
            <a:extLst>
              <a:ext uri="{FF2B5EF4-FFF2-40B4-BE49-F238E27FC236}">
                <a16:creationId xmlns:a16="http://schemas.microsoft.com/office/drawing/2014/main" id="{5551D550-FF35-4D6D-ABB7-415231A89316}"/>
              </a:ext>
            </a:extLst>
          </p:cNvPr>
          <p:cNvSpPr>
            <a:spLocks noGrp="1"/>
          </p:cNvSpPr>
          <p:nvPr>
            <p:ph type="title"/>
          </p:nvPr>
        </p:nvSpPr>
        <p:spPr/>
        <p:txBody>
          <a:bodyPr/>
          <a:lstStyle/>
          <a:p>
            <a:endParaRPr lang="zh-CN" altLang="en-US" noProof="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4E3DE-4BDC-4272-B150-225542908772}"/>
              </a:ext>
            </a:extLst>
          </p:cNvPr>
          <p:cNvSpPr>
            <a:spLocks noGrp="1"/>
          </p:cNvSpPr>
          <p:nvPr>
            <p:ph type="title"/>
          </p:nvPr>
        </p:nvSpPr>
        <p:spPr/>
        <p:txBody>
          <a:bodyPr/>
          <a:lstStyle/>
          <a:p>
            <a:r>
              <a:rPr lang="zh-CN" altLang="en-US" sz="2135" noProof="1">
                <a:sym typeface="+mn-ea"/>
              </a:rPr>
              <a:t>搭建以太坊私有链（续）</a:t>
            </a:r>
            <a:endParaRPr lang="zh-CN" altLang="en-US" noProof="1"/>
          </a:p>
        </p:txBody>
      </p:sp>
      <p:sp>
        <p:nvSpPr>
          <p:cNvPr id="26626" name="文本框 4">
            <a:extLst>
              <a:ext uri="{FF2B5EF4-FFF2-40B4-BE49-F238E27FC236}">
                <a16:creationId xmlns:a16="http://schemas.microsoft.com/office/drawing/2014/main" id="{40C9DEB3-C297-40A0-A14F-7D1B1DA8CDBA}"/>
              </a:ext>
            </a:extLst>
          </p:cNvPr>
          <p:cNvSpPr txBox="1">
            <a:spLocks noChangeArrowheads="1"/>
          </p:cNvSpPr>
          <p:nvPr/>
        </p:nvSpPr>
        <p:spPr bwMode="auto">
          <a:xfrm>
            <a:off x="446088" y="1008063"/>
            <a:ext cx="57840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创建私有网络： 点击已有的</a:t>
            </a:r>
            <a:r>
              <a:rPr lang="en-US" altLang="zh-CN" sz="1400" dirty="0">
                <a:latin typeface="微软雅黑" panose="020B0503020204020204" pitchFamily="34" charset="-122"/>
                <a:ea typeface="微软雅黑" panose="020B0503020204020204" pitchFamily="34" charset="-122"/>
                <a:sym typeface="黑体" panose="02010609060101010101" pitchFamily="49" charset="-122"/>
              </a:rPr>
              <a:t>WORKSPACE</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或创建新的</a:t>
            </a:r>
            <a:r>
              <a:rPr lang="en-US" altLang="zh-CN" sz="1400" dirty="0">
                <a:latin typeface="微软雅黑" panose="020B0503020204020204" pitchFamily="34" charset="-122"/>
                <a:ea typeface="微软雅黑" panose="020B0503020204020204" pitchFamily="34" charset="-122"/>
                <a:sym typeface="黑体" panose="02010609060101010101" pitchFamily="49" charset="-122"/>
              </a:rPr>
              <a:t>WORKSPACE</a:t>
            </a:r>
            <a:endParaRPr lang="en-US" altLang="zh-CN" sz="1400" dirty="0"/>
          </a:p>
        </p:txBody>
      </p:sp>
      <p:sp>
        <p:nvSpPr>
          <p:cNvPr id="26627" name="文本框 3">
            <a:extLst>
              <a:ext uri="{FF2B5EF4-FFF2-40B4-BE49-F238E27FC236}">
                <a16:creationId xmlns:a16="http://schemas.microsoft.com/office/drawing/2014/main" id="{E1CA3315-92D1-4240-920D-A6EF30E666F4}"/>
              </a:ext>
            </a:extLst>
          </p:cNvPr>
          <p:cNvSpPr txBox="1">
            <a:spLocks noChangeArrowheads="1"/>
          </p:cNvSpPr>
          <p:nvPr/>
        </p:nvSpPr>
        <p:spPr bwMode="auto">
          <a:xfrm>
            <a:off x="758286" y="1505667"/>
            <a:ext cx="234242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zh-CN" altLang="en-US" sz="1100" dirty="0">
                <a:solidFill>
                  <a:schemeClr val="tx2">
                    <a:lumMod val="75000"/>
                  </a:schemeClr>
                </a:solidFill>
              </a:rPr>
              <a:t>已创建</a:t>
            </a:r>
            <a:r>
              <a:rPr lang="en-US" altLang="zh-CN" sz="1100" dirty="0">
                <a:solidFill>
                  <a:schemeClr val="tx2">
                    <a:lumMod val="75000"/>
                  </a:schemeClr>
                </a:solidFill>
              </a:rPr>
              <a:t>WORKSPACE</a:t>
            </a:r>
            <a:r>
              <a:rPr lang="zh-CN" altLang="en-US" sz="1100" dirty="0">
                <a:solidFill>
                  <a:schemeClr val="tx2">
                    <a:lumMod val="75000"/>
                  </a:schemeClr>
                </a:solidFill>
              </a:rPr>
              <a:t>为例，将进入一个定制化页面，在这里可以配置私有网络的参数，包括</a:t>
            </a:r>
            <a:r>
              <a:rPr lang="en-US" altLang="zh-CN" sz="1100" dirty="0">
                <a:solidFill>
                  <a:schemeClr val="tx2">
                    <a:lumMod val="75000"/>
                  </a:schemeClr>
                </a:solidFill>
              </a:rPr>
              <a:t>API</a:t>
            </a:r>
            <a:r>
              <a:rPr lang="zh-CN" altLang="en-US" sz="1100" dirty="0">
                <a:solidFill>
                  <a:schemeClr val="tx2">
                    <a:lumMod val="75000"/>
                  </a:schemeClr>
                </a:solidFill>
              </a:rPr>
              <a:t>地址的端口号，链</a:t>
            </a:r>
            <a:r>
              <a:rPr lang="en-US" altLang="zh-CN" sz="1100" dirty="0">
                <a:solidFill>
                  <a:schemeClr val="tx2">
                    <a:lumMod val="75000"/>
                  </a:schemeClr>
                </a:solidFill>
              </a:rPr>
              <a:t>ID</a:t>
            </a:r>
            <a:r>
              <a:rPr lang="zh-CN" altLang="en-US" sz="1100" dirty="0">
                <a:solidFill>
                  <a:schemeClr val="tx2">
                    <a:lumMod val="75000"/>
                  </a:schemeClr>
                </a:solidFill>
              </a:rPr>
              <a:t>，默认账户数量、余额，区块的默认</a:t>
            </a:r>
            <a:r>
              <a:rPr lang="en-US" altLang="zh-CN" sz="1100" dirty="0">
                <a:solidFill>
                  <a:schemeClr val="tx2">
                    <a:lumMod val="75000"/>
                  </a:schemeClr>
                </a:solidFill>
              </a:rPr>
              <a:t>Gas</a:t>
            </a:r>
            <a:r>
              <a:rPr lang="zh-CN" altLang="en-US" sz="1100" dirty="0">
                <a:solidFill>
                  <a:schemeClr val="tx2">
                    <a:lumMod val="75000"/>
                  </a:schemeClr>
                </a:solidFill>
              </a:rPr>
              <a:t> </a:t>
            </a:r>
            <a:r>
              <a:rPr lang="en-US" altLang="zh-CN" sz="1100" dirty="0">
                <a:solidFill>
                  <a:schemeClr val="tx2">
                    <a:lumMod val="75000"/>
                  </a:schemeClr>
                </a:solidFill>
              </a:rPr>
              <a:t>limit</a:t>
            </a:r>
            <a:r>
              <a:rPr lang="zh-CN" altLang="en-US" sz="1100" dirty="0">
                <a:solidFill>
                  <a:schemeClr val="tx2">
                    <a:lumMod val="75000"/>
                  </a:schemeClr>
                </a:solidFill>
              </a:rPr>
              <a:t>和默认</a:t>
            </a:r>
            <a:r>
              <a:rPr lang="en-US" altLang="zh-CN" sz="1100" dirty="0">
                <a:solidFill>
                  <a:schemeClr val="tx2">
                    <a:lumMod val="75000"/>
                  </a:schemeClr>
                </a:solidFill>
              </a:rPr>
              <a:t>Gas</a:t>
            </a:r>
            <a:r>
              <a:rPr lang="zh-CN" altLang="en-US" sz="1100" dirty="0">
                <a:solidFill>
                  <a:schemeClr val="tx2">
                    <a:lumMod val="75000"/>
                  </a:schemeClr>
                </a:solidFill>
              </a:rPr>
              <a:t> </a:t>
            </a:r>
            <a:r>
              <a:rPr lang="en-US" altLang="zh-CN" sz="1100" dirty="0">
                <a:solidFill>
                  <a:schemeClr val="tx2">
                    <a:lumMod val="75000"/>
                  </a:schemeClr>
                </a:solidFill>
              </a:rPr>
              <a:t>price</a:t>
            </a:r>
            <a:r>
              <a:rPr lang="zh-CN" altLang="en-US" sz="1100" dirty="0">
                <a:solidFill>
                  <a:schemeClr val="tx2">
                    <a:lumMod val="75000"/>
                  </a:schemeClr>
                </a:solidFill>
              </a:rPr>
              <a:t>等。</a:t>
            </a:r>
            <a:endParaRPr lang="zh-CN" altLang="en-US" sz="1100" dirty="0">
              <a:solidFill>
                <a:schemeClr val="tx2">
                  <a:lumMod val="75000"/>
                </a:schemeClr>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3" name="AutoShape 7" descr="https://img-blog.csdn.net/20180307192446579">
            <a:extLst>
              <a:ext uri="{FF2B5EF4-FFF2-40B4-BE49-F238E27FC236}">
                <a16:creationId xmlns:a16="http://schemas.microsoft.com/office/drawing/2014/main" id="{63AFD80E-003B-4D64-B388-AC680E0B3795}"/>
              </a:ext>
            </a:extLst>
          </p:cNvPr>
          <p:cNvSpPr>
            <a:spLocks noChangeAspect="1" noChangeArrowheads="1"/>
          </p:cNvSpPr>
          <p:nvPr/>
        </p:nvSpPr>
        <p:spPr bwMode="auto">
          <a:xfrm>
            <a:off x="3911600" y="2133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8A500453-0F7E-41C7-8C84-B3A5BF6F3793}"/>
              </a:ext>
            </a:extLst>
          </p:cNvPr>
          <p:cNvPicPr>
            <a:picLocks noChangeAspect="1"/>
          </p:cNvPicPr>
          <p:nvPr/>
        </p:nvPicPr>
        <p:blipFill>
          <a:blip r:embed="rId3"/>
          <a:stretch>
            <a:fillRect/>
          </a:stretch>
        </p:blipFill>
        <p:spPr>
          <a:xfrm>
            <a:off x="3402420" y="1349446"/>
            <a:ext cx="4287282" cy="2858188"/>
          </a:xfrm>
          <a:prstGeom prst="rect">
            <a:avLst/>
          </a:prstGeom>
        </p:spPr>
      </p:pic>
      <p:sp>
        <p:nvSpPr>
          <p:cNvPr id="4" name="文本框 18">
            <a:extLst>
              <a:ext uri="{FF2B5EF4-FFF2-40B4-BE49-F238E27FC236}">
                <a16:creationId xmlns:a16="http://schemas.microsoft.com/office/drawing/2014/main" id="{C93CA91B-0378-CC11-DD22-EA715C54B04C}"/>
              </a:ext>
            </a:extLst>
          </p:cNvPr>
          <p:cNvSpPr txBox="1">
            <a:spLocks noChangeArrowheads="1"/>
          </p:cNvSpPr>
          <p:nvPr/>
        </p:nvSpPr>
        <p:spPr bwMode="auto">
          <a:xfrm>
            <a:off x="758286" y="2688677"/>
            <a:ext cx="21261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建议</a:t>
            </a:r>
            <a:r>
              <a:rPr lang="en-US" altLang="zh-CN" sz="1200" b="1" dirty="0">
                <a:solidFill>
                  <a:srgbClr val="FF0000"/>
                </a:solidFill>
                <a:latin typeface="微软雅黑" panose="020B0503020204020204" pitchFamily="34" charset="-122"/>
                <a:ea typeface="微软雅黑" panose="020B0503020204020204" pitchFamily="34" charset="-122"/>
              </a:rPr>
              <a:t>RPC-URL</a:t>
            </a:r>
            <a:r>
              <a:rPr lang="zh-CN" altLang="en-US" sz="1200" b="1" dirty="0">
                <a:solidFill>
                  <a:srgbClr val="FF0000"/>
                </a:solidFill>
                <a:latin typeface="微软雅黑" panose="020B0503020204020204" pitchFamily="34" charset="-122"/>
                <a:ea typeface="微软雅黑" panose="020B0503020204020204" pitchFamily="34" charset="-122"/>
              </a:rPr>
              <a:t>设置为</a:t>
            </a:r>
            <a:r>
              <a:rPr lang="en-US" altLang="zh-CN" sz="1200" b="1" dirty="0">
                <a:solidFill>
                  <a:srgbClr val="FF0000"/>
                </a:solidFill>
                <a:latin typeface="微软雅黑" panose="020B0503020204020204" pitchFamily="34" charset="-122"/>
                <a:ea typeface="微软雅黑" panose="020B0503020204020204" pitchFamily="34" charset="-122"/>
              </a:rPr>
              <a:t>8545</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上下浅蓝+白底+蓝红字+黑体Tim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26702</TotalTime>
  <Words>8434</Words>
  <Application>Microsoft Macintosh PowerPoint</Application>
  <PresentationFormat>自定义</PresentationFormat>
  <Paragraphs>732</Paragraphs>
  <Slides>80</Slides>
  <Notes>51</Notes>
  <HiddenSlides>3</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80</vt:i4>
      </vt:variant>
    </vt:vector>
  </HeadingPairs>
  <TitlesOfParts>
    <vt:vector size="95" baseType="lpstr">
      <vt:lpstr>DengXian</vt:lpstr>
      <vt:lpstr>黑体</vt:lpstr>
      <vt:lpstr>微软雅黑</vt:lpstr>
      <vt:lpstr>medium-content-sans-serif-font</vt:lpstr>
      <vt:lpstr>PingFang SC</vt:lpstr>
      <vt:lpstr>Arial</vt:lpstr>
      <vt:lpstr>Calibri</vt:lpstr>
      <vt:lpstr>Cambria Math</vt:lpstr>
      <vt:lpstr>Georgia</vt:lpstr>
      <vt:lpstr>Helvetica Neue</vt:lpstr>
      <vt:lpstr>Oswald</vt:lpstr>
      <vt:lpstr>Roboto</vt:lpstr>
      <vt:lpstr>Times New Roman</vt:lpstr>
      <vt:lpstr>Wingdings</vt:lpstr>
      <vt:lpstr>上下浅蓝+白底+蓝红字+黑体Times</vt:lpstr>
      <vt:lpstr>PowerPoint 演示文稿</vt:lpstr>
      <vt:lpstr>DApp怎么开发？从架构开始</vt:lpstr>
      <vt:lpstr>内容简介</vt:lpstr>
      <vt:lpstr>目   录</vt:lpstr>
      <vt:lpstr>以太坊环境搭建</vt:lpstr>
      <vt:lpstr>以太坊环境搭建（续）</vt:lpstr>
      <vt:lpstr>以太坊环境搭建（续）</vt:lpstr>
      <vt:lpstr>搭建以太坊私有链</vt:lpstr>
      <vt:lpstr>搭建以太坊私有链（续）</vt:lpstr>
      <vt:lpstr>搭建以太坊私有链（续）</vt:lpstr>
      <vt:lpstr>搭建以太坊私有链（续）</vt:lpstr>
      <vt:lpstr>目   录</vt:lpstr>
      <vt:lpstr>IDE</vt:lpstr>
      <vt:lpstr>Remix IDE</vt:lpstr>
      <vt:lpstr>Remix IDE（续）</vt:lpstr>
      <vt:lpstr>Remix IDE（续）</vt:lpstr>
      <vt:lpstr>Remix IDE（续）</vt:lpstr>
      <vt:lpstr>Remix IDE（续）</vt:lpstr>
      <vt:lpstr>如果利用VS Code开发</vt:lpstr>
      <vt:lpstr>如果利用JetBrain IDE开发</vt:lpstr>
      <vt:lpstr>开发框架：Truffle和Hardhat</vt:lpstr>
      <vt:lpstr>Truffle</vt:lpstr>
      <vt:lpstr>Truffle</vt:lpstr>
      <vt:lpstr>Truffle</vt:lpstr>
      <vt:lpstr>Hardhat</vt:lpstr>
      <vt:lpstr>Hardhat</vt:lpstr>
      <vt:lpstr>Hardhat</vt:lpstr>
      <vt:lpstr>Hardhat</vt:lpstr>
      <vt:lpstr>利用Hardhat编写、测试、部署合约全过程</vt:lpstr>
      <vt:lpstr>目   录</vt:lpstr>
      <vt:lpstr>与以太坊交互</vt:lpstr>
      <vt:lpstr>JSON RPC</vt:lpstr>
      <vt:lpstr>JSON RPC（续）</vt:lpstr>
      <vt:lpstr>JSON RPC（续）</vt:lpstr>
      <vt:lpstr>JSON RPC（续）</vt:lpstr>
      <vt:lpstr>JSON RPC（续）</vt:lpstr>
      <vt:lpstr>JSON RPC（续）</vt:lpstr>
      <vt:lpstr>JSON RPC（续）</vt:lpstr>
      <vt:lpstr>JavaScript API</vt:lpstr>
      <vt:lpstr>ABI(Application Binary Interface 二进制程序接口)</vt:lpstr>
      <vt:lpstr>ABI(Application Binary Interface 二进制程序接口)</vt:lpstr>
      <vt:lpstr>JavaScript API（续）</vt:lpstr>
      <vt:lpstr>JavaScript API（续）</vt:lpstr>
      <vt:lpstr>JavaScript API（续）</vt:lpstr>
      <vt:lpstr>Send和Call的区别</vt:lpstr>
      <vt:lpstr>总结一下</vt:lpstr>
      <vt:lpstr>目   录</vt:lpstr>
      <vt:lpstr>DApp开发框架与流程</vt:lpstr>
      <vt:lpstr>DApp开发框架与流程（续）</vt:lpstr>
      <vt:lpstr>DApp开发框架与流程（续）</vt:lpstr>
      <vt:lpstr>DApp开发框架与流程</vt:lpstr>
      <vt:lpstr>DApp开发框架与流程（续）</vt:lpstr>
      <vt:lpstr>DApp开发框架与流程（续）</vt:lpstr>
      <vt:lpstr>DApp开发框架与流程（续）</vt:lpstr>
      <vt:lpstr>目   录</vt:lpstr>
      <vt:lpstr>Dapp优秀案例</vt:lpstr>
      <vt:lpstr>Dapp优秀案例</vt:lpstr>
      <vt:lpstr>Dapp优秀案例 —— Cryptokitties</vt:lpstr>
      <vt:lpstr>Dapp优秀案例 —— Cryptokitties</vt:lpstr>
      <vt:lpstr>Dapp优秀案例 —— Cryptokitties</vt:lpstr>
      <vt:lpstr>Dapp优秀案例 —— Cryptokitties</vt:lpstr>
      <vt:lpstr>Dapp优秀案例 —— Cryptokitties</vt:lpstr>
      <vt:lpstr>Dapp优秀案例 —— Uniswap</vt:lpstr>
      <vt:lpstr>Dapp优秀案例 —— Uniswap</vt:lpstr>
      <vt:lpstr>Dapp优秀案例 —— Uniswap</vt:lpstr>
      <vt:lpstr>Dapp优秀案例 —— Uniswap</vt:lpstr>
      <vt:lpstr>Dapp优秀案例 —— Uniswap</vt:lpstr>
      <vt:lpstr>Dapp优秀案例 —— Uniswap</vt:lpstr>
      <vt:lpstr>Dapp优秀案例 —— Uniswap</vt:lpstr>
      <vt:lpstr>Dapp优秀案例 —— Uniswap</vt:lpstr>
      <vt:lpstr>Dapp优秀案例 —— Uniswap</vt:lpstr>
      <vt:lpstr>Dapp优秀案例 —— Uniswap</vt:lpstr>
      <vt:lpstr>Dapp优秀案例 —— Oracle</vt:lpstr>
      <vt:lpstr>PowerPoint 演示文稿</vt:lpstr>
      <vt:lpstr>Dapp优秀案例 —— Oracle</vt:lpstr>
      <vt:lpstr>Dapp优秀案例 —— Layer 2</vt:lpstr>
      <vt:lpstr>Dapp优秀案例 —— Layer 2</vt:lpstr>
      <vt:lpstr>Layer 2 之 Zero-knowledge Rollup</vt:lpstr>
      <vt:lpstr>第二次作业：Build Your First DApp</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BD5HLI</dc:creator>
  <cp:lastModifiedBy>hinsliubruyne@gmail.com</cp:lastModifiedBy>
  <cp:revision>1819</cp:revision>
  <cp:lastPrinted>2019-10-17T06:23:28Z</cp:lastPrinted>
  <dcterms:created xsi:type="dcterms:W3CDTF">2017-01-09T09:01:00Z</dcterms:created>
  <dcterms:modified xsi:type="dcterms:W3CDTF">2024-10-11T09:34:01Z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